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154106864" r:id="rId5"/>
    <p:sldId id="260" r:id="rId6"/>
    <p:sldId id="257" r:id="rId7"/>
    <p:sldId id="2147483306" r:id="rId8"/>
    <p:sldId id="256" r:id="rId9"/>
    <p:sldId id="261" r:id="rId10"/>
    <p:sldId id="2147483623" r:id="rId11"/>
    <p:sldId id="1154106924" r:id="rId12"/>
    <p:sldId id="1154106752" r:id="rId13"/>
    <p:sldId id="258" r:id="rId14"/>
    <p:sldId id="2147483332" r:id="rId15"/>
    <p:sldId id="263" r:id="rId16"/>
    <p:sldId id="262" r:id="rId17"/>
    <p:sldId id="2147483647" r:id="rId18"/>
    <p:sldId id="2147483301" r:id="rId19"/>
    <p:sldId id="2147483412" r:id="rId20"/>
    <p:sldId id="21474834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78" userDrawn="1">
          <p15:clr>
            <a:srgbClr val="A4A3A4"/>
          </p15:clr>
        </p15:guide>
        <p15:guide id="2" pos="6403" userDrawn="1">
          <p15:clr>
            <a:srgbClr val="A4A3A4"/>
          </p15:clr>
        </p15:guide>
        <p15:guide id="3" orient="horz" pos="1502" userDrawn="1">
          <p15:clr>
            <a:srgbClr val="A4A3A4"/>
          </p15:clr>
        </p15:guide>
        <p15:guide id="4" orient="horz" pos="867" userDrawn="1">
          <p15:clr>
            <a:srgbClr val="A4A3A4"/>
          </p15:clr>
        </p15:guide>
        <p15:guide id="5" pos="3545" userDrawn="1">
          <p15:clr>
            <a:srgbClr val="A4A3A4"/>
          </p15:clr>
        </p15:guide>
        <p15:guide id="6" pos="34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4CB606-C3D3-C09E-5182-6CBAA2442C22}" name="Niklas Danielsson" initials="ND" userId="S::ndanielsson@unicef.org::c8ddb1b6-1402-4415-a1e2-a27e8ac8f50b" providerId="AD"/>
  <p188:author id="{5754A012-939F-6047-37A7-01C1745B095A}" name="FIHMAN, Johanna" initials="JF" userId="S::fihmanj@who.int::65d22ac5-dcfa-493a-b5f6-f21c99ee5ab8" providerId="AD"/>
  <p188:author id="{64496C3D-CE5B-3417-0F4B-6F5E8F88795A}" name="Nahad Sadr-Azodi" initials="NS" userId="S::NSadr-Azodi@Sabin.org::ebf4ebee-bee8-4fa8-948c-83bb8cadd255" providerId="AD"/>
  <p188:author id="{FFEA344E-C494-FB95-3A77-9D8678F16C83}" name="Jenna Groman" initials="JG" userId="VlcMPxBHKhNQKtBiUWebHAOp0Pp0aC6N1gkvkaSWVv0=" providerId="None"/>
  <p188:author id="{83508050-D3E9-AA40-4D5D-2EFCE8E5CB87}" name="Gerald SUME" initials="GS" userId="S::sumeetapelongg@who.int::e03d0a2a-f6ce-4a3b-a315-614c75783a0e" providerId="AD"/>
  <p188:author id="{C16C8E6A-F867-75BE-F84A-36F91CB142D2}" name="Florian Guiod" initials="FG" userId="467a635d1002deb1" providerId="Windows Live"/>
  <p188:author id="{854871AD-0F00-A6CA-0D24-49239F4AD6AC}" name="Johanna Fihman" initials="JF" userId="gKjjzaeFek3q2w3QZ6RdC9o4PnekWLt5ow23DCNMb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5D61"/>
    <a:srgbClr val="F2F2F2"/>
    <a:srgbClr val="ED32B5"/>
    <a:srgbClr val="D3B34D"/>
    <a:srgbClr val="FFD34D"/>
    <a:srgbClr val="F7D56B"/>
    <a:srgbClr val="C09200"/>
    <a:srgbClr val="FFC000"/>
    <a:srgbClr val="87AE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437F2-3B01-4E74-89FB-BBC791102FD2}" v="6" dt="2026-01-13T14:11:08.211"/>
    <p1510:client id="{763545BA-1D7B-4633-91C2-F630C8DE1637}" v="13" dt="2026-01-14T14:08:02.2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3282" autoAdjust="0"/>
  </p:normalViewPr>
  <p:slideViewPr>
    <p:cSldViewPr snapToGrid="0">
      <p:cViewPr varScale="1">
        <p:scale>
          <a:sx n="83" d="100"/>
          <a:sy n="83" d="100"/>
        </p:scale>
        <p:origin x="523" y="77"/>
      </p:cViewPr>
      <p:guideLst>
        <p:guide pos="7378"/>
        <p:guide pos="6403"/>
        <p:guide orient="horz" pos="1502"/>
        <p:guide orient="horz" pos="867"/>
        <p:guide pos="3545"/>
        <p:guide pos="3409"/>
      </p:guideLst>
    </p:cSldViewPr>
  </p:slideViewPr>
  <p:notesTextViewPr>
    <p:cViewPr>
      <p:scale>
        <a:sx n="1" d="1"/>
        <a:sy n="1" d="1"/>
      </p:scale>
      <p:origin x="0" y="0"/>
    </p:cViewPr>
  </p:notesTextViewPr>
  <p:sorterViewPr>
    <p:cViewPr>
      <p:scale>
        <a:sx n="100" d="100"/>
        <a:sy n="100" d="100"/>
      </p:scale>
      <p:origin x="0" y="-11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FD8F4-6785-498F-8D92-B2F6B34A16C4}" type="datetimeFigureOut">
              <a:rPr lang="fr-FR" smtClean="0"/>
              <a:t>29/01/2026</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3418-E3CD-458E-8280-75CFF9992402}" type="slidenum">
              <a:rPr lang="fr-FR" smtClean="0"/>
              <a:t>‹#›</a:t>
            </a:fld>
            <a:endParaRPr lang="fr-FR" dirty="0"/>
          </a:p>
        </p:txBody>
      </p:sp>
    </p:spTree>
    <p:extLst>
      <p:ext uri="{BB962C8B-B14F-4D97-AF65-F5344CB8AC3E}">
        <p14:creationId xmlns:p14="http://schemas.microsoft.com/office/powerpoint/2010/main" val="19507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a:extLst>
            <a:ext uri="{FF2B5EF4-FFF2-40B4-BE49-F238E27FC236}">
              <a16:creationId xmlns:a16="http://schemas.microsoft.com/office/drawing/2014/main" id="{194534DE-3DD8-9A5D-9042-E9CC96DC4B0C}"/>
            </a:ext>
          </a:extLst>
        </p:cNvPr>
        <p:cNvGrpSpPr/>
        <p:nvPr/>
      </p:nvGrpSpPr>
      <p:grpSpPr>
        <a:xfrm>
          <a:off x="0" y="0"/>
          <a:ext cx="0" cy="0"/>
          <a:chOff x="0" y="0"/>
          <a:chExt cx="0" cy="0"/>
        </a:xfrm>
      </p:grpSpPr>
      <p:sp>
        <p:nvSpPr>
          <p:cNvPr id="43" name="Google Shape;43;p1:notes">
            <a:extLst>
              <a:ext uri="{FF2B5EF4-FFF2-40B4-BE49-F238E27FC236}">
                <a16:creationId xmlns:a16="http://schemas.microsoft.com/office/drawing/2014/main" id="{53258215-7545-6125-58AB-EAD38DC23C3A}"/>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a:extLst>
              <a:ext uri="{FF2B5EF4-FFF2-40B4-BE49-F238E27FC236}">
                <a16:creationId xmlns:a16="http://schemas.microsoft.com/office/drawing/2014/main" id="{787DAFEB-30F4-A83C-E33B-11D52DDDB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4804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CC41-7B60-E623-4560-E22C3A08A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FA744-2BC6-A8AC-77F1-2AEA43D1E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4D1C7-2BDA-AC86-C372-0CD06D64AD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26D1A-37ED-43C0-F91C-5E6BE9D249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98F89-4323-40BC-BE1A-84953DD8B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52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ED8C-CCB2-4090-2A80-245D74804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5748F-C6F3-54C0-FCC2-2030A22DC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1D4F8-22A8-A62F-19C0-0B9B18B26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5DCFB6-D6E5-EC86-C407-00E24BC19BBF}"/>
              </a:ext>
            </a:extLst>
          </p:cNvPr>
          <p:cNvSpPr>
            <a:spLocks noGrp="1"/>
          </p:cNvSpPr>
          <p:nvPr>
            <p:ph type="sldNum" sz="quarter" idx="5"/>
          </p:nvPr>
        </p:nvSpPr>
        <p:spPr/>
        <p:txBody>
          <a:bodyPr/>
          <a:lstStyle/>
          <a:p>
            <a:fld id="{EE698F89-4323-40BC-BE1A-84953DD8BBB4}" type="slidenum">
              <a:rPr lang="en-US" smtClean="0"/>
              <a:t>4</a:t>
            </a:fld>
            <a:endParaRPr lang="en-US"/>
          </a:p>
        </p:txBody>
      </p:sp>
    </p:spTree>
    <p:extLst>
      <p:ext uri="{BB962C8B-B14F-4D97-AF65-F5344CB8AC3E}">
        <p14:creationId xmlns:p14="http://schemas.microsoft.com/office/powerpoint/2010/main" val="279796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0D1D-D7D8-CB33-EAA9-BBBEA8EC4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E6B5C-FEE1-354A-E6C9-1CF5B4372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BA1E0-DC1C-4A1C-4C8C-AB99B1718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5DC96-882A-DE8C-6571-1B118045E1B8}"/>
              </a:ext>
            </a:extLst>
          </p:cNvPr>
          <p:cNvSpPr>
            <a:spLocks noGrp="1"/>
          </p:cNvSpPr>
          <p:nvPr>
            <p:ph type="sldNum" sz="quarter" idx="5"/>
          </p:nvPr>
        </p:nvSpPr>
        <p:spPr/>
        <p:txBody>
          <a:bodyPr/>
          <a:lstStyle/>
          <a:p>
            <a:fld id="{EE698F89-4323-40BC-BE1A-84953DD8BBB4}" type="slidenum">
              <a:rPr lang="en-US" smtClean="0"/>
              <a:t>10</a:t>
            </a:fld>
            <a:endParaRPr lang="en-US"/>
          </a:p>
        </p:txBody>
      </p:sp>
    </p:spTree>
    <p:extLst>
      <p:ext uri="{BB962C8B-B14F-4D97-AF65-F5344CB8AC3E}">
        <p14:creationId xmlns:p14="http://schemas.microsoft.com/office/powerpoint/2010/main" val="162579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799B6-46D3-E5B4-FC06-FAF52FB4F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7713A-B1C8-6482-0CE0-76698429C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F2EBA-565F-F529-F0F8-6637C5704A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8E9118-7097-5794-5CB5-0B14A7C383D4}"/>
              </a:ext>
            </a:extLst>
          </p:cNvPr>
          <p:cNvSpPr>
            <a:spLocks noGrp="1"/>
          </p:cNvSpPr>
          <p:nvPr>
            <p:ph type="sldNum" sz="quarter" idx="5"/>
          </p:nvPr>
        </p:nvSpPr>
        <p:spPr/>
        <p:txBody>
          <a:bodyPr/>
          <a:lstStyle/>
          <a:p>
            <a:fld id="{EE698F89-4323-40BC-BE1A-84953DD8BBB4}" type="slidenum">
              <a:rPr lang="en-US" smtClean="0"/>
              <a:t>11</a:t>
            </a:fld>
            <a:endParaRPr lang="en-US"/>
          </a:p>
        </p:txBody>
      </p:sp>
    </p:spTree>
    <p:extLst>
      <p:ext uri="{BB962C8B-B14F-4D97-AF65-F5344CB8AC3E}">
        <p14:creationId xmlns:p14="http://schemas.microsoft.com/office/powerpoint/2010/main" val="152048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AEEF-5D47-CD80-C71A-254ACEE20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00976-B3E0-3D09-B5AD-9C767373C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B3080-5D26-2247-0939-2EBB3BD57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384F8-45C0-EE10-7F01-B2BD37BF7B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98F89-4323-40BC-BE1A-84953DD8B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57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BD29-058B-4FCE-C9D0-0649C8B95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106AD-538A-002D-66A7-6DFA483B2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F6C6C-CFAD-E8F1-3DD6-93D81427A8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DF47B0-21ED-C16B-9FA4-8822DAD50F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98F89-4323-40BC-BE1A-84953DD8B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61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DF23-565B-2A46-D349-2C6C980A3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852D7-2746-CDBF-BE05-56CAC2DCE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AB055-27CF-536F-BC90-451D31B2F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880A24-6F4F-0CDC-D46B-9A4B96678731}"/>
              </a:ext>
            </a:extLst>
          </p:cNvPr>
          <p:cNvSpPr>
            <a:spLocks noGrp="1"/>
          </p:cNvSpPr>
          <p:nvPr>
            <p:ph type="sldNum" sz="quarter" idx="5"/>
          </p:nvPr>
        </p:nvSpPr>
        <p:spPr/>
        <p:txBody>
          <a:bodyPr/>
          <a:lstStyle/>
          <a:p>
            <a:fld id="{EE698F89-4323-40BC-BE1A-84953DD8BBB4}" type="slidenum">
              <a:rPr lang="en-US" smtClean="0"/>
              <a:t>16</a:t>
            </a:fld>
            <a:endParaRPr lang="en-US"/>
          </a:p>
        </p:txBody>
      </p:sp>
    </p:spTree>
    <p:extLst>
      <p:ext uri="{BB962C8B-B14F-4D97-AF65-F5344CB8AC3E}">
        <p14:creationId xmlns:p14="http://schemas.microsoft.com/office/powerpoint/2010/main" val="9223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58172-F4D7-C027-697E-86DC4E154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EADF4-E46E-66D7-98F6-2B00306AA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E2C81-9E2D-35AA-FA2F-A088273009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BC2686-4305-89CF-6B43-49DF839175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98F89-4323-40BC-BE1A-84953DD8BB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95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415637" y="992767"/>
            <a:ext cx="113615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9"/>
          <p:cNvSpPr txBox="1">
            <a:spLocks noGrp="1"/>
          </p:cNvSpPr>
          <p:nvPr>
            <p:ph type="subTitle" idx="1"/>
          </p:nvPr>
        </p:nvSpPr>
        <p:spPr>
          <a:xfrm>
            <a:off x="415626" y="3778833"/>
            <a:ext cx="113615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 name="Google Shape;12;p19">
            <a:extLst>
              <a:ext uri="{FF2B5EF4-FFF2-40B4-BE49-F238E27FC236}">
                <a16:creationId xmlns:a16="http://schemas.microsoft.com/office/drawing/2014/main" id="{B11D06FB-8C12-4435-BB1E-CCAAA692A644}"/>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6068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15626" y="740800"/>
            <a:ext cx="37443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 name="Google Shape;24;p22"/>
          <p:cNvSpPr txBox="1">
            <a:spLocks noGrp="1"/>
          </p:cNvSpPr>
          <p:nvPr>
            <p:ph type="body" idx="1"/>
          </p:nvPr>
        </p:nvSpPr>
        <p:spPr>
          <a:xfrm>
            <a:off x="415626" y="1852800"/>
            <a:ext cx="37443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p22"/>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66609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53708" y="600200"/>
            <a:ext cx="84910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8" name="Google Shape;28;p23"/>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95234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24"/>
          <p:cNvSpPr/>
          <p:nvPr/>
        </p:nvSpPr>
        <p:spPr>
          <a:xfrm>
            <a:off x="6096387" y="-167"/>
            <a:ext cx="60963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sp>
        <p:nvSpPr>
          <p:cNvPr id="31" name="Google Shape;31;p24"/>
          <p:cNvSpPr txBox="1">
            <a:spLocks noGrp="1"/>
          </p:cNvSpPr>
          <p:nvPr>
            <p:ph type="title"/>
          </p:nvPr>
        </p:nvSpPr>
        <p:spPr>
          <a:xfrm>
            <a:off x="354022" y="1644233"/>
            <a:ext cx="53939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2" name="Google Shape;32;p24"/>
          <p:cNvSpPr txBox="1">
            <a:spLocks noGrp="1"/>
          </p:cNvSpPr>
          <p:nvPr>
            <p:ph type="subTitle" idx="1"/>
          </p:nvPr>
        </p:nvSpPr>
        <p:spPr>
          <a:xfrm>
            <a:off x="354022" y="3737433"/>
            <a:ext cx="53939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24"/>
          <p:cNvSpPr txBox="1">
            <a:spLocks noGrp="1"/>
          </p:cNvSpPr>
          <p:nvPr>
            <p:ph type="body" idx="2"/>
          </p:nvPr>
        </p:nvSpPr>
        <p:spPr>
          <a:xfrm>
            <a:off x="6586419" y="965433"/>
            <a:ext cx="51163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p24"/>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57455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15626" y="5640767"/>
            <a:ext cx="79988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p25"/>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53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26"/>
          <p:cNvSpPr txBox="1">
            <a:spLocks noGrp="1"/>
          </p:cNvSpPr>
          <p:nvPr>
            <p:ph type="title" hasCustomPrompt="1"/>
          </p:nvPr>
        </p:nvSpPr>
        <p:spPr>
          <a:xfrm>
            <a:off x="415626" y="1474833"/>
            <a:ext cx="113615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0" name="Google Shape;40;p26"/>
          <p:cNvSpPr txBox="1">
            <a:spLocks noGrp="1"/>
          </p:cNvSpPr>
          <p:nvPr>
            <p:ph type="body" idx="1"/>
          </p:nvPr>
        </p:nvSpPr>
        <p:spPr>
          <a:xfrm>
            <a:off x="415626" y="4202967"/>
            <a:ext cx="113615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41" name="Google Shape;41;p26"/>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582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42d34dc66_9_10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6163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50F1-7ED3-0BC7-2CCA-ACC195A8E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1691-BA80-743C-B718-9AD5145B1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D9DB0-1F10-10A2-B165-00713759B8B9}"/>
              </a:ext>
            </a:extLst>
          </p:cNvPr>
          <p:cNvSpPr>
            <a:spLocks noGrp="1"/>
          </p:cNvSpPr>
          <p:nvPr>
            <p:ph type="dt" sz="half" idx="10"/>
          </p:nvPr>
        </p:nvSpPr>
        <p:spPr/>
        <p:txBody>
          <a:bodyPr/>
          <a:lstStyle/>
          <a:p>
            <a:fld id="{04164A85-F487-4DAE-8832-725338EDF46B}" type="datetimeFigureOut">
              <a:rPr lang="en-US" smtClean="0"/>
              <a:t>1/29/2026</a:t>
            </a:fld>
            <a:endParaRPr lang="en-US"/>
          </a:p>
        </p:txBody>
      </p:sp>
      <p:sp>
        <p:nvSpPr>
          <p:cNvPr id="5" name="Footer Placeholder 4">
            <a:extLst>
              <a:ext uri="{FF2B5EF4-FFF2-40B4-BE49-F238E27FC236}">
                <a16:creationId xmlns:a16="http://schemas.microsoft.com/office/drawing/2014/main" id="{94796652-4A90-CAE5-42C6-9C53AC27A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7E860-C4EB-E773-C66C-EA1A37798951}"/>
              </a:ext>
            </a:extLst>
          </p:cNvPr>
          <p:cNvSpPr>
            <a:spLocks noGrp="1"/>
          </p:cNvSpPr>
          <p:nvPr>
            <p:ph type="sldNum" sz="quarter" idx="12"/>
          </p:nvPr>
        </p:nvSpPr>
        <p:spPr/>
        <p:txBody>
          <a:bodyPr/>
          <a:lstStyle/>
          <a:p>
            <a:fld id="{F16F2F99-6DAD-47CE-BB68-4661152F17BD}" type="slidenum">
              <a:rPr lang="en-US" smtClean="0"/>
              <a:t>‹#›</a:t>
            </a:fld>
            <a:endParaRPr lang="en-US"/>
          </a:p>
        </p:txBody>
      </p:sp>
    </p:spTree>
    <p:extLst>
      <p:ext uri="{BB962C8B-B14F-4D97-AF65-F5344CB8AC3E}">
        <p14:creationId xmlns:p14="http://schemas.microsoft.com/office/powerpoint/2010/main" val="86282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0"/>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 name="Google Shape;16;p20"/>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912454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7" name="Google Shape;7;p18"/>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8" name="Google Shape;8;p18"/>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47052482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STXinwei" panose="020B0503020204020204"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Lato"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nitag-resource.org/training/building-and-strengthening-technical-competencies/vaccine-priorization-and-portfolio" TargetMode="Externa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slide" Target="slide17.xml"/><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notesSlide" Target="../notesSlides/notesSlide8.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hyperlink" Target="https://www.who.int/teams/immunization-vaccines-and-biologicals/vaccine-access/mi4a/mi4a-vaccine-purchase-data" TargetMode="External"/><Relationship Id="rId3" Type="http://schemas.openxmlformats.org/officeDocument/2006/relationships/hyperlink" Target="https://iris.who.int/bitstream/handle/10665/365350/WER9750-eng-fre.pdf?sequence=1" TargetMode="External"/><Relationship Id="rId21" Type="http://schemas.openxmlformats.org/officeDocument/2006/relationships/image" Target="../media/image34.svg"/><Relationship Id="rId7" Type="http://schemas.openxmlformats.org/officeDocument/2006/relationships/image" Target="../media/image35.pn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hyperlink" Target="https://www.unicef.org/supply/vaccines-pricing-data" TargetMode="External"/><Relationship Id="rId2" Type="http://schemas.openxmlformats.org/officeDocument/2006/relationships/notesSlide" Target="../notesSlides/notesSlide9.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hyperlink" Target="https://www.technet-21.org/en/resources/guidance/hpv-vaccine-schedule-optimization-key-considerations-for-decision-making-planning-and-implementation" TargetMode="External"/><Relationship Id="rId11" Type="http://schemas.openxmlformats.org/officeDocument/2006/relationships/image" Target="../media/image22.svg"/><Relationship Id="rId24" Type="http://schemas.openxmlformats.org/officeDocument/2006/relationships/hyperlink" Target="https://www.paho.org/en/documents/revolving-fund-vaccine-prices-2025" TargetMode="External"/><Relationship Id="rId5" Type="http://schemas.openxmlformats.org/officeDocument/2006/relationships/hyperlink" Target="https://www.nitag-resource.org/compendium/hpv" TargetMode="External"/><Relationship Id="rId15" Type="http://schemas.openxmlformats.org/officeDocument/2006/relationships/image" Target="../media/image28.svg"/><Relationship Id="rId23" Type="http://schemas.openxmlformats.org/officeDocument/2006/relationships/image" Target="../media/image24.svg"/><Relationship Id="rId10" Type="http://schemas.openxmlformats.org/officeDocument/2006/relationships/image" Target="../media/image21.png"/><Relationship Id="rId19" Type="http://schemas.openxmlformats.org/officeDocument/2006/relationships/image" Target="../media/image32.svg"/><Relationship Id="rId4" Type="http://schemas.openxmlformats.org/officeDocument/2006/relationships/hyperlink" Target="https://www.who.int/publications/i/item/9789240100930" TargetMode="External"/><Relationship Id="rId9" Type="http://schemas.openxmlformats.org/officeDocument/2006/relationships/image" Target="../media/image20.svg"/><Relationship Id="rId14" Type="http://schemas.openxmlformats.org/officeDocument/2006/relationships/image" Target="../media/image27.png"/><Relationship Id="rId2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a:extLst>
            <a:ext uri="{FF2B5EF4-FFF2-40B4-BE49-F238E27FC236}">
              <a16:creationId xmlns:a16="http://schemas.microsoft.com/office/drawing/2014/main" id="{FCA00398-05A3-8008-1E44-5C5BCC221D4C}"/>
            </a:ext>
          </a:extLst>
        </p:cNvPr>
        <p:cNvGrpSpPr/>
        <p:nvPr/>
      </p:nvGrpSpPr>
      <p:grpSpPr>
        <a:xfrm>
          <a:off x="0" y="0"/>
          <a:ext cx="0" cy="0"/>
          <a:chOff x="0" y="0"/>
          <a:chExt cx="0" cy="0"/>
        </a:xfrm>
      </p:grpSpPr>
      <p:sp>
        <p:nvSpPr>
          <p:cNvPr id="5" name="Google Shape;47;p1">
            <a:extLst>
              <a:ext uri="{FF2B5EF4-FFF2-40B4-BE49-F238E27FC236}">
                <a16:creationId xmlns:a16="http://schemas.microsoft.com/office/drawing/2014/main" id="{F0B40A70-A3BE-4EF3-2505-C4B9E87EFFA4}"/>
              </a:ext>
            </a:extLst>
          </p:cNvPr>
          <p:cNvSpPr txBox="1"/>
          <p:nvPr/>
        </p:nvSpPr>
        <p:spPr>
          <a:xfrm>
            <a:off x="2752725" y="1538000"/>
            <a:ext cx="9180963" cy="2091600"/>
          </a:xfrm>
          <a:prstGeom prst="rect">
            <a:avLst/>
          </a:prstGeom>
          <a:noFill/>
          <a:ln>
            <a:noFill/>
          </a:ln>
        </p:spPr>
        <p:txBody>
          <a:bodyPr spcFirstLastPara="1" wrap="square" lIns="0" tIns="0" rIns="0" bIns="0" anchor="t" anchorCtr="0">
            <a:noAutofit/>
          </a:bodyPr>
          <a:lstStyle/>
          <a:p>
            <a:pPr>
              <a:buClr>
                <a:srgbClr val="000000"/>
              </a:buClr>
              <a:buSzPts val="3200"/>
            </a:pPr>
            <a:r>
              <a:rPr lang="en-US" sz="3200" b="1" noProof="0" dirty="0">
                <a:solidFill>
                  <a:srgbClr val="0F5D61"/>
                </a:solidFill>
                <a:latin typeface="Lato" panose="020F0502020204030203" pitchFamily="34" charset="0"/>
                <a:ea typeface="Times New Roman"/>
                <a:cs typeface="Times New Roman"/>
                <a:sym typeface="Times New Roman"/>
              </a:rPr>
              <a:t>VPOP – Optimization tool</a:t>
            </a:r>
          </a:p>
          <a:p>
            <a:pPr>
              <a:buClr>
                <a:srgbClr val="000000"/>
              </a:buClr>
              <a:buSzPts val="3200"/>
            </a:pPr>
            <a:endParaRPr lang="en-US" sz="3200" b="1"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3200"/>
            </a:pPr>
            <a:r>
              <a:rPr lang="en-US" sz="2400" i="1" noProof="0" dirty="0">
                <a:solidFill>
                  <a:srgbClr val="0F5D61"/>
                </a:solidFill>
                <a:latin typeface="Lato" panose="020F0502020204030203" pitchFamily="34" charset="0"/>
                <a:ea typeface="Times New Roman"/>
                <a:cs typeface="Times New Roman"/>
                <a:sym typeface="Times New Roman"/>
              </a:rPr>
              <a:t>Stakeholders engagement slide deck</a:t>
            </a:r>
          </a:p>
          <a:p>
            <a:pPr>
              <a:buClr>
                <a:srgbClr val="000000"/>
              </a:buClr>
              <a:buSzPts val="3200"/>
            </a:pPr>
            <a:endParaRPr lang="en-US" sz="3200" b="1"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3200"/>
            </a:pPr>
            <a:endParaRPr lang="en-US" sz="3200" b="1"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3200"/>
            </a:pPr>
            <a:endParaRPr lang="en-US" sz="3200" b="1"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3200"/>
            </a:pPr>
            <a:endParaRPr lang="en-US" sz="2800" b="1" noProof="0" dirty="0">
              <a:solidFill>
                <a:srgbClr val="0F5D61"/>
              </a:solidFill>
              <a:latin typeface="Lato" panose="020F0502020204030203" pitchFamily="34" charset="0"/>
              <a:ea typeface="Times New Roman"/>
              <a:cs typeface="Times New Roman"/>
              <a:sym typeface="Times New Roman"/>
            </a:endParaRPr>
          </a:p>
        </p:txBody>
      </p:sp>
      <p:sp>
        <p:nvSpPr>
          <p:cNvPr id="48" name="Google Shape;48;p1">
            <a:extLst>
              <a:ext uri="{FF2B5EF4-FFF2-40B4-BE49-F238E27FC236}">
                <a16:creationId xmlns:a16="http://schemas.microsoft.com/office/drawing/2014/main" id="{B5304A40-F3EB-F436-680E-C03B2146147A}"/>
              </a:ext>
            </a:extLst>
          </p:cNvPr>
          <p:cNvSpPr/>
          <p:nvPr/>
        </p:nvSpPr>
        <p:spPr>
          <a:xfrm>
            <a:off x="2099363" y="1516400"/>
            <a:ext cx="373500" cy="1867200"/>
          </a:xfrm>
          <a:prstGeom prst="rect">
            <a:avLst/>
          </a:prstGeom>
          <a:solidFill>
            <a:srgbClr val="0F5D61"/>
          </a:solidFill>
          <a:ln>
            <a:noFill/>
          </a:ln>
        </p:spPr>
        <p:txBody>
          <a:bodyPr spcFirstLastPara="1" wrap="square" lIns="91425" tIns="91425" rIns="91425" bIns="91425" anchor="ctr" anchorCtr="0">
            <a:noAutofit/>
          </a:bodyPr>
          <a:lstStyle/>
          <a:p>
            <a:pPr>
              <a:buClr>
                <a:srgbClr val="000000"/>
              </a:buClr>
              <a:buSzPts val="1400"/>
            </a:pPr>
            <a:endParaRPr lang="en-US" sz="1400" noProof="0" dirty="0">
              <a:solidFill>
                <a:srgbClr val="000000"/>
              </a:solidFill>
              <a:latin typeface="Times New Roman"/>
              <a:ea typeface="Times New Roman"/>
              <a:cs typeface="Times New Roman"/>
              <a:sym typeface="Times New Roman"/>
            </a:endParaRPr>
          </a:p>
        </p:txBody>
      </p:sp>
      <p:pic>
        <p:nvPicPr>
          <p:cNvPr id="4" name="Picture 3" descr="A zebra with text on it&#10;&#10;Description automatically generated">
            <a:extLst>
              <a:ext uri="{FF2B5EF4-FFF2-40B4-BE49-F238E27FC236}">
                <a16:creationId xmlns:a16="http://schemas.microsoft.com/office/drawing/2014/main" id="{608A06CB-0936-4A16-68C2-BF5EA211B24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112" t="32500" r="24112" b="32500"/>
          <a:stretch/>
        </p:blipFill>
        <p:spPr>
          <a:xfrm>
            <a:off x="8671133" y="4760121"/>
            <a:ext cx="2683865" cy="1119757"/>
          </a:xfrm>
          <a:prstGeom prst="rect">
            <a:avLst/>
          </a:prstGeom>
        </p:spPr>
      </p:pic>
      <p:pic>
        <p:nvPicPr>
          <p:cNvPr id="1026" name="Picture 2">
            <a:extLst>
              <a:ext uri="{FF2B5EF4-FFF2-40B4-BE49-F238E27FC236}">
                <a16:creationId xmlns:a16="http://schemas.microsoft.com/office/drawing/2014/main" id="{992DC026-995B-E52E-F992-A0F37962B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599" y="4988333"/>
            <a:ext cx="2653335" cy="663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75157EB-6821-E052-A158-8AB245396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557" y="4482367"/>
            <a:ext cx="1450351" cy="1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3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05025-9C18-D613-9DB6-0EE429D50B77}"/>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20A92FDA-E0B9-D603-FE78-B2FBEE8DDF1C}"/>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9DB4233-31E8-93EF-8CE2-98C69B55F1D6}"/>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dirty="0">
                <a:solidFill>
                  <a:srgbClr val="0F5D61"/>
                </a:solidFill>
                <a:latin typeface="Lato" panose="020F0502020204030203" pitchFamily="34" charset="0"/>
                <a:cs typeface="Times New Roman" panose="02020603050405020304" pitchFamily="18" charset="0"/>
                <a:sym typeface="Lato"/>
              </a:rPr>
              <a:t>Detailed process - Through portfolio assessment and criteria-based analysis, opportunities for optimization are identified</a:t>
            </a:r>
          </a:p>
        </p:txBody>
      </p:sp>
      <p:sp>
        <p:nvSpPr>
          <p:cNvPr id="2" name="Rectangle 1">
            <a:extLst>
              <a:ext uri="{FF2B5EF4-FFF2-40B4-BE49-F238E27FC236}">
                <a16:creationId xmlns:a16="http://schemas.microsoft.com/office/drawing/2014/main" id="{0C31EA80-D5B2-958D-343C-F84CA5E40925}"/>
              </a:ext>
            </a:extLst>
          </p:cNvPr>
          <p:cNvSpPr/>
          <p:nvPr/>
        </p:nvSpPr>
        <p:spPr>
          <a:xfrm>
            <a:off x="7683635" y="1768342"/>
            <a:ext cx="2799794" cy="4962953"/>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Shape 28">
            <a:extLst>
              <a:ext uri="{FF2B5EF4-FFF2-40B4-BE49-F238E27FC236}">
                <a16:creationId xmlns:a16="http://schemas.microsoft.com/office/drawing/2014/main" id="{1FE3C258-B73E-ABDE-2114-D92F20124324}"/>
              </a:ext>
            </a:extLst>
          </p:cNvPr>
          <p:cNvSpPr/>
          <p:nvPr/>
        </p:nvSpPr>
        <p:spPr>
          <a:xfrm>
            <a:off x="7800434" y="1967865"/>
            <a:ext cx="2453508"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FFCF37">
              <a:alpha val="69804"/>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4" name="Rectangle 3">
            <a:extLst>
              <a:ext uri="{FF2B5EF4-FFF2-40B4-BE49-F238E27FC236}">
                <a16:creationId xmlns:a16="http://schemas.microsoft.com/office/drawing/2014/main" id="{C65C9962-869F-F5BA-C02A-A7B086ABFF0C}"/>
              </a:ext>
            </a:extLst>
          </p:cNvPr>
          <p:cNvSpPr/>
          <p:nvPr/>
        </p:nvSpPr>
        <p:spPr>
          <a:xfrm>
            <a:off x="7800434" y="2839051"/>
            <a:ext cx="2569250" cy="2631738"/>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Document actionable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recommendation(s)</a:t>
            </a: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Ensure consensus</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consistency and compliance </a:t>
            </a: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1" kern="0" noProof="0" dirty="0">
                <a:solidFill>
                  <a:prstClr val="black">
                    <a:lumMod val="50000"/>
                  </a:prstClr>
                </a:solidFill>
                <a:latin typeface="Aptos" panose="02110004020202020204"/>
              </a:rPr>
              <a:t>Include selected options in NIS </a:t>
            </a:r>
            <a:r>
              <a:rPr lang="en-US" sz="1100" kern="0" noProof="0" dirty="0">
                <a:solidFill>
                  <a:prstClr val="black">
                    <a:lumMod val="50000"/>
                  </a:prstClr>
                </a:solidFill>
                <a:latin typeface="Aptos" panose="02110004020202020204"/>
              </a:rPr>
              <a:t>or other strategic planning document(s)</a:t>
            </a:r>
          </a:p>
          <a:p>
            <a:pPr marL="85725" marR="0" lvl="1"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0" noProof="0" dirty="0">
                <a:solidFill>
                  <a:prstClr val="black">
                    <a:lumMod val="50000"/>
                  </a:prstClr>
                </a:solidFill>
                <a:latin typeface="Aptos" panose="02110004020202020204"/>
              </a:rPr>
              <a:t>Develop actionable </a:t>
            </a:r>
            <a:r>
              <a:rPr lang="en-US" sz="1100" b="1" kern="0" noProof="0" dirty="0">
                <a:solidFill>
                  <a:prstClr val="black">
                    <a:lumMod val="50000"/>
                  </a:prstClr>
                </a:solidFill>
                <a:latin typeface="Aptos" panose="02110004020202020204"/>
              </a:rPr>
              <a:t>plan for switch implementation</a:t>
            </a:r>
            <a:endPar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99F06968-55B1-ADC9-D6DB-0537A33B966A}"/>
              </a:ext>
            </a:extLst>
          </p:cNvPr>
          <p:cNvSpPr/>
          <p:nvPr/>
        </p:nvSpPr>
        <p:spPr>
          <a:xfrm>
            <a:off x="299555" y="1771865"/>
            <a:ext cx="3605046" cy="49629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lang="en-US" sz="1100" kern="0" dirty="0">
              <a:solidFill>
                <a:prstClr val="black">
                  <a:lumMod val="50000"/>
                </a:prstClr>
              </a:solidFill>
              <a:latin typeface="Aptos" panose="02110004020202020204"/>
            </a:endParaRPr>
          </a:p>
        </p:txBody>
      </p:sp>
      <p:sp>
        <p:nvSpPr>
          <p:cNvPr id="6" name="Freeform: Shape 1">
            <a:extLst>
              <a:ext uri="{FF2B5EF4-FFF2-40B4-BE49-F238E27FC236}">
                <a16:creationId xmlns:a16="http://schemas.microsoft.com/office/drawing/2014/main" id="{28B4097C-F6BA-2703-BF5C-A340373A4C0F}"/>
              </a:ext>
            </a:extLst>
          </p:cNvPr>
          <p:cNvSpPr/>
          <p:nvPr/>
        </p:nvSpPr>
        <p:spPr>
          <a:xfrm>
            <a:off x="390629" y="1973837"/>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C09200"/>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8" name="Star: 12 Points 2">
            <a:extLst>
              <a:ext uri="{FF2B5EF4-FFF2-40B4-BE49-F238E27FC236}">
                <a16:creationId xmlns:a16="http://schemas.microsoft.com/office/drawing/2014/main" id="{85E5C281-4CDE-E76A-41F5-278D59C1897C}"/>
              </a:ext>
            </a:extLst>
          </p:cNvPr>
          <p:cNvSpPr/>
          <p:nvPr/>
        </p:nvSpPr>
        <p:spPr>
          <a:xfrm>
            <a:off x="2599851" y="1763917"/>
            <a:ext cx="1183114" cy="1097280"/>
          </a:xfrm>
          <a:prstGeom prst="star12">
            <a:avLst/>
          </a:prstGeom>
          <a:solidFill>
            <a:srgbClr val="C09200"/>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9" name="Rectangle 8">
            <a:extLst>
              <a:ext uri="{FF2B5EF4-FFF2-40B4-BE49-F238E27FC236}">
                <a16:creationId xmlns:a16="http://schemas.microsoft.com/office/drawing/2014/main" id="{0008EE70-48DE-02F6-8641-E9956BD66D39}"/>
              </a:ext>
            </a:extLst>
          </p:cNvPr>
          <p:cNvSpPr/>
          <p:nvPr/>
        </p:nvSpPr>
        <p:spPr>
          <a:xfrm>
            <a:off x="438965" y="2786791"/>
            <a:ext cx="3376441" cy="1412843"/>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lvl="0">
              <a:spcBef>
                <a:spcPts val="300"/>
              </a:spcBef>
              <a:defRPr/>
            </a:pPr>
            <a:r>
              <a:rPr lang="en-US" sz="1100" i="1" u="sng" kern="0" noProof="0" dirty="0">
                <a:solidFill>
                  <a:prstClr val="black">
                    <a:lumMod val="50000"/>
                  </a:prstClr>
                </a:solidFill>
                <a:latin typeface="Aptos" panose="02110004020202020204"/>
              </a:rPr>
              <a:t>Before workshop:</a:t>
            </a:r>
          </a:p>
          <a:p>
            <a:pPr marL="85725" lvl="0" indent="-85725">
              <a:buFont typeface="Arial" panose="020B0604020202020204" pitchFamily="34" charset="0"/>
              <a:buChar char="•"/>
              <a:defRPr/>
            </a:pPr>
            <a:r>
              <a:rPr lang="en-US" sz="1100" kern="0" noProof="0" dirty="0">
                <a:solidFill>
                  <a:prstClr val="black">
                    <a:lumMod val="50000"/>
                  </a:prstClr>
                </a:solidFill>
                <a:latin typeface="Aptos" panose="02110004020202020204"/>
              </a:rPr>
              <a:t>Based on the national EPI schedule, </a:t>
            </a:r>
            <a:r>
              <a:rPr lang="en-US" sz="1100" kern="0" dirty="0">
                <a:solidFill>
                  <a:prstClr val="black">
                    <a:lumMod val="50000"/>
                  </a:prstClr>
                </a:solidFill>
                <a:latin typeface="Aptos" panose="02110004020202020204"/>
              </a:rPr>
              <a:t>r</a:t>
            </a:r>
            <a:r>
              <a:rPr lang="en-US" sz="1100" kern="0" noProof="0" dirty="0" err="1">
                <a:solidFill>
                  <a:prstClr val="black">
                    <a:lumMod val="50000"/>
                  </a:prstClr>
                </a:solidFill>
                <a:latin typeface="Aptos" panose="02110004020202020204"/>
              </a:rPr>
              <a:t>eview</a:t>
            </a:r>
            <a:r>
              <a:rPr lang="en-US" sz="1100" kern="0" noProof="0" dirty="0">
                <a:solidFill>
                  <a:prstClr val="black">
                    <a:lumMod val="50000"/>
                  </a:prstClr>
                </a:solidFill>
                <a:latin typeface="Aptos" panose="02110004020202020204"/>
              </a:rPr>
              <a:t> all </a:t>
            </a:r>
            <a:r>
              <a:rPr lang="en-US" sz="1100" b="1" kern="0" noProof="0" dirty="0">
                <a:solidFill>
                  <a:prstClr val="black">
                    <a:lumMod val="50000"/>
                  </a:prstClr>
                </a:solidFill>
                <a:latin typeface="Aptos" panose="02110004020202020204"/>
              </a:rPr>
              <a:t>potential optimization questions</a:t>
            </a:r>
            <a:endPar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Confirm process, </a:t>
            </a:r>
            <a:r>
              <a:rPr lang="en-US" sz="1100" b="1" kern="0" noProof="0" dirty="0">
                <a:solidFill>
                  <a:prstClr val="black">
                    <a:lumMod val="50000"/>
                  </a:prstClr>
                </a:solidFill>
                <a:latin typeface="Aptos" panose="02110004020202020204"/>
              </a:rPr>
              <a:t>agree on steps</a:t>
            </a: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and timeline</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r>
              <a:rPr lang="en-US" sz="1100" kern="0" dirty="0">
                <a:solidFill>
                  <a:prstClr val="black">
                    <a:lumMod val="50000"/>
                  </a:prstClr>
                </a:solidFill>
                <a:latin typeface="Aptos" panose="02110004020202020204"/>
              </a:rPr>
              <a:t>(including alignment with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NIS development/update)</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Engage </a:t>
            </a: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key stakeholders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and define R&amp;Rs</a:t>
            </a:r>
          </a:p>
        </p:txBody>
      </p:sp>
      <p:sp>
        <p:nvSpPr>
          <p:cNvPr id="10" name="Rectangle 9">
            <a:extLst>
              <a:ext uri="{FF2B5EF4-FFF2-40B4-BE49-F238E27FC236}">
                <a16:creationId xmlns:a16="http://schemas.microsoft.com/office/drawing/2014/main" id="{59D87106-FEEE-196E-5EBB-82A8835C723A}"/>
              </a:ext>
            </a:extLst>
          </p:cNvPr>
          <p:cNvSpPr/>
          <p:nvPr/>
        </p:nvSpPr>
        <p:spPr>
          <a:xfrm>
            <a:off x="289076" y="1166173"/>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1: Framework Adaptation</a:t>
            </a:r>
          </a:p>
        </p:txBody>
      </p:sp>
      <p:sp>
        <p:nvSpPr>
          <p:cNvPr id="11" name="Rectangle 10">
            <a:extLst>
              <a:ext uri="{FF2B5EF4-FFF2-40B4-BE49-F238E27FC236}">
                <a16:creationId xmlns:a16="http://schemas.microsoft.com/office/drawing/2014/main" id="{4761382F-20AD-955C-C937-DDF6A145730E}"/>
              </a:ext>
            </a:extLst>
          </p:cNvPr>
          <p:cNvSpPr/>
          <p:nvPr/>
        </p:nvSpPr>
        <p:spPr>
          <a:xfrm>
            <a:off x="3995675" y="1768342"/>
            <a:ext cx="3602125" cy="49629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DA5DFD0-8DDE-366F-27CC-11F4EB9E2284}"/>
              </a:ext>
            </a:extLst>
          </p:cNvPr>
          <p:cNvSpPr/>
          <p:nvPr/>
        </p:nvSpPr>
        <p:spPr>
          <a:xfrm>
            <a:off x="4130470" y="2831394"/>
            <a:ext cx="3372896" cy="765821"/>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1"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Objectives:</a:t>
            </a:r>
          </a:p>
          <a:p>
            <a:pPr marL="0" lvl="1">
              <a:spcBef>
                <a:spcPts val="600"/>
              </a:spcBef>
              <a:defRPr/>
            </a:pPr>
            <a:r>
              <a:rPr lang="en-US" sz="1100" i="1" u="sng" kern="0" noProof="0" dirty="0">
                <a:solidFill>
                  <a:prstClr val="black">
                    <a:lumMod val="50000"/>
                  </a:prstClr>
                </a:solidFill>
                <a:latin typeface="Aptos" panose="02110004020202020204"/>
              </a:rPr>
              <a:t>Before workshop:</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Collect</a:t>
            </a:r>
            <a:r>
              <a:rPr lang="en-US" sz="1100" kern="0" noProof="0" dirty="0">
                <a:solidFill>
                  <a:prstClr val="black">
                    <a:lumMod val="50000"/>
                  </a:prstClr>
                </a:solidFill>
                <a:latin typeface="Aptos" panose="02110004020202020204"/>
              </a:rPr>
              <a: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assess and </a:t>
            </a: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synthesize available data</a:t>
            </a:r>
          </a:p>
        </p:txBody>
      </p:sp>
      <p:sp>
        <p:nvSpPr>
          <p:cNvPr id="14" name="Freeform: Shape 22">
            <a:extLst>
              <a:ext uri="{FF2B5EF4-FFF2-40B4-BE49-F238E27FC236}">
                <a16:creationId xmlns:a16="http://schemas.microsoft.com/office/drawing/2014/main" id="{39D62D5F-E09B-04D0-6374-FC8F26D87BD4}"/>
              </a:ext>
            </a:extLst>
          </p:cNvPr>
          <p:cNvSpPr/>
          <p:nvPr/>
        </p:nvSpPr>
        <p:spPr>
          <a:xfrm>
            <a:off x="4081510" y="1973159"/>
            <a:ext cx="2238741"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FFC000"/>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5" name="Star: 12 Points 18">
            <a:extLst>
              <a:ext uri="{FF2B5EF4-FFF2-40B4-BE49-F238E27FC236}">
                <a16:creationId xmlns:a16="http://schemas.microsoft.com/office/drawing/2014/main" id="{F3E8028C-2376-B54F-13D8-7FD3B6ABB9A0}"/>
              </a:ext>
            </a:extLst>
          </p:cNvPr>
          <p:cNvSpPr/>
          <p:nvPr/>
        </p:nvSpPr>
        <p:spPr>
          <a:xfrm>
            <a:off x="6320251" y="1763917"/>
            <a:ext cx="1183115" cy="1097280"/>
          </a:xfrm>
          <a:prstGeom prst="star12">
            <a:avLst/>
          </a:prstGeom>
          <a:solidFill>
            <a:srgbClr val="FFC000"/>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7" name="Rectangle 16">
            <a:extLst>
              <a:ext uri="{FF2B5EF4-FFF2-40B4-BE49-F238E27FC236}">
                <a16:creationId xmlns:a16="http://schemas.microsoft.com/office/drawing/2014/main" id="{C43E79C2-63AD-4C61-4F1C-5F92DC8DBC14}"/>
              </a:ext>
            </a:extLst>
          </p:cNvPr>
          <p:cNvSpPr/>
          <p:nvPr/>
        </p:nvSpPr>
        <p:spPr>
          <a:xfrm>
            <a:off x="7503366" y="1166173"/>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3: Recommendations</a:t>
            </a:r>
          </a:p>
        </p:txBody>
      </p:sp>
      <p:sp>
        <p:nvSpPr>
          <p:cNvPr id="18" name="Arrow: Pentagon 49">
            <a:extLst>
              <a:ext uri="{FF2B5EF4-FFF2-40B4-BE49-F238E27FC236}">
                <a16:creationId xmlns:a16="http://schemas.microsoft.com/office/drawing/2014/main" id="{CFF43EA0-BF1A-0966-4DCE-86EA0D1A8C3B}"/>
              </a:ext>
            </a:extLst>
          </p:cNvPr>
          <p:cNvSpPr/>
          <p:nvPr/>
        </p:nvSpPr>
        <p:spPr>
          <a:xfrm>
            <a:off x="10577863" y="1768343"/>
            <a:ext cx="1490666" cy="4962952"/>
          </a:xfrm>
          <a:prstGeom prst="homePlate">
            <a:avLst/>
          </a:prstGeom>
          <a:solidFill>
            <a:srgbClr val="F7D56B"/>
          </a:solidFill>
          <a:ln w="19050" cap="flat" cmpd="sng" algn="ctr">
            <a:solidFill>
              <a:sysClr val="window" lastClr="FFFFFF">
                <a:hueOff val="0"/>
                <a:satOff val="0"/>
                <a:lumOff val="0"/>
                <a:alphaOff val="0"/>
              </a:sysClr>
            </a:solidFill>
            <a:prstDash val="solid"/>
            <a:miter lim="800000"/>
          </a:ln>
          <a:effectLst/>
        </p:spPr>
        <p:txBody>
          <a:bodyPr spcFirstLastPara="0" vert="horz" wrap="square" lIns="91440" tIns="0" rIns="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Endorsement by Ministry of Health and integration into national program</a:t>
            </a: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1C13A63-270A-6F7A-0B84-A9530B1824E6}"/>
              </a:ext>
            </a:extLst>
          </p:cNvPr>
          <p:cNvSpPr/>
          <p:nvPr/>
        </p:nvSpPr>
        <p:spPr>
          <a:xfrm>
            <a:off x="411774" y="5559360"/>
            <a:ext cx="3376441" cy="1203836"/>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Selection of vaccines to optimize and corresponding questions (3 max)</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Prioritized and weighted criteria for each question</a:t>
            </a:r>
            <a:r>
              <a:rPr lang="en-US" sz="1100" kern="0" noProof="0" dirty="0">
                <a:solidFill>
                  <a:prstClr val="black">
                    <a:lumMod val="50000"/>
                  </a:prstClr>
                </a:solidFill>
                <a:latin typeface="Aptos" panose="02110004020202020204"/>
              </a:rPr>
              <a:t> (10 max for each question)</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Workplan </a:t>
            </a:r>
            <a:r>
              <a:rPr lang="en-US" sz="1100" kern="0" noProof="0" dirty="0">
                <a:solidFill>
                  <a:prstClr val="black">
                    <a:lumMod val="50000"/>
                  </a:prstClr>
                </a:solidFill>
                <a:latin typeface="Aptos" panose="02110004020202020204"/>
              </a:rPr>
              <a:t>for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data collection</a:t>
            </a:r>
          </a:p>
        </p:txBody>
      </p:sp>
      <p:sp>
        <p:nvSpPr>
          <p:cNvPr id="20" name="Rectangle 19">
            <a:extLst>
              <a:ext uri="{FF2B5EF4-FFF2-40B4-BE49-F238E27FC236}">
                <a16:creationId xmlns:a16="http://schemas.microsoft.com/office/drawing/2014/main" id="{D3079B48-18A4-8291-7D9F-8340AA305A49}"/>
              </a:ext>
            </a:extLst>
          </p:cNvPr>
          <p:cNvSpPr/>
          <p:nvPr/>
        </p:nvSpPr>
        <p:spPr>
          <a:xfrm>
            <a:off x="4126924" y="5565785"/>
            <a:ext cx="3376441" cy="1203837"/>
          </a:xfrm>
          <a:prstGeom prst="rect">
            <a:avLst/>
          </a:prstGeom>
          <a:solidFill>
            <a:sysClr val="window" lastClr="FFFFFF"/>
          </a:solidFill>
          <a:ln w="9525" cap="flat" cmpd="sng" algn="ctr">
            <a:solidFill>
              <a:srgbClr val="0B4649"/>
            </a:solidFill>
            <a:prstDash val="dash"/>
            <a:miter lim="800000"/>
          </a:ln>
          <a:effectLst/>
        </p:spPr>
        <p:txBody>
          <a:bodyPr lIns="45720" t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List of proposed optimization choices with ranked options</a:t>
            </a:r>
          </a:p>
          <a:p>
            <a:pPr marL="85725" lvl="0"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Sequencing scenarios </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for optimization choices incorporating </a:t>
            </a:r>
            <a:r>
              <a:rPr lang="en-US" sz="1100" kern="0" noProof="0" dirty="0">
                <a:solidFill>
                  <a:prstClr val="black">
                    <a:lumMod val="50000"/>
                  </a:prstClr>
                </a:solidFill>
                <a:latin typeface="Aptos" panose="02110004020202020204"/>
              </a:rPr>
              <a:t>programmatic and global market constraints</a:t>
            </a:r>
            <a:endPar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504EFE76-B5BB-D779-CF81-B9451FF1BBEE}"/>
              </a:ext>
            </a:extLst>
          </p:cNvPr>
          <p:cNvSpPr/>
          <p:nvPr/>
        </p:nvSpPr>
        <p:spPr>
          <a:xfrm>
            <a:off x="7770717" y="5577404"/>
            <a:ext cx="2634229" cy="1203838"/>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Output</a:t>
            </a: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indent="-85725">
              <a:spcBef>
                <a:spcPts val="300"/>
              </a:spcBef>
              <a:buFont typeface="Arial" panose="020B0604020202020204" pitchFamily="34" charset="0"/>
              <a:buChar char="•"/>
              <a:defRPr/>
            </a:pPr>
            <a:r>
              <a:rPr lang="en-US" sz="1100" kern="0" noProof="0" dirty="0">
                <a:solidFill>
                  <a:prstClr val="black">
                    <a:lumMod val="50000"/>
                  </a:prstClr>
                </a:solidFill>
                <a:latin typeface="Aptos" panose="02110004020202020204"/>
              </a:rPr>
              <a:t>NITAG recommendation(s) for selected options</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Updated NIS or other strategic planning document(s)</a:t>
            </a:r>
          </a:p>
          <a:p>
            <a:pPr marL="85725" marR="0" lvl="0" indent="-85725"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kern="0" noProof="0" dirty="0">
                <a:solidFill>
                  <a:prstClr val="black">
                    <a:lumMod val="50000"/>
                  </a:prstClr>
                </a:solidFill>
                <a:latin typeface="Aptos" panose="02110004020202020204"/>
              </a:rPr>
              <a:t>Plan for optimization implementation</a:t>
            </a:r>
          </a:p>
        </p:txBody>
      </p:sp>
      <p:sp>
        <p:nvSpPr>
          <p:cNvPr id="22" name="Rectangle 21">
            <a:extLst>
              <a:ext uri="{FF2B5EF4-FFF2-40B4-BE49-F238E27FC236}">
                <a16:creationId xmlns:a16="http://schemas.microsoft.com/office/drawing/2014/main" id="{644F2E77-317F-4363-314A-E9E75857846E}"/>
              </a:ext>
            </a:extLst>
          </p:cNvPr>
          <p:cNvSpPr/>
          <p:nvPr/>
        </p:nvSpPr>
        <p:spPr>
          <a:xfrm>
            <a:off x="837627" y="150797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2-4 weeks</a:t>
            </a:r>
          </a:p>
        </p:txBody>
      </p:sp>
      <p:sp>
        <p:nvSpPr>
          <p:cNvPr id="24" name="Rectangle 23">
            <a:extLst>
              <a:ext uri="{FF2B5EF4-FFF2-40B4-BE49-F238E27FC236}">
                <a16:creationId xmlns:a16="http://schemas.microsoft.com/office/drawing/2014/main" id="{6CE6361B-1647-37A7-8EB1-8AD57C6B2B3A}"/>
              </a:ext>
            </a:extLst>
          </p:cNvPr>
          <p:cNvSpPr/>
          <p:nvPr/>
        </p:nvSpPr>
        <p:spPr>
          <a:xfrm>
            <a:off x="7775795" y="150797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noProof="0" dirty="0">
                <a:solidFill>
                  <a:prstClr val="white">
                    <a:lumMod val="50000"/>
                  </a:prstClr>
                </a:solidFill>
                <a:latin typeface="Aptos" panose="02110004020202020204"/>
              </a:rPr>
              <a:t>1</a:t>
            </a: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 month</a:t>
            </a:r>
          </a:p>
        </p:txBody>
      </p:sp>
      <p:sp>
        <p:nvSpPr>
          <p:cNvPr id="25" name="Rectangle 24">
            <a:extLst>
              <a:ext uri="{FF2B5EF4-FFF2-40B4-BE49-F238E27FC236}">
                <a16:creationId xmlns:a16="http://schemas.microsoft.com/office/drawing/2014/main" id="{1A51682D-EED6-3742-32F8-24E70833EB24}"/>
              </a:ext>
            </a:extLst>
          </p:cNvPr>
          <p:cNvSpPr/>
          <p:nvPr/>
        </p:nvSpPr>
        <p:spPr>
          <a:xfrm>
            <a:off x="3985197" y="1166173"/>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C09200"/>
                </a:solidFill>
                <a:effectLst/>
                <a:uLnTx/>
                <a:uFillTx/>
                <a:latin typeface="Calibri" panose="020F0502020204030204"/>
                <a:ea typeface="+mn-ea"/>
                <a:cs typeface="+mn-cs"/>
              </a:rPr>
              <a:t>Phase 2: Assessment, Optimization, Sequencing</a:t>
            </a:r>
          </a:p>
        </p:txBody>
      </p:sp>
      <p:sp>
        <p:nvSpPr>
          <p:cNvPr id="26" name="Rectangle 25">
            <a:extLst>
              <a:ext uri="{FF2B5EF4-FFF2-40B4-BE49-F238E27FC236}">
                <a16:creationId xmlns:a16="http://schemas.microsoft.com/office/drawing/2014/main" id="{05970A9B-4758-3D65-6D8B-80914C83D49E}"/>
              </a:ext>
            </a:extLst>
          </p:cNvPr>
          <p:cNvSpPr/>
          <p:nvPr/>
        </p:nvSpPr>
        <p:spPr>
          <a:xfrm>
            <a:off x="4527080" y="1507978"/>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kern="0" noProof="0" dirty="0">
                <a:solidFill>
                  <a:prstClr val="white">
                    <a:lumMod val="50000"/>
                  </a:prstClr>
                </a:solidFill>
                <a:latin typeface="Aptos" panose="02110004020202020204"/>
              </a:rPr>
              <a:t>1</a:t>
            </a:r>
            <a:r>
              <a:rPr kumimoji="0" lang="en-US"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 month</a:t>
            </a:r>
          </a:p>
        </p:txBody>
      </p:sp>
      <p:sp>
        <p:nvSpPr>
          <p:cNvPr id="16" name="Slide Number Placeholder 5">
            <a:extLst>
              <a:ext uri="{FF2B5EF4-FFF2-40B4-BE49-F238E27FC236}">
                <a16:creationId xmlns:a16="http://schemas.microsoft.com/office/drawing/2014/main" id="{AED74A5B-8637-ABD4-800A-A164A3E720E6}"/>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10</a:t>
            </a:fld>
            <a:endParaRPr lang="en-US" noProof="0" dirty="0">
              <a:latin typeface="+mj-lt"/>
            </a:endParaRPr>
          </a:p>
        </p:txBody>
      </p:sp>
      <p:sp>
        <p:nvSpPr>
          <p:cNvPr id="28" name="Rectangle 27">
            <a:extLst>
              <a:ext uri="{FF2B5EF4-FFF2-40B4-BE49-F238E27FC236}">
                <a16:creationId xmlns:a16="http://schemas.microsoft.com/office/drawing/2014/main" id="{0F15DB62-5868-16A6-E1CC-3F0162E241D8}"/>
              </a:ext>
            </a:extLst>
          </p:cNvPr>
          <p:cNvSpPr/>
          <p:nvPr/>
        </p:nvSpPr>
        <p:spPr>
          <a:xfrm>
            <a:off x="430297" y="4239208"/>
            <a:ext cx="3367774" cy="1231581"/>
          </a:xfrm>
          <a:prstGeom prst="rect">
            <a:avLst/>
          </a:prstGeom>
          <a:solidFill>
            <a:schemeClr val="bg1"/>
          </a:solidFill>
          <a:ln w="95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defRPr/>
            </a:pPr>
            <a:r>
              <a:rPr lang="en-US" sz="1100" i="1" u="sng" kern="0" dirty="0">
                <a:solidFill>
                  <a:prstClr val="black">
                    <a:lumMod val="50000"/>
                  </a:prstClr>
                </a:solidFill>
                <a:latin typeface="Aptos" panose="02110004020202020204"/>
              </a:rPr>
              <a:t>During workshop:</a:t>
            </a:r>
          </a:p>
          <a:p>
            <a:pPr marL="171450" lvl="0" indent="-171450" defTabSz="889000">
              <a:lnSpc>
                <a:spcPct val="90000"/>
              </a:lnSpc>
              <a:spcBef>
                <a:spcPct val="0"/>
              </a:spcBef>
              <a:spcAft>
                <a:spcPts val="400"/>
              </a:spcAft>
              <a:buFont typeface="Arial" panose="020B0604020202020204" pitchFamily="34" charset="0"/>
              <a:buChar char="•"/>
              <a:defRPr/>
            </a:pPr>
            <a:r>
              <a:rPr lang="en-US" sz="1100" kern="0" dirty="0">
                <a:solidFill>
                  <a:prstClr val="black">
                    <a:lumMod val="50000"/>
                  </a:prstClr>
                </a:solidFill>
                <a:latin typeface="Aptos" panose="02110004020202020204"/>
              </a:rPr>
              <a:t>Define </a:t>
            </a:r>
            <a:r>
              <a:rPr lang="en-US" sz="1100" b="1" kern="0" dirty="0">
                <a:solidFill>
                  <a:prstClr val="black">
                    <a:lumMod val="50000"/>
                  </a:prstClr>
                </a:solidFill>
                <a:latin typeface="Aptos" panose="02110004020202020204"/>
              </a:rPr>
              <a:t>list of optimization questions </a:t>
            </a:r>
            <a:r>
              <a:rPr lang="en-US" sz="1100" kern="0" dirty="0">
                <a:solidFill>
                  <a:prstClr val="black">
                    <a:lumMod val="50000"/>
                  </a:prstClr>
                </a:solidFill>
                <a:latin typeface="Aptos" panose="02110004020202020204"/>
              </a:rPr>
              <a:t>and goals</a:t>
            </a:r>
          </a:p>
          <a:p>
            <a:pPr marL="171450" lvl="0" indent="-171450" defTabSz="889000">
              <a:lnSpc>
                <a:spcPct val="90000"/>
              </a:lnSpc>
              <a:spcBef>
                <a:spcPct val="0"/>
              </a:spcBef>
              <a:spcAft>
                <a:spcPts val="400"/>
              </a:spcAft>
              <a:buFont typeface="Arial" panose="020B0604020202020204" pitchFamily="34" charset="0"/>
              <a:buChar char="•"/>
              <a:defRPr/>
            </a:pPr>
            <a:r>
              <a:rPr lang="en-US" sz="1100" kern="0" dirty="0">
                <a:solidFill>
                  <a:prstClr val="black">
                    <a:lumMod val="50000"/>
                  </a:prstClr>
                </a:solidFill>
                <a:latin typeface="Aptos" panose="02110004020202020204"/>
              </a:rPr>
              <a:t>Select </a:t>
            </a:r>
            <a:r>
              <a:rPr lang="en-US" sz="1100" b="1" kern="0" dirty="0">
                <a:solidFill>
                  <a:prstClr val="black">
                    <a:lumMod val="50000"/>
                  </a:prstClr>
                </a:solidFill>
                <a:latin typeface="Aptos" panose="02110004020202020204"/>
              </a:rPr>
              <a:t>criteria for decision-making </a:t>
            </a:r>
            <a:r>
              <a:rPr lang="en-US" sz="1100" kern="0" dirty="0">
                <a:solidFill>
                  <a:prstClr val="black">
                    <a:lumMod val="50000"/>
                  </a:prstClr>
                </a:solidFill>
                <a:latin typeface="Aptos" panose="02110004020202020204"/>
              </a:rPr>
              <a:t>for each optimization question and weighting scheme</a:t>
            </a:r>
          </a:p>
          <a:p>
            <a:pPr marL="171450" lvl="0" indent="-171450" defTabSz="889000">
              <a:lnSpc>
                <a:spcPct val="90000"/>
              </a:lnSpc>
              <a:spcBef>
                <a:spcPct val="0"/>
              </a:spcBef>
              <a:spcAft>
                <a:spcPts val="400"/>
              </a:spcAft>
              <a:buFont typeface="Arial" panose="020B0604020202020204" pitchFamily="34" charset="0"/>
              <a:buChar char="•"/>
              <a:defRPr/>
            </a:pPr>
            <a:r>
              <a:rPr lang="en-US" sz="1100" kern="0" dirty="0">
                <a:solidFill>
                  <a:prstClr val="black">
                    <a:lumMod val="50000"/>
                  </a:prstClr>
                </a:solidFill>
                <a:latin typeface="Aptos" panose="02110004020202020204"/>
              </a:rPr>
              <a:t>Develop a </a:t>
            </a:r>
            <a:r>
              <a:rPr lang="en-US" sz="1100" b="1" kern="0" dirty="0">
                <a:solidFill>
                  <a:prstClr val="black">
                    <a:lumMod val="50000"/>
                  </a:prstClr>
                </a:solidFill>
                <a:latin typeface="Aptos" panose="02110004020202020204"/>
              </a:rPr>
              <a:t>workplan for data collection </a:t>
            </a:r>
            <a:r>
              <a:rPr lang="en-US" sz="1100" kern="0" dirty="0">
                <a:solidFill>
                  <a:prstClr val="black">
                    <a:lumMod val="50000"/>
                  </a:prstClr>
                </a:solidFill>
                <a:latin typeface="Aptos" panose="02110004020202020204"/>
              </a:rPr>
              <a:t>and synthesis</a:t>
            </a:r>
          </a:p>
        </p:txBody>
      </p:sp>
      <p:sp>
        <p:nvSpPr>
          <p:cNvPr id="29" name="Rectangle 28">
            <a:extLst>
              <a:ext uri="{FF2B5EF4-FFF2-40B4-BE49-F238E27FC236}">
                <a16:creationId xmlns:a16="http://schemas.microsoft.com/office/drawing/2014/main" id="{7B08A901-6077-08E6-D8D7-5943F3CB57E3}"/>
              </a:ext>
            </a:extLst>
          </p:cNvPr>
          <p:cNvSpPr/>
          <p:nvPr/>
        </p:nvSpPr>
        <p:spPr>
          <a:xfrm>
            <a:off x="4126924" y="3666225"/>
            <a:ext cx="3372895" cy="1804563"/>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lvl="1">
              <a:spcBef>
                <a:spcPts val="300"/>
              </a:spcBef>
              <a:defRPr/>
            </a:pPr>
            <a:r>
              <a:rPr lang="en-US" sz="1100" i="1" u="sng" kern="0" dirty="0">
                <a:solidFill>
                  <a:prstClr val="black">
                    <a:lumMod val="50000"/>
                  </a:prstClr>
                </a:solidFill>
                <a:latin typeface="Aptos" panose="02110004020202020204"/>
              </a:rPr>
              <a:t>During workshop:</a:t>
            </a:r>
          </a:p>
          <a:p>
            <a:pPr marL="85725" lvl="1"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Translate evidence into </a:t>
            </a:r>
            <a:r>
              <a:rPr lang="en-US" sz="1100" b="1" kern="0" dirty="0">
                <a:solidFill>
                  <a:prstClr val="black">
                    <a:lumMod val="50000"/>
                  </a:prstClr>
                </a:solidFill>
                <a:latin typeface="Aptos" panose="02110004020202020204"/>
              </a:rPr>
              <a:t>option ranking, </a:t>
            </a:r>
            <a:r>
              <a:rPr lang="en-US" sz="1100" kern="0" dirty="0">
                <a:solidFill>
                  <a:prstClr val="black">
                    <a:lumMod val="50000"/>
                  </a:prstClr>
                </a:solidFill>
                <a:latin typeface="Aptos" panose="02110004020202020204"/>
              </a:rPr>
              <a:t>for each optimization question</a:t>
            </a:r>
          </a:p>
          <a:p>
            <a:pPr marL="85725" lvl="1"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Explore programmatic constraints (including budget, market) to define the feasibility level of each optimization question</a:t>
            </a:r>
          </a:p>
          <a:p>
            <a:pPr marL="85725" lvl="0"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Develop sequencing recommendations </a:t>
            </a:r>
          </a:p>
          <a:p>
            <a:pPr marL="85725" lvl="0" indent="-85725">
              <a:spcBef>
                <a:spcPts val="300"/>
              </a:spcBef>
              <a:buFont typeface="Arial" panose="020B0604020202020204" pitchFamily="34" charset="0"/>
              <a:buChar char="•"/>
              <a:defRPr/>
            </a:pPr>
            <a:r>
              <a:rPr lang="en-US" sz="1100" kern="0" dirty="0">
                <a:solidFill>
                  <a:prstClr val="black">
                    <a:lumMod val="50000"/>
                  </a:prstClr>
                </a:solidFill>
                <a:latin typeface="Aptos" panose="02110004020202020204"/>
              </a:rPr>
              <a:t>Develop </a:t>
            </a:r>
            <a:r>
              <a:rPr lang="en-US" sz="1100" b="1" kern="0" dirty="0">
                <a:solidFill>
                  <a:prstClr val="black">
                    <a:lumMod val="50000"/>
                  </a:prstClr>
                </a:solidFill>
                <a:latin typeface="Aptos" panose="02110004020202020204"/>
              </a:rPr>
              <a:t>recommendations for selected products/schedule/presentations</a:t>
            </a:r>
          </a:p>
          <a:p>
            <a:endParaRPr lang="en-US" dirty="0">
              <a:solidFill>
                <a:schemeClr val="tx1"/>
              </a:solidFill>
            </a:endParaRPr>
          </a:p>
        </p:txBody>
      </p:sp>
    </p:spTree>
    <p:extLst>
      <p:ext uri="{BB962C8B-B14F-4D97-AF65-F5344CB8AC3E}">
        <p14:creationId xmlns:p14="http://schemas.microsoft.com/office/powerpoint/2010/main" val="333030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1054-00C0-7CEF-74ED-60BC99485090}"/>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80417390-54DD-D89F-5FE9-B3B4D6C1960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796EC4B5-26F8-B28E-4616-92597BF7D112}"/>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The output will be a list of preferred options for each optimization question, backed by strong evidence for each option</a:t>
            </a:r>
            <a:endParaRPr lang="en-US" sz="2400" kern="0" noProof="0" dirty="0">
              <a:solidFill>
                <a:srgbClr val="0F5D61"/>
              </a:solidFill>
              <a:highlight>
                <a:srgbClr val="FFFF00"/>
              </a:highlight>
              <a:latin typeface="Lato" panose="020F0502020204030203" pitchFamily="34" charset="0"/>
              <a:cs typeface="Times New Roman" panose="02020603050405020304" pitchFamily="18" charset="0"/>
              <a:sym typeface="Lato"/>
            </a:endParaRPr>
          </a:p>
          <a:p>
            <a:pPr>
              <a:buClr>
                <a:srgbClr val="000000"/>
              </a:buClr>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Rectangle: Single Corner Rounded 1">
            <a:extLst>
              <a:ext uri="{FF2B5EF4-FFF2-40B4-BE49-F238E27FC236}">
                <a16:creationId xmlns:a16="http://schemas.microsoft.com/office/drawing/2014/main" id="{C6E3504E-4F37-E20D-8689-3C87C2DB84E9}"/>
              </a:ext>
            </a:extLst>
          </p:cNvPr>
          <p:cNvSpPr/>
          <p:nvPr/>
        </p:nvSpPr>
        <p:spPr>
          <a:xfrm>
            <a:off x="5904688" y="1352145"/>
            <a:ext cx="5362957" cy="535021"/>
          </a:xfrm>
          <a:prstGeom prst="round1Rect">
            <a:avLst/>
          </a:prstGeom>
          <a:solidFill>
            <a:srgbClr val="F7D56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Evidence supporting decision</a:t>
            </a:r>
          </a:p>
        </p:txBody>
      </p:sp>
      <p:sp>
        <p:nvSpPr>
          <p:cNvPr id="3" name="Rectangle: Single Corner Rounded 2">
            <a:extLst>
              <a:ext uri="{FF2B5EF4-FFF2-40B4-BE49-F238E27FC236}">
                <a16:creationId xmlns:a16="http://schemas.microsoft.com/office/drawing/2014/main" id="{3EC5C949-8231-252D-69CC-B6202F84B4BD}"/>
              </a:ext>
            </a:extLst>
          </p:cNvPr>
          <p:cNvSpPr/>
          <p:nvPr/>
        </p:nvSpPr>
        <p:spPr>
          <a:xfrm>
            <a:off x="778212" y="1352145"/>
            <a:ext cx="5262664" cy="535021"/>
          </a:xfrm>
          <a:prstGeom prst="round1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t>Main outputs of the process</a:t>
            </a:r>
          </a:p>
        </p:txBody>
      </p:sp>
      <p:sp>
        <p:nvSpPr>
          <p:cNvPr id="4" name="Rectangle 3">
            <a:extLst>
              <a:ext uri="{FF2B5EF4-FFF2-40B4-BE49-F238E27FC236}">
                <a16:creationId xmlns:a16="http://schemas.microsoft.com/office/drawing/2014/main" id="{5CA15AC5-2493-8B85-2A04-118A92289C16}"/>
              </a:ext>
            </a:extLst>
          </p:cNvPr>
          <p:cNvSpPr/>
          <p:nvPr/>
        </p:nvSpPr>
        <p:spPr>
          <a:xfrm>
            <a:off x="804265" y="1887166"/>
            <a:ext cx="5210558" cy="2188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US" sz="1400" b="1" noProof="0" dirty="0">
                <a:solidFill>
                  <a:schemeClr val="tx1">
                    <a:lumMod val="50000"/>
                  </a:schemeClr>
                </a:solidFill>
              </a:rPr>
              <a:t>Consolidated list of optimization questions </a:t>
            </a:r>
            <a:r>
              <a:rPr lang="en-US" sz="1400" noProof="0" dirty="0">
                <a:solidFill>
                  <a:schemeClr val="tx1">
                    <a:lumMod val="50000"/>
                  </a:schemeClr>
                </a:solidFill>
              </a:rPr>
              <a:t>that were considered for each vaccine already in the portfolio</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Prioritized ranking of options </a:t>
            </a:r>
            <a:r>
              <a:rPr lang="en-US" sz="1400" noProof="0" dirty="0">
                <a:solidFill>
                  <a:schemeClr val="tx1">
                    <a:lumMod val="50000"/>
                  </a:schemeClr>
                </a:solidFill>
              </a:rPr>
              <a:t>for each question</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Feasibility assessment </a:t>
            </a:r>
            <a:r>
              <a:rPr lang="en-US" sz="1400" noProof="0" dirty="0">
                <a:solidFill>
                  <a:schemeClr val="tx1">
                    <a:lumMod val="50000"/>
                  </a:schemeClr>
                </a:solidFill>
              </a:rPr>
              <a:t>of potential switches/changes: distinguishing between high-impact, immediately implementable changes and those requiring further monitoring, resources, or evidence</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Proposed sequence </a:t>
            </a:r>
            <a:r>
              <a:rPr lang="en-US" sz="1400" noProof="0" dirty="0">
                <a:solidFill>
                  <a:schemeClr val="tx1">
                    <a:lumMod val="50000"/>
                  </a:schemeClr>
                </a:solidFill>
              </a:rPr>
              <a:t>(and potential timing) of changes to be implemented to inform strategic documents</a:t>
            </a:r>
            <a:r>
              <a:rPr lang="en-US" sz="1400" baseline="30000" noProof="0" dirty="0">
                <a:solidFill>
                  <a:schemeClr val="tx1">
                    <a:lumMod val="50000"/>
                  </a:schemeClr>
                </a:solidFill>
              </a:rPr>
              <a:t>1</a:t>
            </a:r>
            <a:endParaRPr lang="en-US" sz="1400" noProof="0" dirty="0">
              <a:solidFill>
                <a:schemeClr val="tx1">
                  <a:lumMod val="50000"/>
                </a:schemeClr>
              </a:solidFill>
            </a:endParaRPr>
          </a:p>
        </p:txBody>
      </p:sp>
      <p:sp>
        <p:nvSpPr>
          <p:cNvPr id="5" name="Rectangle 4">
            <a:extLst>
              <a:ext uri="{FF2B5EF4-FFF2-40B4-BE49-F238E27FC236}">
                <a16:creationId xmlns:a16="http://schemas.microsoft.com/office/drawing/2014/main" id="{BA6E3AA9-DC2F-9D84-5D1D-2AF139A5200D}"/>
              </a:ext>
            </a:extLst>
          </p:cNvPr>
          <p:cNvSpPr/>
          <p:nvPr/>
        </p:nvSpPr>
        <p:spPr>
          <a:xfrm>
            <a:off x="6057088" y="1887166"/>
            <a:ext cx="5210558" cy="21887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US" sz="1400" b="1" noProof="0" dirty="0">
                <a:solidFill>
                  <a:schemeClr val="tx1">
                    <a:lumMod val="50000"/>
                  </a:schemeClr>
                </a:solidFill>
              </a:rPr>
              <a:t>List of criteria </a:t>
            </a:r>
            <a:r>
              <a:rPr lang="en-US" sz="1400" noProof="0" dirty="0">
                <a:solidFill>
                  <a:schemeClr val="tx1">
                    <a:lumMod val="50000"/>
                  </a:schemeClr>
                </a:solidFill>
              </a:rPr>
              <a:t>selected for each optimization question (e.g. market availability, cost of each option), with their relative weight</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Evidence for each criteria </a:t>
            </a:r>
            <a:r>
              <a:rPr lang="en-US" sz="1400" noProof="0" dirty="0">
                <a:solidFill>
                  <a:schemeClr val="tx1">
                    <a:lumMod val="50000"/>
                  </a:schemeClr>
                </a:solidFill>
              </a:rPr>
              <a:t>X option matrix element </a:t>
            </a:r>
          </a:p>
          <a:p>
            <a:pPr marL="628650" lvl="1" indent="-171450">
              <a:spcBef>
                <a:spcPts val="300"/>
              </a:spcBef>
              <a:buFont typeface="Arial" panose="020B0604020202020204" pitchFamily="34" charset="0"/>
              <a:buChar char="•"/>
            </a:pPr>
            <a:r>
              <a:rPr lang="en-US" sz="1400" b="1" i="1" noProof="0" dirty="0">
                <a:solidFill>
                  <a:srgbClr val="C09200"/>
                </a:solidFill>
              </a:rPr>
              <a:t>When relevant, financial and budget impact analysis</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Summarized statement </a:t>
            </a:r>
            <a:r>
              <a:rPr lang="en-US" sz="1400" noProof="0" dirty="0">
                <a:solidFill>
                  <a:schemeClr val="tx1">
                    <a:lumMod val="50000"/>
                  </a:schemeClr>
                </a:solidFill>
              </a:rPr>
              <a:t>for each option, highlighting benefits and requirement of each ranked option</a:t>
            </a:r>
          </a:p>
          <a:p>
            <a:pPr marL="171450" indent="-171450">
              <a:spcBef>
                <a:spcPts val="300"/>
              </a:spcBef>
              <a:buFont typeface="Arial" panose="020B0604020202020204" pitchFamily="34" charset="0"/>
              <a:buChar char="•"/>
            </a:pPr>
            <a:r>
              <a:rPr lang="en-US" sz="1400" b="1" noProof="0" dirty="0">
                <a:solidFill>
                  <a:schemeClr val="tx1">
                    <a:lumMod val="50000"/>
                  </a:schemeClr>
                </a:solidFill>
              </a:rPr>
              <a:t>Option ranking voting results </a:t>
            </a:r>
            <a:r>
              <a:rPr lang="en-US" sz="1400" noProof="0" dirty="0">
                <a:solidFill>
                  <a:schemeClr val="tx1">
                    <a:lumMod val="50000"/>
                  </a:schemeClr>
                </a:solidFill>
              </a:rPr>
              <a:t>for each criteria, and overall computed option scores/rank</a:t>
            </a:r>
          </a:p>
        </p:txBody>
      </p:sp>
      <p:sp>
        <p:nvSpPr>
          <p:cNvPr id="6" name="Rectangle 5">
            <a:extLst>
              <a:ext uri="{FF2B5EF4-FFF2-40B4-BE49-F238E27FC236}">
                <a16:creationId xmlns:a16="http://schemas.microsoft.com/office/drawing/2014/main" id="{F7DF6936-02CF-0F04-FA47-A44F6F3D5C25}"/>
              </a:ext>
            </a:extLst>
          </p:cNvPr>
          <p:cNvSpPr/>
          <p:nvPr/>
        </p:nvSpPr>
        <p:spPr>
          <a:xfrm>
            <a:off x="804265" y="4152412"/>
            <a:ext cx="5210558" cy="2188722"/>
          </a:xfrm>
          <a:prstGeom prst="rect">
            <a:avLst/>
          </a:prstGeom>
          <a:solidFill>
            <a:schemeClr val="bg1">
              <a:lumMod val="9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A5B22C6-06C1-C795-3F3F-B943A5F6F769}"/>
              </a:ext>
            </a:extLst>
          </p:cNvPr>
          <p:cNvSpPr/>
          <p:nvPr/>
        </p:nvSpPr>
        <p:spPr>
          <a:xfrm>
            <a:off x="6096000" y="4152412"/>
            <a:ext cx="5171645" cy="2188722"/>
          </a:xfrm>
          <a:prstGeom prst="rect">
            <a:avLst/>
          </a:prstGeom>
          <a:solidFill>
            <a:schemeClr val="bg1">
              <a:lumMod val="95000"/>
            </a:schemeClr>
          </a:solidFill>
          <a:ln>
            <a:solidFill>
              <a:srgbClr val="F7D5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100" b="1" u="sng" noProof="0" dirty="0">
                <a:solidFill>
                  <a:schemeClr val="tx1">
                    <a:lumMod val="50000"/>
                  </a:schemeClr>
                </a:solidFill>
              </a:rPr>
              <a:t>Example of a summarized statement for Q1, Option1:</a:t>
            </a:r>
          </a:p>
          <a:p>
            <a:pPr marL="285750" indent="-285750">
              <a:buFont typeface="Arial" panose="020B0604020202020204" pitchFamily="34" charset="0"/>
              <a:buChar char="•"/>
            </a:pPr>
            <a:r>
              <a:rPr lang="en-US" sz="1100" noProof="0" dirty="0">
                <a:solidFill>
                  <a:schemeClr val="tx1">
                    <a:lumMod val="50000"/>
                  </a:schemeClr>
                </a:solidFill>
              </a:rPr>
              <a:t>“Recent studies confirm that </a:t>
            </a:r>
            <a:r>
              <a:rPr lang="en-US" sz="1100" noProof="0" dirty="0" err="1">
                <a:solidFill>
                  <a:schemeClr val="tx1">
                    <a:lumMod val="50000"/>
                  </a:schemeClr>
                </a:solidFill>
              </a:rPr>
              <a:t>Pneumosil</a:t>
            </a:r>
            <a:r>
              <a:rPr lang="en-US" sz="1100" noProof="0" dirty="0">
                <a:solidFill>
                  <a:schemeClr val="tx1">
                    <a:lumMod val="50000"/>
                  </a:schemeClr>
                </a:solidFill>
              </a:rPr>
              <a:t> 10 (5-dose) achieves ~65% efficacy (95% CI: 55–75%) against invasive pneumococcal disease, comparable to PCV13 in similar settings. At ~USD 2 per dose, switching would lower the total vaccine program cost by nearly 40% compared to PCV13. The 5-dose vial format reduces cold chain volume by 30%, easing storage and transport bottlenecks. Observed wastage rates remain below 5% even in low-session sites. With proven immunogenicity across the 10 targeted serotypes (prevalent in [Country X]), Pneumosil-5 is a cost-saving, high-performance option for sustainable immunization.”</a:t>
            </a:r>
          </a:p>
        </p:txBody>
      </p:sp>
      <p:sp>
        <p:nvSpPr>
          <p:cNvPr id="9" name="TextBox 8">
            <a:extLst>
              <a:ext uri="{FF2B5EF4-FFF2-40B4-BE49-F238E27FC236}">
                <a16:creationId xmlns:a16="http://schemas.microsoft.com/office/drawing/2014/main" id="{990B78B1-CCEB-00F4-1936-A5D2EAA67954}"/>
              </a:ext>
            </a:extLst>
          </p:cNvPr>
          <p:cNvSpPr txBox="1"/>
          <p:nvPr/>
        </p:nvSpPr>
        <p:spPr>
          <a:xfrm rot="16200000">
            <a:off x="-124867" y="5098079"/>
            <a:ext cx="1343077" cy="307777"/>
          </a:xfrm>
          <a:prstGeom prst="rect">
            <a:avLst/>
          </a:prstGeom>
          <a:noFill/>
        </p:spPr>
        <p:txBody>
          <a:bodyPr wrap="square" rtlCol="0">
            <a:spAutoFit/>
          </a:bodyPr>
          <a:lstStyle/>
          <a:p>
            <a:pPr algn="ctr"/>
            <a:r>
              <a:rPr lang="en-US" sz="1400" b="1" noProof="0" dirty="0">
                <a:solidFill>
                  <a:schemeClr val="tx1">
                    <a:lumMod val="50000"/>
                  </a:schemeClr>
                </a:solidFill>
              </a:rPr>
              <a:t>Examples</a:t>
            </a:r>
          </a:p>
        </p:txBody>
      </p:sp>
      <p:sp>
        <p:nvSpPr>
          <p:cNvPr id="10" name="Rectangle 9">
            <a:extLst>
              <a:ext uri="{FF2B5EF4-FFF2-40B4-BE49-F238E27FC236}">
                <a16:creationId xmlns:a16="http://schemas.microsoft.com/office/drawing/2014/main" id="{FEAC576F-A175-EB47-0D5D-4B121A3E1BCC}"/>
              </a:ext>
            </a:extLst>
          </p:cNvPr>
          <p:cNvSpPr/>
          <p:nvPr/>
        </p:nvSpPr>
        <p:spPr>
          <a:xfrm>
            <a:off x="1001949" y="4319287"/>
            <a:ext cx="2217906" cy="2611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solidFill>
                  <a:schemeClr val="tx1">
                    <a:lumMod val="50000"/>
                  </a:schemeClr>
                </a:solidFill>
              </a:rPr>
              <a:t>Q1: Change PCV product</a:t>
            </a:r>
          </a:p>
        </p:txBody>
      </p:sp>
      <p:sp>
        <p:nvSpPr>
          <p:cNvPr id="11" name="Rectangle 10">
            <a:extLst>
              <a:ext uri="{FF2B5EF4-FFF2-40B4-BE49-F238E27FC236}">
                <a16:creationId xmlns:a16="http://schemas.microsoft.com/office/drawing/2014/main" id="{B4BCC782-55EF-3762-08CF-24257FE7F45A}"/>
              </a:ext>
            </a:extLst>
          </p:cNvPr>
          <p:cNvSpPr/>
          <p:nvPr/>
        </p:nvSpPr>
        <p:spPr>
          <a:xfrm>
            <a:off x="3508386" y="4319287"/>
            <a:ext cx="2217906" cy="2611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1400" b="1" noProof="0" dirty="0">
                <a:solidFill>
                  <a:schemeClr val="tx1">
                    <a:lumMod val="50000"/>
                  </a:schemeClr>
                </a:solidFill>
              </a:rPr>
              <a:t>Q2: Change RVV schedule</a:t>
            </a:r>
          </a:p>
        </p:txBody>
      </p:sp>
      <p:sp>
        <p:nvSpPr>
          <p:cNvPr id="12" name="Rectangle 11">
            <a:extLst>
              <a:ext uri="{FF2B5EF4-FFF2-40B4-BE49-F238E27FC236}">
                <a16:creationId xmlns:a16="http://schemas.microsoft.com/office/drawing/2014/main" id="{E640DD41-729A-9921-7A87-28B0792FDADC}"/>
              </a:ext>
            </a:extLst>
          </p:cNvPr>
          <p:cNvSpPr/>
          <p:nvPr/>
        </p:nvSpPr>
        <p:spPr>
          <a:xfrm>
            <a:off x="1001949" y="4794439"/>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Pneumosil10, 5-dose</a:t>
            </a:r>
          </a:p>
        </p:txBody>
      </p:sp>
      <p:sp>
        <p:nvSpPr>
          <p:cNvPr id="14" name="Rectangle 13">
            <a:extLst>
              <a:ext uri="{FF2B5EF4-FFF2-40B4-BE49-F238E27FC236}">
                <a16:creationId xmlns:a16="http://schemas.microsoft.com/office/drawing/2014/main" id="{310F3C67-522D-624A-13BD-D49ADEC8A2E4}"/>
              </a:ext>
            </a:extLst>
          </p:cNvPr>
          <p:cNvSpPr/>
          <p:nvPr/>
        </p:nvSpPr>
        <p:spPr>
          <a:xfrm>
            <a:off x="1001949" y="5347411"/>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Prevenar 13, 4-dose</a:t>
            </a:r>
          </a:p>
        </p:txBody>
      </p:sp>
      <p:sp>
        <p:nvSpPr>
          <p:cNvPr id="15" name="TextBox 14">
            <a:extLst>
              <a:ext uri="{FF2B5EF4-FFF2-40B4-BE49-F238E27FC236}">
                <a16:creationId xmlns:a16="http://schemas.microsoft.com/office/drawing/2014/main" id="{1309EF8F-C84F-453A-6CD5-35887F60228C}"/>
              </a:ext>
            </a:extLst>
          </p:cNvPr>
          <p:cNvSpPr txBox="1"/>
          <p:nvPr/>
        </p:nvSpPr>
        <p:spPr>
          <a:xfrm>
            <a:off x="1001948" y="4580429"/>
            <a:ext cx="2315183" cy="261610"/>
          </a:xfrm>
          <a:prstGeom prst="rect">
            <a:avLst/>
          </a:prstGeom>
          <a:noFill/>
        </p:spPr>
        <p:txBody>
          <a:bodyPr wrap="square" rtlCol="0">
            <a:spAutoFit/>
          </a:bodyPr>
          <a:lstStyle/>
          <a:p>
            <a:r>
              <a:rPr lang="en-US" sz="1050" i="1" noProof="0" dirty="0"/>
              <a:t>Preferred option #1</a:t>
            </a:r>
          </a:p>
        </p:txBody>
      </p:sp>
      <p:sp>
        <p:nvSpPr>
          <p:cNvPr id="16" name="TextBox 15">
            <a:extLst>
              <a:ext uri="{FF2B5EF4-FFF2-40B4-BE49-F238E27FC236}">
                <a16:creationId xmlns:a16="http://schemas.microsoft.com/office/drawing/2014/main" id="{27C143B3-2513-39D5-A21A-ACFC199689C9}"/>
              </a:ext>
            </a:extLst>
          </p:cNvPr>
          <p:cNvSpPr txBox="1"/>
          <p:nvPr/>
        </p:nvSpPr>
        <p:spPr>
          <a:xfrm>
            <a:off x="1001948" y="5113997"/>
            <a:ext cx="2315183" cy="261610"/>
          </a:xfrm>
          <a:prstGeom prst="rect">
            <a:avLst/>
          </a:prstGeom>
          <a:noFill/>
        </p:spPr>
        <p:txBody>
          <a:bodyPr wrap="square" rtlCol="0">
            <a:spAutoFit/>
          </a:bodyPr>
          <a:lstStyle/>
          <a:p>
            <a:r>
              <a:rPr lang="en-US" sz="1050" i="1" noProof="0" dirty="0"/>
              <a:t>Preferred option #2</a:t>
            </a:r>
          </a:p>
        </p:txBody>
      </p:sp>
      <p:sp>
        <p:nvSpPr>
          <p:cNvPr id="17" name="Rectangle 16">
            <a:extLst>
              <a:ext uri="{FF2B5EF4-FFF2-40B4-BE49-F238E27FC236}">
                <a16:creationId xmlns:a16="http://schemas.microsoft.com/office/drawing/2014/main" id="{75568AE5-C8C0-FF74-659E-5B9415551794}"/>
              </a:ext>
            </a:extLst>
          </p:cNvPr>
          <p:cNvSpPr/>
          <p:nvPr/>
        </p:nvSpPr>
        <p:spPr>
          <a:xfrm>
            <a:off x="1001949" y="5961305"/>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Pneumosil10, 1-dose</a:t>
            </a:r>
          </a:p>
        </p:txBody>
      </p:sp>
      <p:sp>
        <p:nvSpPr>
          <p:cNvPr id="18" name="TextBox 17">
            <a:extLst>
              <a:ext uri="{FF2B5EF4-FFF2-40B4-BE49-F238E27FC236}">
                <a16:creationId xmlns:a16="http://schemas.microsoft.com/office/drawing/2014/main" id="{16B0FFC3-EEBC-2F05-247E-4DFF0EAEC70B}"/>
              </a:ext>
            </a:extLst>
          </p:cNvPr>
          <p:cNvSpPr txBox="1"/>
          <p:nvPr/>
        </p:nvSpPr>
        <p:spPr>
          <a:xfrm>
            <a:off x="1001948" y="5727891"/>
            <a:ext cx="2315183" cy="261610"/>
          </a:xfrm>
          <a:prstGeom prst="rect">
            <a:avLst/>
          </a:prstGeom>
          <a:noFill/>
        </p:spPr>
        <p:txBody>
          <a:bodyPr wrap="square" rtlCol="0">
            <a:spAutoFit/>
          </a:bodyPr>
          <a:lstStyle/>
          <a:p>
            <a:r>
              <a:rPr lang="en-US" sz="1050" i="1" noProof="0" dirty="0"/>
              <a:t>Preferred option #3</a:t>
            </a:r>
          </a:p>
        </p:txBody>
      </p:sp>
      <p:sp>
        <p:nvSpPr>
          <p:cNvPr id="19" name="Rectangle 18">
            <a:extLst>
              <a:ext uri="{FF2B5EF4-FFF2-40B4-BE49-F238E27FC236}">
                <a16:creationId xmlns:a16="http://schemas.microsoft.com/office/drawing/2014/main" id="{5D2ECBBE-285D-5F04-01D6-6832E08367A1}"/>
              </a:ext>
            </a:extLst>
          </p:cNvPr>
          <p:cNvSpPr/>
          <p:nvPr/>
        </p:nvSpPr>
        <p:spPr>
          <a:xfrm>
            <a:off x="3514815" y="4794439"/>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2 doses (1+1)</a:t>
            </a:r>
          </a:p>
        </p:txBody>
      </p:sp>
      <p:sp>
        <p:nvSpPr>
          <p:cNvPr id="20" name="Rectangle 19">
            <a:extLst>
              <a:ext uri="{FF2B5EF4-FFF2-40B4-BE49-F238E27FC236}">
                <a16:creationId xmlns:a16="http://schemas.microsoft.com/office/drawing/2014/main" id="{6FF2A8CF-EB25-DEA1-1491-8EB8101AF2F0}"/>
              </a:ext>
            </a:extLst>
          </p:cNvPr>
          <p:cNvSpPr/>
          <p:nvPr/>
        </p:nvSpPr>
        <p:spPr>
          <a:xfrm>
            <a:off x="3514815" y="5347411"/>
            <a:ext cx="2217906" cy="261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noProof="0" dirty="0">
                <a:solidFill>
                  <a:srgbClr val="FFC000"/>
                </a:solidFill>
              </a:rPr>
              <a:t>2 doses (2+0)</a:t>
            </a:r>
          </a:p>
        </p:txBody>
      </p:sp>
      <p:sp>
        <p:nvSpPr>
          <p:cNvPr id="21" name="TextBox 20">
            <a:extLst>
              <a:ext uri="{FF2B5EF4-FFF2-40B4-BE49-F238E27FC236}">
                <a16:creationId xmlns:a16="http://schemas.microsoft.com/office/drawing/2014/main" id="{E9DDC2E8-BEF6-876C-234B-D4C058EEB545}"/>
              </a:ext>
            </a:extLst>
          </p:cNvPr>
          <p:cNvSpPr txBox="1"/>
          <p:nvPr/>
        </p:nvSpPr>
        <p:spPr>
          <a:xfrm>
            <a:off x="3514814" y="4580429"/>
            <a:ext cx="2315183" cy="261610"/>
          </a:xfrm>
          <a:prstGeom prst="rect">
            <a:avLst/>
          </a:prstGeom>
          <a:noFill/>
        </p:spPr>
        <p:txBody>
          <a:bodyPr wrap="square" rtlCol="0">
            <a:spAutoFit/>
          </a:bodyPr>
          <a:lstStyle/>
          <a:p>
            <a:r>
              <a:rPr lang="en-US" sz="1050" i="1" noProof="0" dirty="0"/>
              <a:t>Preferred option #1</a:t>
            </a:r>
          </a:p>
        </p:txBody>
      </p:sp>
      <p:sp>
        <p:nvSpPr>
          <p:cNvPr id="22" name="TextBox 21">
            <a:extLst>
              <a:ext uri="{FF2B5EF4-FFF2-40B4-BE49-F238E27FC236}">
                <a16:creationId xmlns:a16="http://schemas.microsoft.com/office/drawing/2014/main" id="{63963F79-0E9A-787C-4BC5-F7776000C96C}"/>
              </a:ext>
            </a:extLst>
          </p:cNvPr>
          <p:cNvSpPr txBox="1"/>
          <p:nvPr/>
        </p:nvSpPr>
        <p:spPr>
          <a:xfrm>
            <a:off x="3514814" y="5113997"/>
            <a:ext cx="2315183" cy="261610"/>
          </a:xfrm>
          <a:prstGeom prst="rect">
            <a:avLst/>
          </a:prstGeom>
          <a:noFill/>
        </p:spPr>
        <p:txBody>
          <a:bodyPr wrap="square" rtlCol="0">
            <a:spAutoFit/>
          </a:bodyPr>
          <a:lstStyle/>
          <a:p>
            <a:r>
              <a:rPr lang="en-US" sz="1050" i="1" noProof="0" dirty="0"/>
              <a:t>Preferred option #2</a:t>
            </a:r>
          </a:p>
        </p:txBody>
      </p:sp>
      <p:pic>
        <p:nvPicPr>
          <p:cNvPr id="23" name="Graphic 22" descr="Bar chart with solid fill">
            <a:extLst>
              <a:ext uri="{FF2B5EF4-FFF2-40B4-BE49-F238E27FC236}">
                <a16:creationId xmlns:a16="http://schemas.microsoft.com/office/drawing/2014/main" id="{F9199399-F4E5-2993-729D-42A917EBD8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2504" y="1380178"/>
            <a:ext cx="469232" cy="469232"/>
          </a:xfrm>
          <a:prstGeom prst="rect">
            <a:avLst/>
          </a:prstGeom>
        </p:spPr>
      </p:pic>
      <p:pic>
        <p:nvPicPr>
          <p:cNvPr id="24" name="Graphic 23" descr="Excellent with solid fill">
            <a:extLst>
              <a:ext uri="{FF2B5EF4-FFF2-40B4-BE49-F238E27FC236}">
                <a16:creationId xmlns:a16="http://schemas.microsoft.com/office/drawing/2014/main" id="{723EF93C-C590-7C84-A506-02225CF231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9085" y="1378090"/>
            <a:ext cx="469232" cy="469232"/>
          </a:xfrm>
          <a:prstGeom prst="rect">
            <a:avLst/>
          </a:prstGeom>
        </p:spPr>
      </p:pic>
      <p:sp>
        <p:nvSpPr>
          <p:cNvPr id="25" name="TextBox 24">
            <a:extLst>
              <a:ext uri="{FF2B5EF4-FFF2-40B4-BE49-F238E27FC236}">
                <a16:creationId xmlns:a16="http://schemas.microsoft.com/office/drawing/2014/main" id="{00FE8EC4-C1FF-6AC5-9C85-14E63AE858DC}"/>
              </a:ext>
            </a:extLst>
          </p:cNvPr>
          <p:cNvSpPr txBox="1"/>
          <p:nvPr/>
        </p:nvSpPr>
        <p:spPr>
          <a:xfrm>
            <a:off x="472962" y="6498077"/>
            <a:ext cx="10794683" cy="276999"/>
          </a:xfrm>
          <a:prstGeom prst="rect">
            <a:avLst/>
          </a:prstGeom>
          <a:noFill/>
        </p:spPr>
        <p:txBody>
          <a:bodyPr wrap="square" rtlCol="0">
            <a:spAutoFit/>
          </a:bodyPr>
          <a:lstStyle/>
          <a:p>
            <a:r>
              <a:rPr lang="en-US" sz="1200" noProof="0" dirty="0"/>
              <a:t>1. If the country decides to work on both optimization and prioritization, the proposed sequenced will also include potential new vaccine introductions</a:t>
            </a:r>
          </a:p>
        </p:txBody>
      </p:sp>
      <p:sp>
        <p:nvSpPr>
          <p:cNvPr id="26" name="Slide Number Placeholder 5">
            <a:extLst>
              <a:ext uri="{FF2B5EF4-FFF2-40B4-BE49-F238E27FC236}">
                <a16:creationId xmlns:a16="http://schemas.microsoft.com/office/drawing/2014/main" id="{48FD0FFA-E012-03E1-98AB-BB5D03BBC34B}"/>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11</a:t>
            </a:fld>
            <a:endParaRPr lang="en-US" noProof="0" dirty="0">
              <a:latin typeface="+mj-lt"/>
            </a:endParaRPr>
          </a:p>
        </p:txBody>
      </p:sp>
    </p:spTree>
    <p:extLst>
      <p:ext uri="{BB962C8B-B14F-4D97-AF65-F5344CB8AC3E}">
        <p14:creationId xmlns:p14="http://schemas.microsoft.com/office/powerpoint/2010/main" val="143116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390ED-2EC0-AAA9-708F-EA11CBC59BAE}"/>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11C3AA53-2D1A-7A5C-5EF1-31D214F38421}"/>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BB67CA0C-7C1B-CA4E-91D7-F07B21E318E8}"/>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4186A461-D8F3-2A92-2B6F-F5786570C5F9}"/>
              </a:ext>
            </a:extLst>
          </p:cNvPr>
          <p:cNvSpPr/>
          <p:nvPr/>
        </p:nvSpPr>
        <p:spPr>
          <a:xfrm>
            <a:off x="2178943" y="1572549"/>
            <a:ext cx="7411451" cy="7108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Background</a:t>
            </a:r>
          </a:p>
        </p:txBody>
      </p:sp>
      <p:sp>
        <p:nvSpPr>
          <p:cNvPr id="2" name="Rounded Rectangle 40">
            <a:extLst>
              <a:ext uri="{FF2B5EF4-FFF2-40B4-BE49-F238E27FC236}">
                <a16:creationId xmlns:a16="http://schemas.microsoft.com/office/drawing/2014/main" id="{C8226257-7ADE-3036-F358-6DEC6CCA2904}"/>
              </a:ext>
            </a:extLst>
          </p:cNvPr>
          <p:cNvSpPr/>
          <p:nvPr/>
        </p:nvSpPr>
        <p:spPr>
          <a:xfrm>
            <a:off x="2178943" y="2405616"/>
            <a:ext cx="7411451" cy="7108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Optimization process</a:t>
            </a:r>
          </a:p>
        </p:txBody>
      </p:sp>
      <p:sp>
        <p:nvSpPr>
          <p:cNvPr id="4" name="Rounded Rectangle 40">
            <a:extLst>
              <a:ext uri="{FF2B5EF4-FFF2-40B4-BE49-F238E27FC236}">
                <a16:creationId xmlns:a16="http://schemas.microsoft.com/office/drawing/2014/main" id="{1D62CD02-2B00-3CD8-63C2-54FA01DD8B6C}"/>
              </a:ext>
            </a:extLst>
          </p:cNvPr>
          <p:cNvSpPr/>
          <p:nvPr/>
        </p:nvSpPr>
        <p:spPr>
          <a:xfrm>
            <a:off x="2178943" y="3232889"/>
            <a:ext cx="7411451" cy="710804"/>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Available resources</a:t>
            </a:r>
          </a:p>
        </p:txBody>
      </p:sp>
      <p:sp>
        <p:nvSpPr>
          <p:cNvPr id="7" name="Oval 6">
            <a:extLst>
              <a:ext uri="{FF2B5EF4-FFF2-40B4-BE49-F238E27FC236}">
                <a16:creationId xmlns:a16="http://schemas.microsoft.com/office/drawing/2014/main" id="{8ED8810B-40E9-6EA1-BFC2-C8733BECD2C8}"/>
              </a:ext>
            </a:extLst>
          </p:cNvPr>
          <p:cNvSpPr/>
          <p:nvPr/>
        </p:nvSpPr>
        <p:spPr>
          <a:xfrm>
            <a:off x="2381464" y="1764021"/>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C9A328BA-590E-87F7-0472-DB71F841603E}"/>
              </a:ext>
            </a:extLst>
          </p:cNvPr>
          <p:cNvSpPr/>
          <p:nvPr/>
        </p:nvSpPr>
        <p:spPr>
          <a:xfrm>
            <a:off x="2381464" y="2631764"/>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F1BE9B3A-B7DB-1748-803C-6B596F28D4CE}"/>
              </a:ext>
            </a:extLst>
          </p:cNvPr>
          <p:cNvSpPr/>
          <p:nvPr/>
        </p:nvSpPr>
        <p:spPr>
          <a:xfrm>
            <a:off x="2381464" y="347596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Tree>
    <p:extLst>
      <p:ext uri="{BB962C8B-B14F-4D97-AF65-F5344CB8AC3E}">
        <p14:creationId xmlns:p14="http://schemas.microsoft.com/office/powerpoint/2010/main" val="404593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15FB-4ADB-C08D-9CDF-1BDFF6E0FE5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1B57C5B0-E961-CE9D-0612-C591570CA629}"/>
              </a:ext>
            </a:extLst>
          </p:cNvPr>
          <p:cNvSpPr/>
          <p:nvPr/>
        </p:nvSpPr>
        <p:spPr>
          <a:xfrm>
            <a:off x="7359591" y="3929378"/>
            <a:ext cx="4419686" cy="2591222"/>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10" name="Google Shape;427;p16">
            <a:extLst>
              <a:ext uri="{FF2B5EF4-FFF2-40B4-BE49-F238E27FC236}">
                <a16:creationId xmlns:a16="http://schemas.microsoft.com/office/drawing/2014/main" id="{599D898F-9328-C1AC-9540-32DFC9CDC0A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1" name="Google Shape;126;p14">
            <a:extLst>
              <a:ext uri="{FF2B5EF4-FFF2-40B4-BE49-F238E27FC236}">
                <a16:creationId xmlns:a16="http://schemas.microsoft.com/office/drawing/2014/main" id="{A30684C9-907F-446A-0BBE-B7C37D44B6AC}"/>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Tools are available to support structured evaluations</a:t>
            </a:r>
          </a:p>
        </p:txBody>
      </p:sp>
      <p:sp>
        <p:nvSpPr>
          <p:cNvPr id="7" name="Google Shape;12;p19">
            <a:extLst>
              <a:ext uri="{FF2B5EF4-FFF2-40B4-BE49-F238E27FC236}">
                <a16:creationId xmlns:a16="http://schemas.microsoft.com/office/drawing/2014/main" id="{AD2CB286-AA1A-C85B-DDB2-15BEE0A049DB}"/>
              </a:ext>
            </a:extLst>
          </p:cNvPr>
          <p:cNvSpPr txBox="1">
            <a:spLocks noGrp="1"/>
          </p:cNvSpPr>
          <p:nvPr>
            <p:ph type="sldNum" idx="12"/>
          </p:nvPr>
        </p:nvSpPr>
        <p:spPr>
          <a:xfrm>
            <a:off x="11430619" y="6236531"/>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1200" cap="none" spc="0" normalizeH="0" baseline="0" noProof="0" smtClean="0">
                <a:ln>
                  <a:noFill/>
                </a:ln>
                <a:solidFill>
                  <a:srgbClr val="595959"/>
                </a:solidFill>
                <a:effectLst/>
                <a:uLnTx/>
                <a:uFillTx/>
                <a:latin typeface="Lato"/>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13</a:t>
            </a:fld>
            <a:endParaRPr kumimoji="0" lang="en-US" sz="1300" b="0" i="0" u="none" strike="noStrike" kern="1200" cap="none" spc="0" normalizeH="0" baseline="0" noProof="0" dirty="0">
              <a:ln>
                <a:noFill/>
              </a:ln>
              <a:solidFill>
                <a:srgbClr val="595959"/>
              </a:solidFill>
              <a:effectLst/>
              <a:uLnTx/>
              <a:uFillTx/>
              <a:latin typeface="Lato"/>
              <a:cs typeface="Times New Roman"/>
              <a:sym typeface="Times New Roman"/>
            </a:endParaRPr>
          </a:p>
        </p:txBody>
      </p:sp>
      <p:sp>
        <p:nvSpPr>
          <p:cNvPr id="5" name="Isosceles Triangle 4">
            <a:extLst>
              <a:ext uri="{FF2B5EF4-FFF2-40B4-BE49-F238E27FC236}">
                <a16:creationId xmlns:a16="http://schemas.microsoft.com/office/drawing/2014/main" id="{E2F7B8B6-1280-D264-BCB4-C7923236EA9E}"/>
              </a:ext>
            </a:extLst>
          </p:cNvPr>
          <p:cNvSpPr/>
          <p:nvPr/>
        </p:nvSpPr>
        <p:spPr>
          <a:xfrm rot="5400000">
            <a:off x="3679490" y="4170630"/>
            <a:ext cx="3992251" cy="376411"/>
          </a:xfrm>
          <a:prstGeom prst="triangle">
            <a:avLst/>
          </a:prstGeom>
          <a:solidFill>
            <a:schemeClr val="bg1">
              <a:lumMod val="6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TextBox 5">
            <a:extLst>
              <a:ext uri="{FF2B5EF4-FFF2-40B4-BE49-F238E27FC236}">
                <a16:creationId xmlns:a16="http://schemas.microsoft.com/office/drawing/2014/main" id="{7338D57C-3556-6F52-533F-C4C3CDFF4E9C}"/>
              </a:ext>
            </a:extLst>
          </p:cNvPr>
          <p:cNvSpPr txBox="1"/>
          <p:nvPr/>
        </p:nvSpPr>
        <p:spPr>
          <a:xfrm>
            <a:off x="6211019" y="1264403"/>
            <a:ext cx="58659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141"/>
                </a:solidFill>
                <a:effectLst/>
                <a:uLnTx/>
                <a:uFillTx/>
                <a:latin typeface="Lato"/>
                <a:ea typeface="+mn-ea"/>
                <a:cs typeface="+mn-cs"/>
              </a:rPr>
              <a:t>6 ancillary tools facilitating the NITAG’s and secretariat’s work at each step of the process -6 additional in development</a:t>
            </a:r>
          </a:p>
        </p:txBody>
      </p:sp>
      <p:sp>
        <p:nvSpPr>
          <p:cNvPr id="8" name="Arrow: Pentagon 7">
            <a:extLst>
              <a:ext uri="{FF2B5EF4-FFF2-40B4-BE49-F238E27FC236}">
                <a16:creationId xmlns:a16="http://schemas.microsoft.com/office/drawing/2014/main" id="{31FE2BA9-7EEC-174A-1EBC-5704844BF46A}"/>
              </a:ext>
            </a:extLst>
          </p:cNvPr>
          <p:cNvSpPr/>
          <p:nvPr/>
        </p:nvSpPr>
        <p:spPr>
          <a:xfrm rot="5400000">
            <a:off x="6140875" y="2312597"/>
            <a:ext cx="1535009" cy="797077"/>
          </a:xfrm>
          <a:prstGeom prst="homePlate">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a:ea typeface="+mn-ea"/>
                <a:cs typeface="+mn-cs"/>
              </a:rPr>
              <a:t>Phase 0</a:t>
            </a:r>
          </a:p>
        </p:txBody>
      </p:sp>
      <p:sp>
        <p:nvSpPr>
          <p:cNvPr id="9" name="Arrow: Chevron 8">
            <a:extLst>
              <a:ext uri="{FF2B5EF4-FFF2-40B4-BE49-F238E27FC236}">
                <a16:creationId xmlns:a16="http://schemas.microsoft.com/office/drawing/2014/main" id="{B08F3C23-E2DF-7C41-0028-9CE04E6B9C6D}"/>
              </a:ext>
            </a:extLst>
          </p:cNvPr>
          <p:cNvSpPr/>
          <p:nvPr/>
        </p:nvSpPr>
        <p:spPr>
          <a:xfrm rot="5400000">
            <a:off x="5784642" y="3954161"/>
            <a:ext cx="2247473" cy="797077"/>
          </a:xfrm>
          <a:prstGeom prst="chevron">
            <a:avLst/>
          </a:prstGeom>
          <a:solidFill>
            <a:srgbClr val="557F8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a:ea typeface="+mn-ea"/>
                <a:cs typeface="+mn-cs"/>
              </a:rPr>
              <a:t>Phase 1</a:t>
            </a:r>
          </a:p>
        </p:txBody>
      </p:sp>
      <p:sp>
        <p:nvSpPr>
          <p:cNvPr id="12" name="Arrow: Chevron 11">
            <a:extLst>
              <a:ext uri="{FF2B5EF4-FFF2-40B4-BE49-F238E27FC236}">
                <a16:creationId xmlns:a16="http://schemas.microsoft.com/office/drawing/2014/main" id="{F24B23DC-7800-0414-4097-19FCB1C18547}"/>
              </a:ext>
            </a:extLst>
          </p:cNvPr>
          <p:cNvSpPr/>
          <p:nvPr/>
        </p:nvSpPr>
        <p:spPr>
          <a:xfrm rot="5400000">
            <a:off x="6140875" y="5613057"/>
            <a:ext cx="1535009" cy="797077"/>
          </a:xfrm>
          <a:prstGeom prst="chevron">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a:ea typeface="+mn-ea"/>
                <a:cs typeface="+mn-cs"/>
              </a:rPr>
              <a:t>Phase 2</a:t>
            </a:r>
          </a:p>
        </p:txBody>
      </p:sp>
      <p:sp>
        <p:nvSpPr>
          <p:cNvPr id="14" name="TextBox 13">
            <a:extLst>
              <a:ext uri="{FF2B5EF4-FFF2-40B4-BE49-F238E27FC236}">
                <a16:creationId xmlns:a16="http://schemas.microsoft.com/office/drawing/2014/main" id="{B37F2275-65FF-FD2D-35E9-21F31E237956}"/>
              </a:ext>
            </a:extLst>
          </p:cNvPr>
          <p:cNvSpPr txBox="1"/>
          <p:nvPr/>
        </p:nvSpPr>
        <p:spPr>
          <a:xfrm>
            <a:off x="7249208" y="1943631"/>
            <a:ext cx="4419686"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141"/>
                </a:solidFill>
                <a:effectLst/>
                <a:uLnTx/>
                <a:uFillTx/>
                <a:latin typeface="Lato"/>
                <a:ea typeface="+mn-ea"/>
                <a:cs typeface="+mn-cs"/>
              </a:rPr>
              <a:t>0.1 Country Concept Note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141"/>
                </a:solidFill>
                <a:effectLst/>
                <a:uLnTx/>
                <a:uFillTx/>
                <a:latin typeface="Lato"/>
                <a:ea typeface="+mn-ea"/>
                <a:cs typeface="+mn-cs"/>
              </a:rPr>
              <a:t>0.2 Stakeholder engagement </a:t>
            </a:r>
            <a:r>
              <a:rPr kumimoji="0" lang="en-US" sz="1600" b="0" i="0" u="none" strike="noStrike" kern="1200" cap="none" spc="0" normalizeH="0" baseline="0" noProof="0" dirty="0" err="1">
                <a:ln>
                  <a:noFill/>
                </a:ln>
                <a:solidFill>
                  <a:srgbClr val="414141"/>
                </a:solidFill>
                <a:effectLst/>
                <a:uLnTx/>
                <a:uFillTx/>
                <a:latin typeface="Lato"/>
                <a:ea typeface="+mn-ea"/>
                <a:cs typeface="+mn-cs"/>
              </a:rPr>
              <a:t>slidedeck</a:t>
            </a:r>
            <a:endParaRPr kumimoji="0" lang="en-US" sz="1600" b="0" i="0" u="none" strike="noStrike" kern="1200" cap="none" spc="0" normalizeH="0" baseline="0" noProof="0" dirty="0">
              <a:ln>
                <a:noFill/>
              </a:ln>
              <a:solidFill>
                <a:srgbClr val="414141"/>
              </a:solidFill>
              <a:effectLst/>
              <a:uLnTx/>
              <a:uFillTx/>
              <a:latin typeface="Lato"/>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141"/>
                </a:solidFill>
                <a:effectLst/>
                <a:uLnTx/>
                <a:uFillTx/>
                <a:latin typeface="Lato"/>
                <a:ea typeface="+mn-ea"/>
                <a:cs typeface="+mn-cs"/>
              </a:rPr>
              <a:t>0.3 Workplan template</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141"/>
                </a:solidFill>
                <a:effectLst/>
                <a:uLnTx/>
                <a:uFillTx/>
                <a:latin typeface="Lato"/>
                <a:ea typeface="+mn-ea"/>
                <a:cs typeface="+mn-cs"/>
              </a:rPr>
              <a:t>1.1 Prioritized list of criteria and indicators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141"/>
                </a:solidFill>
                <a:effectLst/>
                <a:uLnTx/>
                <a:uFillTx/>
                <a:latin typeface="Lato"/>
                <a:ea typeface="+mn-ea"/>
                <a:cs typeface="+mn-cs"/>
              </a:rPr>
              <a:t>1.2 List of Optimization questions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141"/>
                </a:solidFill>
                <a:effectLst/>
                <a:uLnTx/>
                <a:uFillTx/>
                <a:latin typeface="Lato"/>
                <a:ea typeface="+mn-ea"/>
                <a:cs typeface="+mn-cs"/>
              </a:rPr>
              <a:t>1.3 Data collection planning matrix</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414141"/>
                </a:solidFill>
                <a:effectLst/>
                <a:uLnTx/>
                <a:uFillTx/>
                <a:latin typeface="Lato"/>
                <a:ea typeface="+mn-ea"/>
                <a:cs typeface="+mn-cs"/>
              </a:rPr>
              <a:t>1.3 Online session </a:t>
            </a:r>
            <a:r>
              <a:rPr kumimoji="0" lang="en-US" sz="1600" b="0" i="1" u="none" strike="noStrike" kern="1200" cap="none" spc="0" normalizeH="0" baseline="0" noProof="0" dirty="0" err="1">
                <a:ln>
                  <a:noFill/>
                </a:ln>
                <a:solidFill>
                  <a:srgbClr val="414141"/>
                </a:solidFill>
                <a:effectLst/>
                <a:uLnTx/>
                <a:uFillTx/>
                <a:latin typeface="Lato"/>
                <a:ea typeface="+mn-ea"/>
                <a:cs typeface="+mn-cs"/>
              </a:rPr>
              <a:t>slidedeck</a:t>
            </a:r>
            <a:endParaRPr kumimoji="0" lang="en-US" sz="1600" b="0" i="1" u="none" strike="noStrike" kern="1200" cap="none" spc="0" normalizeH="0" baseline="0" noProof="0" dirty="0">
              <a:ln>
                <a:noFill/>
              </a:ln>
              <a:solidFill>
                <a:srgbClr val="414141"/>
              </a:solidFill>
              <a:effectLst/>
              <a:uLnTx/>
              <a:uFillTx/>
              <a:latin typeface="Lato"/>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414141"/>
                </a:solidFill>
                <a:effectLst/>
                <a:uLnTx/>
                <a:uFillTx/>
                <a:latin typeface="Lato"/>
                <a:ea typeface="+mn-ea"/>
                <a:cs typeface="+mn-cs"/>
              </a:rPr>
              <a:t>1.4 Workshop 1 </a:t>
            </a:r>
            <a:r>
              <a:rPr kumimoji="0" lang="en-US" sz="1600" b="0" i="1" u="none" strike="noStrike" kern="1200" cap="none" spc="0" normalizeH="0" baseline="0" noProof="0" dirty="0" err="1">
                <a:ln>
                  <a:noFill/>
                </a:ln>
                <a:solidFill>
                  <a:srgbClr val="414141"/>
                </a:solidFill>
                <a:effectLst/>
                <a:uLnTx/>
                <a:uFillTx/>
                <a:latin typeface="Lato"/>
                <a:ea typeface="+mn-ea"/>
                <a:cs typeface="+mn-cs"/>
              </a:rPr>
              <a:t>slidedeck</a:t>
            </a:r>
            <a:endParaRPr kumimoji="0" lang="en-US" sz="1600" b="0" i="1" u="none" strike="noStrike" kern="1200" cap="none" spc="0" normalizeH="0" baseline="0" noProof="0" dirty="0">
              <a:ln>
                <a:noFill/>
              </a:ln>
              <a:solidFill>
                <a:srgbClr val="414141"/>
              </a:solidFill>
              <a:effectLst/>
              <a:uLnTx/>
              <a:uFillTx/>
              <a:latin typeface="Lato"/>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414141"/>
                </a:solidFill>
                <a:effectLst/>
                <a:uLnTx/>
                <a:uFillTx/>
                <a:latin typeface="Lato"/>
                <a:ea typeface="+mn-ea"/>
                <a:cs typeface="+mn-cs"/>
              </a:rPr>
              <a:t>1.5 Google form result analysis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414141"/>
              </a:solidFill>
              <a:effectLst/>
              <a:uLnTx/>
              <a:uFillTx/>
              <a:latin typeface="Lato"/>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414141"/>
                </a:solidFill>
                <a:effectLst/>
                <a:uLnTx/>
                <a:uFillTx/>
                <a:latin typeface="Lato"/>
                <a:ea typeface="+mn-ea"/>
                <a:cs typeface="+mn-cs"/>
              </a:rPr>
              <a:t>2.1 Ranking Calculations model</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414141"/>
                </a:solidFill>
                <a:effectLst/>
                <a:uLnTx/>
                <a:uFillTx/>
                <a:latin typeface="Lato"/>
                <a:ea typeface="+mn-ea"/>
                <a:cs typeface="+mn-cs"/>
              </a:rPr>
              <a:t>2.2 Guide to collecting evidence &amp; building content</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414141"/>
                </a:solidFill>
                <a:effectLst/>
                <a:uLnTx/>
                <a:uFillTx/>
                <a:latin typeface="Lato"/>
                <a:ea typeface="+mn-ea"/>
                <a:cs typeface="+mn-cs"/>
              </a:rPr>
              <a:t>2.2 Workshop 2 </a:t>
            </a:r>
            <a:r>
              <a:rPr kumimoji="0" lang="en-US" sz="1600" b="0" i="1" u="none" strike="noStrike" kern="1200" cap="none" spc="0" normalizeH="0" baseline="0" noProof="0" dirty="0" err="1">
                <a:ln>
                  <a:noFill/>
                </a:ln>
                <a:solidFill>
                  <a:srgbClr val="414141"/>
                </a:solidFill>
                <a:effectLst/>
                <a:uLnTx/>
                <a:uFillTx/>
                <a:latin typeface="Lato"/>
                <a:ea typeface="+mn-ea"/>
                <a:cs typeface="+mn-cs"/>
              </a:rPr>
              <a:t>slidedeck</a:t>
            </a:r>
            <a:endParaRPr kumimoji="0" lang="en-US" sz="1600" b="0" i="1" u="none" strike="noStrike" kern="1200" cap="none" spc="0" normalizeH="0" baseline="0" noProof="0" dirty="0">
              <a:ln>
                <a:noFill/>
              </a:ln>
              <a:solidFill>
                <a:srgbClr val="414141"/>
              </a:solidFill>
              <a:effectLst/>
              <a:uLnTx/>
              <a:uFillTx/>
              <a:latin typeface="Lato"/>
              <a:ea typeface="+mn-ea"/>
              <a:cs typeface="+mn-cs"/>
            </a:endParaRPr>
          </a:p>
        </p:txBody>
      </p:sp>
      <p:pic>
        <p:nvPicPr>
          <p:cNvPr id="1026" name="Picture 2" descr="Microsoft Excel Logo - Télécharger PNG et vecteur">
            <a:extLst>
              <a:ext uri="{FF2B5EF4-FFF2-40B4-BE49-F238E27FC236}">
                <a16:creationId xmlns:a16="http://schemas.microsoft.com/office/drawing/2014/main" id="{63CD8347-5A12-F6A6-A548-D16E3288A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4904" y="5129081"/>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4F97C91-69B8-5022-67FE-C48B96F6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41" y="2311166"/>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a:extLst>
              <a:ext uri="{FF2B5EF4-FFF2-40B4-BE49-F238E27FC236}">
                <a16:creationId xmlns:a16="http://schemas.microsoft.com/office/drawing/2014/main" id="{50321808-4BF8-406F-1F9A-9B360901D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16" y="2651509"/>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4DEDD3FE-BDD1-EA20-22FD-BF0360359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743" y="393880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a:extLst>
              <a:ext uri="{FF2B5EF4-FFF2-40B4-BE49-F238E27FC236}">
                <a16:creationId xmlns:a16="http://schemas.microsoft.com/office/drawing/2014/main" id="{63BB47C8-C377-B376-136F-159A22D46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394" y="4250495"/>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a:extLst>
              <a:ext uri="{FF2B5EF4-FFF2-40B4-BE49-F238E27FC236}">
                <a16:creationId xmlns:a16="http://schemas.microsoft.com/office/drawing/2014/main" id="{7A5A9E98-D15C-B362-FE76-8FCDAA6D9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743" y="6118102"/>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4D4DAAF3-05A2-C31A-CC06-BAAD3C3F7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5469" y="1978169"/>
            <a:ext cx="270605" cy="268440"/>
          </a:xfrm>
          <a:prstGeom prst="rect">
            <a:avLst/>
          </a:prstGeom>
        </p:spPr>
      </p:pic>
      <p:pic>
        <p:nvPicPr>
          <p:cNvPr id="2" name="Picture 16">
            <a:extLst>
              <a:ext uri="{FF2B5EF4-FFF2-40B4-BE49-F238E27FC236}">
                <a16:creationId xmlns:a16="http://schemas.microsoft.com/office/drawing/2014/main" id="{3A0FAD75-935A-7EBE-B4A1-E6BE7FF17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883" y="5774736"/>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icrosoft Excel Logo - Télécharger PNG et vecteur">
            <a:extLst>
              <a:ext uri="{FF2B5EF4-FFF2-40B4-BE49-F238E27FC236}">
                <a16:creationId xmlns:a16="http://schemas.microsoft.com/office/drawing/2014/main" id="{E4802F6A-F59B-77BC-F728-16E28761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668" y="4486702"/>
            <a:ext cx="393022" cy="3930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95819F6-13D2-84DA-1246-B5AF597BFE8D}"/>
              </a:ext>
            </a:extLst>
          </p:cNvPr>
          <p:cNvPicPr>
            <a:picLocks noChangeAspect="1"/>
          </p:cNvPicPr>
          <p:nvPr/>
        </p:nvPicPr>
        <p:blipFill>
          <a:blip r:embed="rId6"/>
          <a:stretch>
            <a:fillRect/>
          </a:stretch>
        </p:blipFill>
        <p:spPr>
          <a:xfrm>
            <a:off x="1402904" y="2054123"/>
            <a:ext cx="3222672" cy="4629605"/>
          </a:xfrm>
          <a:prstGeom prst="rect">
            <a:avLst/>
          </a:prstGeom>
        </p:spPr>
      </p:pic>
      <p:sp>
        <p:nvSpPr>
          <p:cNvPr id="4" name="TextBox 3">
            <a:extLst>
              <a:ext uri="{FF2B5EF4-FFF2-40B4-BE49-F238E27FC236}">
                <a16:creationId xmlns:a16="http://schemas.microsoft.com/office/drawing/2014/main" id="{4F5498DB-35FA-3B0D-BBEC-DD66FC6821F0}"/>
              </a:ext>
            </a:extLst>
          </p:cNvPr>
          <p:cNvSpPr txBox="1"/>
          <p:nvPr/>
        </p:nvSpPr>
        <p:spPr>
          <a:xfrm>
            <a:off x="617016" y="771960"/>
            <a:ext cx="47227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14141"/>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141"/>
                </a:solidFill>
                <a:effectLst/>
                <a:uLnTx/>
                <a:uFillTx/>
                <a:latin typeface="Lato"/>
                <a:ea typeface="+mn-ea"/>
                <a:cs typeface="+mn-cs"/>
              </a:rPr>
              <a:t>READ ME – </a:t>
            </a:r>
            <a:r>
              <a:rPr kumimoji="0" lang="en-US" sz="1600" b="1" i="0" u="none" strike="noStrike" kern="1200" cap="none" spc="0" normalizeH="0" baseline="0" noProof="0" dirty="0" err="1">
                <a:ln>
                  <a:noFill/>
                </a:ln>
                <a:solidFill>
                  <a:srgbClr val="414141"/>
                </a:solidFill>
                <a:effectLst/>
                <a:uLnTx/>
                <a:uFillTx/>
                <a:latin typeface="Lato"/>
                <a:ea typeface="+mn-ea"/>
                <a:cs typeface="+mn-cs"/>
              </a:rPr>
              <a:t>Optimisation</a:t>
            </a:r>
            <a:r>
              <a:rPr kumimoji="0" lang="en-US" sz="1600" b="1" i="0" u="none" strike="noStrike" kern="1200" cap="none" spc="0" normalizeH="0" baseline="0" noProof="0" dirty="0">
                <a:ln>
                  <a:noFill/>
                </a:ln>
                <a:solidFill>
                  <a:srgbClr val="414141"/>
                </a:solidFill>
                <a:effectLst/>
                <a:uLnTx/>
                <a:uFillTx/>
                <a:latin typeface="Lato"/>
                <a:ea typeface="+mn-ea"/>
                <a:cs typeface="+mn-cs"/>
              </a:rPr>
              <a:t> tool: </a:t>
            </a:r>
          </a:p>
          <a:p>
            <a:pPr lvl="0"/>
            <a:r>
              <a:rPr kumimoji="0" lang="en-US" sz="1600" b="1" i="0" u="none" strike="noStrike" kern="1200" cap="none" spc="0" normalizeH="0" baseline="0" noProof="0" dirty="0">
                <a:ln>
                  <a:noFill/>
                </a:ln>
                <a:solidFill>
                  <a:srgbClr val="414141"/>
                </a:solidFill>
                <a:effectLst/>
                <a:uLnTx/>
                <a:uFillTx/>
                <a:latin typeface="Lato"/>
                <a:ea typeface="+mn-ea"/>
                <a:cs typeface="+mn-cs"/>
              </a:rPr>
              <a:t>Guidance on process to optimize current portfolio of vaccines - </a:t>
            </a:r>
            <a:r>
              <a:rPr lang="en-US" sz="1600" dirty="0">
                <a:latin typeface="Lato" panose="020F0502020204030203" pitchFamily="34" charset="0"/>
                <a:ea typeface="Lato" panose="020F0502020204030203" pitchFamily="34" charset="0"/>
                <a:cs typeface="Lato" panose="020F0502020204030203" pitchFamily="34" charset="0"/>
              </a:rPr>
              <a:t>now available on the </a:t>
            </a:r>
            <a:r>
              <a:rPr lang="en-US" sz="1600" dirty="0">
                <a:latin typeface="Lato" panose="020F0502020204030203" pitchFamily="34" charset="0"/>
                <a:ea typeface="Lato" panose="020F0502020204030203" pitchFamily="34" charset="0"/>
                <a:cs typeface="Lato" panose="020F0502020204030203" pitchFamily="34" charset="0"/>
                <a:hlinkClick r:id="rId7"/>
              </a:rPr>
              <a:t>NITAG Resource Centre</a:t>
            </a:r>
            <a:endParaRPr kumimoji="0" lang="en-US" sz="1600" b="1" i="0" u="none" strike="noStrike" kern="1200" cap="none" spc="0" normalizeH="0" baseline="0" noProof="0" dirty="0">
              <a:ln>
                <a:noFill/>
              </a:ln>
              <a:solidFill>
                <a:srgbClr val="414141"/>
              </a:solidFill>
              <a:effectLst/>
              <a:uLnTx/>
              <a:uFillTx/>
              <a:latin typeface="Lato"/>
              <a:ea typeface="+mn-ea"/>
              <a:cs typeface="+mn-cs"/>
            </a:endParaRPr>
          </a:p>
        </p:txBody>
      </p:sp>
      <p:pic>
        <p:nvPicPr>
          <p:cNvPr id="18" name="Picture 16">
            <a:extLst>
              <a:ext uri="{FF2B5EF4-FFF2-40B4-BE49-F238E27FC236}">
                <a16:creationId xmlns:a16="http://schemas.microsoft.com/office/drawing/2014/main" id="{9541813E-5572-5285-9BCA-04BB4DFAA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5200" y="3266825"/>
            <a:ext cx="254678" cy="2368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icrosoft Excel Logo - Télécharger PNG et vecteur">
            <a:extLst>
              <a:ext uri="{FF2B5EF4-FFF2-40B4-BE49-F238E27FC236}">
                <a16:creationId xmlns:a16="http://schemas.microsoft.com/office/drawing/2014/main" id="{E457BA07-5EE6-4DC4-BB8D-B3554F1A0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086" y="3536356"/>
            <a:ext cx="393022" cy="39302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2D49218-47D9-0F40-8E74-2739E8D08440}"/>
              </a:ext>
            </a:extLst>
          </p:cNvPr>
          <p:cNvSpPr/>
          <p:nvPr/>
        </p:nvSpPr>
        <p:spPr>
          <a:xfrm>
            <a:off x="7337751" y="6510472"/>
            <a:ext cx="4419686" cy="31169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100" b="0" i="1" u="none" strike="noStrike" kern="1200" cap="none" spc="0" normalizeH="0" baseline="0" noProof="0" dirty="0">
                <a:ln>
                  <a:noFill/>
                </a:ln>
                <a:solidFill>
                  <a:srgbClr val="414141">
                    <a:lumMod val="75000"/>
                  </a:srgbClr>
                </a:solidFill>
                <a:effectLst/>
                <a:uLnTx/>
                <a:uFillTx/>
                <a:latin typeface="Lato"/>
                <a:ea typeface="+mn-ea"/>
                <a:cs typeface="+mn-cs"/>
              </a:rPr>
              <a:t>Documents in </a:t>
            </a:r>
            <a:r>
              <a:rPr kumimoji="0" lang="fr-CH" sz="1100" b="0" i="1" u="none" strike="noStrike" kern="1200" cap="none" spc="0" normalizeH="0" baseline="0" noProof="0" dirty="0" err="1">
                <a:ln>
                  <a:noFill/>
                </a:ln>
                <a:solidFill>
                  <a:srgbClr val="414141">
                    <a:lumMod val="75000"/>
                  </a:srgbClr>
                </a:solidFill>
                <a:effectLst/>
                <a:uLnTx/>
                <a:uFillTx/>
                <a:latin typeface="Lato"/>
                <a:ea typeface="+mn-ea"/>
                <a:cs typeface="+mn-cs"/>
              </a:rPr>
              <a:t>italic</a:t>
            </a:r>
            <a:r>
              <a:rPr kumimoji="0" lang="fr-CH" sz="1100" b="0" i="1" u="none" strike="noStrike" kern="1200" cap="none" spc="0" normalizeH="0" baseline="0" noProof="0" dirty="0">
                <a:ln>
                  <a:noFill/>
                </a:ln>
                <a:solidFill>
                  <a:srgbClr val="414141">
                    <a:lumMod val="75000"/>
                  </a:srgbClr>
                </a:solidFill>
                <a:effectLst/>
                <a:uLnTx/>
                <a:uFillTx/>
                <a:latin typeface="Lato"/>
                <a:ea typeface="+mn-ea"/>
                <a:cs typeface="+mn-cs"/>
              </a:rPr>
              <a:t> are in </a:t>
            </a:r>
            <a:r>
              <a:rPr kumimoji="0" lang="fr-CH" sz="1100" b="0" i="1" u="none" strike="noStrike" kern="1200" cap="none" spc="0" normalizeH="0" baseline="0" noProof="0" dirty="0" err="1">
                <a:ln>
                  <a:noFill/>
                </a:ln>
                <a:solidFill>
                  <a:srgbClr val="414141">
                    <a:lumMod val="75000"/>
                  </a:srgbClr>
                </a:solidFill>
                <a:effectLst/>
                <a:uLnTx/>
                <a:uFillTx/>
                <a:latin typeface="Lato"/>
                <a:ea typeface="+mn-ea"/>
                <a:cs typeface="+mn-cs"/>
              </a:rPr>
              <a:t>development</a:t>
            </a:r>
            <a:r>
              <a:rPr kumimoji="0" lang="fr-CH" sz="1100" b="0" i="1" u="none" strike="noStrike" kern="1200" cap="none" spc="0" normalizeH="0" baseline="0" noProof="0" dirty="0">
                <a:ln>
                  <a:noFill/>
                </a:ln>
                <a:solidFill>
                  <a:srgbClr val="414141">
                    <a:lumMod val="75000"/>
                  </a:srgbClr>
                </a:solidFill>
                <a:effectLst/>
                <a:uLnTx/>
                <a:uFillTx/>
                <a:latin typeface="Lato"/>
                <a:ea typeface="+mn-ea"/>
                <a:cs typeface="+mn-cs"/>
              </a:rPr>
              <a:t> and </a:t>
            </a:r>
            <a:r>
              <a:rPr kumimoji="0" lang="fr-CH" sz="1100" b="0" i="1" u="none" strike="noStrike" kern="1200" cap="none" spc="0" normalizeH="0" baseline="0" noProof="0" dirty="0" err="1">
                <a:ln>
                  <a:noFill/>
                </a:ln>
                <a:solidFill>
                  <a:srgbClr val="414141">
                    <a:lumMod val="75000"/>
                  </a:srgbClr>
                </a:solidFill>
                <a:effectLst/>
                <a:uLnTx/>
                <a:uFillTx/>
                <a:latin typeface="Lato"/>
                <a:ea typeface="+mn-ea"/>
                <a:cs typeface="+mn-cs"/>
              </a:rPr>
              <a:t>will</a:t>
            </a:r>
            <a:r>
              <a:rPr kumimoji="0" lang="fr-CH" sz="1100" b="0" i="1" u="none" strike="noStrike" kern="1200" cap="none" spc="0" normalizeH="0" baseline="0" noProof="0" dirty="0">
                <a:ln>
                  <a:noFill/>
                </a:ln>
                <a:solidFill>
                  <a:srgbClr val="414141">
                    <a:lumMod val="75000"/>
                  </a:srgbClr>
                </a:solidFill>
                <a:effectLst/>
                <a:uLnTx/>
                <a:uFillTx/>
                <a:latin typeface="Lato"/>
                <a:ea typeface="+mn-ea"/>
                <a:cs typeface="+mn-cs"/>
              </a:rPr>
              <a:t> be </a:t>
            </a:r>
            <a:r>
              <a:rPr kumimoji="0" lang="fr-CH" sz="1100" b="0" i="1" u="none" strike="noStrike" kern="1200" cap="none" spc="0" normalizeH="0" baseline="0" noProof="0" dirty="0" err="1">
                <a:ln>
                  <a:noFill/>
                </a:ln>
                <a:solidFill>
                  <a:srgbClr val="414141">
                    <a:lumMod val="75000"/>
                  </a:srgbClr>
                </a:solidFill>
                <a:effectLst/>
                <a:uLnTx/>
                <a:uFillTx/>
                <a:latin typeface="Lato"/>
                <a:ea typeface="+mn-ea"/>
                <a:cs typeface="+mn-cs"/>
              </a:rPr>
              <a:t>available</a:t>
            </a:r>
            <a:r>
              <a:rPr kumimoji="0" lang="fr-CH" sz="1100" b="0" i="1" u="none" strike="noStrike" kern="1200" cap="none" spc="0" normalizeH="0" baseline="0" noProof="0" dirty="0">
                <a:ln>
                  <a:noFill/>
                </a:ln>
                <a:solidFill>
                  <a:srgbClr val="414141">
                    <a:lumMod val="75000"/>
                  </a:srgbClr>
                </a:solidFill>
                <a:effectLst/>
                <a:uLnTx/>
                <a:uFillTx/>
                <a:latin typeface="Lato"/>
                <a:ea typeface="+mn-ea"/>
                <a:cs typeface="+mn-cs"/>
              </a:rPr>
              <a:t> in Q2 2026</a:t>
            </a:r>
            <a:endParaRPr kumimoji="0" lang="en-US" sz="1100" b="0" i="1" u="none" strike="noStrike" kern="1200" cap="none" spc="0" normalizeH="0" baseline="0" noProof="0" dirty="0">
              <a:ln>
                <a:noFill/>
              </a:ln>
              <a:solidFill>
                <a:srgbClr val="414141">
                  <a:lumMod val="75000"/>
                </a:srgbClr>
              </a:solidFill>
              <a:effectLst/>
              <a:uLnTx/>
              <a:uFillTx/>
              <a:latin typeface="Lato"/>
              <a:ea typeface="+mn-ea"/>
              <a:cs typeface="+mn-cs"/>
            </a:endParaRPr>
          </a:p>
        </p:txBody>
      </p:sp>
      <p:pic>
        <p:nvPicPr>
          <p:cNvPr id="23" name="Picture 2" descr="Microsoft Excel Logo - Télécharger PNG et vecteur">
            <a:extLst>
              <a:ext uri="{FF2B5EF4-FFF2-40B4-BE49-F238E27FC236}">
                <a16:creationId xmlns:a16="http://schemas.microsoft.com/office/drawing/2014/main" id="{DE7FA911-DFF9-B7A3-6503-0973F9079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1696" y="2900032"/>
            <a:ext cx="393022" cy="39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CA070-C360-7E53-3916-8A974B1ECC7C}"/>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2D24BACD-16B9-8689-C6C9-A5DA26DF6F77}"/>
              </a:ext>
            </a:extLst>
          </p:cNvPr>
          <p:cNvSpPr/>
          <p:nvPr/>
        </p:nvSpPr>
        <p:spPr>
          <a:xfrm>
            <a:off x="-4897" y="238595"/>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3" name="Google Shape;126;p14">
            <a:extLst>
              <a:ext uri="{FF2B5EF4-FFF2-40B4-BE49-F238E27FC236}">
                <a16:creationId xmlns:a16="http://schemas.microsoft.com/office/drawing/2014/main" id="{BDB2C5D2-57DA-5C37-7008-688B7AD3B6D2}"/>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Zoom on Optimization questions - The process should begin with a comprehensive review of the existing immunization schedule</a:t>
            </a:r>
          </a:p>
        </p:txBody>
      </p:sp>
      <p:sp>
        <p:nvSpPr>
          <p:cNvPr id="14" name="Slide Number Placeholder 5">
            <a:extLst>
              <a:ext uri="{FF2B5EF4-FFF2-40B4-BE49-F238E27FC236}">
                <a16:creationId xmlns:a16="http://schemas.microsoft.com/office/drawing/2014/main" id="{7257AC22-5150-D2D8-6F73-40D2F373DA5D}"/>
              </a:ext>
            </a:extLst>
          </p:cNvPr>
          <p:cNvSpPr>
            <a:spLocks noGrp="1"/>
          </p:cNvSpPr>
          <p:nvPr>
            <p:ph type="sldNum" sz="quarter" idx="12"/>
          </p:nvPr>
        </p:nvSpPr>
        <p:spPr>
          <a:xfrm>
            <a:off x="11297329" y="6217622"/>
            <a:ext cx="731591" cy="5247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F16F2F99-6DAD-47CE-BB68-4661152F17BD}" type="slidenum">
              <a:rPr kumimoji="0" lang="en-US" sz="1300" b="0" i="0" u="none" strike="noStrike" kern="1200" cap="none" spc="0" normalizeH="0" baseline="0" noProof="0" smtClean="0">
                <a:ln>
                  <a:noFill/>
                </a:ln>
                <a:solidFill>
                  <a:srgbClr val="595959"/>
                </a:solidFill>
                <a:effectLst/>
                <a:uLnTx/>
                <a:uFillTx/>
                <a:latin typeface="Lato"/>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14</a:t>
            </a:fld>
            <a:endParaRPr kumimoji="0" lang="en-US" sz="1300" b="0" i="0" u="none" strike="noStrike" kern="1200" cap="none" spc="0" normalizeH="0" baseline="0" noProof="0" dirty="0">
              <a:ln>
                <a:noFill/>
              </a:ln>
              <a:solidFill>
                <a:srgbClr val="595959"/>
              </a:solidFill>
              <a:effectLst/>
              <a:uLnTx/>
              <a:uFillTx/>
              <a:latin typeface="Lato"/>
              <a:cs typeface="Times New Roman"/>
              <a:sym typeface="Times New Roman"/>
            </a:endParaRPr>
          </a:p>
        </p:txBody>
      </p:sp>
      <p:sp>
        <p:nvSpPr>
          <p:cNvPr id="18" name="Rectangle 17">
            <a:extLst>
              <a:ext uri="{FF2B5EF4-FFF2-40B4-BE49-F238E27FC236}">
                <a16:creationId xmlns:a16="http://schemas.microsoft.com/office/drawing/2014/main" id="{7477054E-1B10-C47C-6458-82673AA03D11}"/>
              </a:ext>
            </a:extLst>
          </p:cNvPr>
          <p:cNvSpPr/>
          <p:nvPr/>
        </p:nvSpPr>
        <p:spPr>
          <a:xfrm>
            <a:off x="7428910"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Select a limited number of optimization questions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Propose the filtered list of questions to the joint NITAG + EPI audience</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Present key / summarized aspects of each optimization question</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(Best practice) Organize a vote on optimization questions to support discussions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Collectively select a maximum of 3 questions for further assessment, together with criteria</a:t>
            </a:r>
          </a:p>
        </p:txBody>
      </p:sp>
      <p:sp>
        <p:nvSpPr>
          <p:cNvPr id="11" name="Rectangle 10">
            <a:extLst>
              <a:ext uri="{FF2B5EF4-FFF2-40B4-BE49-F238E27FC236}">
                <a16:creationId xmlns:a16="http://schemas.microsoft.com/office/drawing/2014/main" id="{3C373330-6C72-AF57-F2A6-7072D7243142}"/>
              </a:ext>
            </a:extLst>
          </p:cNvPr>
          <p:cNvSpPr/>
          <p:nvPr/>
        </p:nvSpPr>
        <p:spPr>
          <a:xfrm>
            <a:off x="2860982"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Go vaccine by vaccine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For each, check the list of possible optimization questions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Also review expected benefits and feasibility considerations for each question</a:t>
            </a:r>
          </a:p>
        </p:txBody>
      </p:sp>
      <p:sp>
        <p:nvSpPr>
          <p:cNvPr id="12" name="Rectangle 11">
            <a:extLst>
              <a:ext uri="{FF2B5EF4-FFF2-40B4-BE49-F238E27FC236}">
                <a16:creationId xmlns:a16="http://schemas.microsoft.com/office/drawing/2014/main" id="{120BC3C8-EDE4-93D8-552B-F1E79090A982}"/>
              </a:ext>
            </a:extLst>
          </p:cNvPr>
          <p:cNvSpPr/>
          <p:nvPr/>
        </p:nvSpPr>
        <p:spPr>
          <a:xfrm>
            <a:off x="5144946"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For optimization questions, </a:t>
            </a: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filter, before Workshop 1:</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Which questions apply to your portfolio?</a:t>
            </a:r>
            <a:r>
              <a:rPr kumimoji="0" lang="en-US" sz="1000" b="0" i="0" u="none" strike="noStrike" kern="1200" cap="none" spc="0" normalizeH="0" baseline="0" noProof="0" dirty="0">
                <a:ln>
                  <a:noFill/>
                </a:ln>
                <a:solidFill>
                  <a:srgbClr val="414141">
                    <a:lumMod val="50000"/>
                  </a:srgbClr>
                </a:solidFill>
                <a:effectLst/>
                <a:uLnTx/>
                <a:uFillTx/>
                <a:latin typeface="Lato"/>
                <a:ea typeface="+mn-ea"/>
                <a:cs typeface="+mn-cs"/>
              </a:rPr>
              <a:t> (for GAVI countries, which are recommended)</a:t>
            </a:r>
            <a:endPar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endParaRP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Which correspond to strategic priorities (Budget impact,  coverage, etc.)?</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Which are most feasible?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Filter to prepare a short (</a:t>
            </a:r>
            <a:r>
              <a:rPr lang="en-US" sz="1200" b="1" noProof="0" dirty="0">
                <a:solidFill>
                  <a:srgbClr val="414141">
                    <a:lumMod val="50000"/>
                  </a:srgbClr>
                </a:solidFill>
                <a:latin typeface="Lato"/>
              </a:rPr>
              <a:t>8-10</a:t>
            </a: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 max) list of questions</a:t>
            </a:r>
          </a:p>
        </p:txBody>
      </p:sp>
      <p:sp>
        <p:nvSpPr>
          <p:cNvPr id="10" name="Rectangle 9">
            <a:extLst>
              <a:ext uri="{FF2B5EF4-FFF2-40B4-BE49-F238E27FC236}">
                <a16:creationId xmlns:a16="http://schemas.microsoft.com/office/drawing/2014/main" id="{508C655C-20C6-AD87-A1C3-88DE438E642E}"/>
              </a:ext>
            </a:extLst>
          </p:cNvPr>
          <p:cNvSpPr/>
          <p:nvPr/>
        </p:nvSpPr>
        <p:spPr>
          <a:xfrm>
            <a:off x="577018"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List all vaccines currently in use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Note formulations (valency, presentation, schedule, target group)</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Perform fiscal / budget space analysis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Assess holistic budget constraints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Evaluate current global and relative value of vaccination programs</a:t>
            </a:r>
          </a:p>
        </p:txBody>
      </p:sp>
      <p:sp>
        <p:nvSpPr>
          <p:cNvPr id="2" name="Rectangle: Rounded Corners 1">
            <a:extLst>
              <a:ext uri="{FF2B5EF4-FFF2-40B4-BE49-F238E27FC236}">
                <a16:creationId xmlns:a16="http://schemas.microsoft.com/office/drawing/2014/main" id="{FCD180B4-DD51-CBCE-6FC8-6824DFEB5188}"/>
              </a:ext>
            </a:extLst>
          </p:cNvPr>
          <p:cNvSpPr/>
          <p:nvPr/>
        </p:nvSpPr>
        <p:spPr>
          <a:xfrm>
            <a:off x="552862" y="1488332"/>
            <a:ext cx="2098139" cy="731700"/>
          </a:xfrm>
          <a:prstGeom prst="roundRect">
            <a:avLst/>
          </a:prstGeom>
          <a:solidFill>
            <a:srgbClr val="FBE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141">
                    <a:lumMod val="50000"/>
                  </a:srgbClr>
                </a:solidFill>
                <a:effectLst/>
                <a:uLnTx/>
                <a:uFillTx/>
                <a:latin typeface="Lato"/>
                <a:ea typeface="+mn-ea"/>
                <a:cs typeface="+mn-cs"/>
              </a:rPr>
              <a:t>Start from current portfolio</a:t>
            </a:r>
          </a:p>
        </p:txBody>
      </p:sp>
      <p:sp>
        <p:nvSpPr>
          <p:cNvPr id="3" name="Rectangle: Rounded Corners 2">
            <a:extLst>
              <a:ext uri="{FF2B5EF4-FFF2-40B4-BE49-F238E27FC236}">
                <a16:creationId xmlns:a16="http://schemas.microsoft.com/office/drawing/2014/main" id="{888163C1-1DEC-F882-E2B9-9D720AB39E32}"/>
              </a:ext>
            </a:extLst>
          </p:cNvPr>
          <p:cNvSpPr/>
          <p:nvPr/>
        </p:nvSpPr>
        <p:spPr>
          <a:xfrm>
            <a:off x="2833752" y="1488332"/>
            <a:ext cx="2098139" cy="731700"/>
          </a:xfrm>
          <a:prstGeom prst="roundRect">
            <a:avLst/>
          </a:prstGeom>
          <a:solidFill>
            <a:srgbClr val="FFC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Use the List of Optimization questions as benchmark</a:t>
            </a:r>
          </a:p>
        </p:txBody>
      </p:sp>
      <p:sp>
        <p:nvSpPr>
          <p:cNvPr id="4" name="Rectangle: Rounded Corners 3">
            <a:extLst>
              <a:ext uri="{FF2B5EF4-FFF2-40B4-BE49-F238E27FC236}">
                <a16:creationId xmlns:a16="http://schemas.microsoft.com/office/drawing/2014/main" id="{8A04B811-5FA1-724F-FEF7-9C15539C6C63}"/>
              </a:ext>
            </a:extLst>
          </p:cNvPr>
          <p:cNvSpPr/>
          <p:nvPr/>
        </p:nvSpPr>
        <p:spPr>
          <a:xfrm>
            <a:off x="5114642" y="1488332"/>
            <a:ext cx="2098139" cy="731700"/>
          </a:xfrm>
          <a:prstGeom prst="roundRect">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Filter for relevance</a:t>
            </a:r>
          </a:p>
        </p:txBody>
      </p:sp>
      <p:sp>
        <p:nvSpPr>
          <p:cNvPr id="16" name="Rectangle: Rounded Corners 15">
            <a:extLst>
              <a:ext uri="{FF2B5EF4-FFF2-40B4-BE49-F238E27FC236}">
                <a16:creationId xmlns:a16="http://schemas.microsoft.com/office/drawing/2014/main" id="{485D8117-41BB-B792-6149-A3486EB9C02A}"/>
              </a:ext>
            </a:extLst>
          </p:cNvPr>
          <p:cNvSpPr/>
          <p:nvPr/>
        </p:nvSpPr>
        <p:spPr>
          <a:xfrm>
            <a:off x="7395531" y="1488332"/>
            <a:ext cx="2098139" cy="731700"/>
          </a:xfrm>
          <a:prstGeom prst="roundRect">
            <a:avLst/>
          </a:prstGeom>
          <a:solidFill>
            <a:srgbClr val="8A6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Select optimization questions</a:t>
            </a:r>
          </a:p>
        </p:txBody>
      </p:sp>
      <p:pic>
        <p:nvPicPr>
          <p:cNvPr id="19" name="Picture 18">
            <a:extLst>
              <a:ext uri="{FF2B5EF4-FFF2-40B4-BE49-F238E27FC236}">
                <a16:creationId xmlns:a16="http://schemas.microsoft.com/office/drawing/2014/main" id="{2F41C6EB-8B74-08A9-6876-A1A5BEC14B2D}"/>
              </a:ext>
            </a:extLst>
          </p:cNvPr>
          <p:cNvPicPr>
            <a:picLocks noChangeAspect="1"/>
          </p:cNvPicPr>
          <p:nvPr/>
        </p:nvPicPr>
        <p:blipFill>
          <a:blip r:embed="rId3"/>
          <a:stretch>
            <a:fillRect/>
          </a:stretch>
        </p:blipFill>
        <p:spPr>
          <a:xfrm>
            <a:off x="2791198" y="5112395"/>
            <a:ext cx="2198116" cy="1346702"/>
          </a:xfrm>
          <a:prstGeom prst="rect">
            <a:avLst/>
          </a:prstGeom>
        </p:spPr>
      </p:pic>
      <p:sp>
        <p:nvSpPr>
          <p:cNvPr id="22" name="Rectangle 21">
            <a:extLst>
              <a:ext uri="{FF2B5EF4-FFF2-40B4-BE49-F238E27FC236}">
                <a16:creationId xmlns:a16="http://schemas.microsoft.com/office/drawing/2014/main" id="{D91CCCCF-701E-DD57-87FC-D60D2068B557}"/>
              </a:ext>
            </a:extLst>
          </p:cNvPr>
          <p:cNvSpPr/>
          <p:nvPr/>
        </p:nvSpPr>
        <p:spPr>
          <a:xfrm>
            <a:off x="2819878" y="6459097"/>
            <a:ext cx="2169436" cy="309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14141">
                    <a:lumMod val="50000"/>
                  </a:srgbClr>
                </a:solidFill>
                <a:effectLst/>
                <a:uLnTx/>
                <a:uFillTx/>
                <a:latin typeface="Lato"/>
                <a:ea typeface="+mn-ea"/>
                <a:cs typeface="+mn-cs"/>
              </a:rPr>
              <a:t>Use the List of optimization questions</a:t>
            </a:r>
          </a:p>
        </p:txBody>
      </p:sp>
      <p:sp>
        <p:nvSpPr>
          <p:cNvPr id="23" name="Rectangle 22">
            <a:extLst>
              <a:ext uri="{FF2B5EF4-FFF2-40B4-BE49-F238E27FC236}">
                <a16:creationId xmlns:a16="http://schemas.microsoft.com/office/drawing/2014/main" id="{89D5A8CA-8A8E-0BA2-1F61-F40FE6D6083E}"/>
              </a:ext>
            </a:extLst>
          </p:cNvPr>
          <p:cNvSpPr/>
          <p:nvPr/>
        </p:nvSpPr>
        <p:spPr>
          <a:xfrm>
            <a:off x="5110332" y="6459097"/>
            <a:ext cx="2280099" cy="309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14141">
                    <a:lumMod val="50000"/>
                  </a:srgbClr>
                </a:solidFill>
                <a:effectLst/>
                <a:uLnTx/>
                <a:uFillTx/>
                <a:latin typeface="Lato"/>
                <a:ea typeface="+mn-ea"/>
                <a:cs typeface="+mn-cs"/>
              </a:rPr>
              <a:t>Use the optimization questions factsheets</a:t>
            </a:r>
          </a:p>
        </p:txBody>
      </p:sp>
      <p:sp>
        <p:nvSpPr>
          <p:cNvPr id="15" name="Rectangle 14">
            <a:extLst>
              <a:ext uri="{FF2B5EF4-FFF2-40B4-BE49-F238E27FC236}">
                <a16:creationId xmlns:a16="http://schemas.microsoft.com/office/drawing/2014/main" id="{BE97CEE1-6C7A-A07A-5404-948D930FF0EC}"/>
              </a:ext>
            </a:extLst>
          </p:cNvPr>
          <p:cNvSpPr/>
          <p:nvPr/>
        </p:nvSpPr>
        <p:spPr>
          <a:xfrm>
            <a:off x="9712873" y="2210304"/>
            <a:ext cx="2040634" cy="395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For each optimization question, select ~10 criteria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Consult the list of criteria from the joint NVI-PST – Optimization guidance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Clarify objectives of the optimization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Select criteria as to align with stated objectives, potential impacts and program implications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14141">
                    <a:lumMod val="50000"/>
                  </a:srgbClr>
                </a:solidFill>
                <a:effectLst/>
                <a:uLnTx/>
                <a:uFillTx/>
                <a:latin typeface="Lato"/>
                <a:ea typeface="+mn-ea"/>
                <a:cs typeface="+mn-cs"/>
              </a:rPr>
              <a:t>(Best practice) Organize a vote on criteria to select for each question</a:t>
            </a:r>
          </a:p>
        </p:txBody>
      </p:sp>
      <p:sp>
        <p:nvSpPr>
          <p:cNvPr id="20" name="Rectangle: Rounded Corners 19">
            <a:extLst>
              <a:ext uri="{FF2B5EF4-FFF2-40B4-BE49-F238E27FC236}">
                <a16:creationId xmlns:a16="http://schemas.microsoft.com/office/drawing/2014/main" id="{5CDBA400-2BD0-03F2-7C0F-D7C943408942}"/>
              </a:ext>
            </a:extLst>
          </p:cNvPr>
          <p:cNvSpPr/>
          <p:nvPr/>
        </p:nvSpPr>
        <p:spPr>
          <a:xfrm>
            <a:off x="9676420" y="1488332"/>
            <a:ext cx="2098139" cy="731700"/>
          </a:xfrm>
          <a:prstGeom prst="roundRect">
            <a:avLst/>
          </a:prstGeom>
          <a:solidFill>
            <a:srgbClr val="584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Select criteria</a:t>
            </a:r>
          </a:p>
        </p:txBody>
      </p:sp>
      <p:sp>
        <p:nvSpPr>
          <p:cNvPr id="6" name="Oval 5">
            <a:extLst>
              <a:ext uri="{FF2B5EF4-FFF2-40B4-BE49-F238E27FC236}">
                <a16:creationId xmlns:a16="http://schemas.microsoft.com/office/drawing/2014/main" id="{08F5E91D-E065-5646-EC06-4E9BDC2D6873}"/>
              </a:ext>
            </a:extLst>
          </p:cNvPr>
          <p:cNvSpPr/>
          <p:nvPr/>
        </p:nvSpPr>
        <p:spPr>
          <a:xfrm>
            <a:off x="521840"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1</a:t>
            </a:r>
          </a:p>
        </p:txBody>
      </p:sp>
      <p:sp>
        <p:nvSpPr>
          <p:cNvPr id="8" name="Oval 7">
            <a:extLst>
              <a:ext uri="{FF2B5EF4-FFF2-40B4-BE49-F238E27FC236}">
                <a16:creationId xmlns:a16="http://schemas.microsoft.com/office/drawing/2014/main" id="{D701CD77-65FF-BA4F-66FF-056B6CDCC0DA}"/>
              </a:ext>
            </a:extLst>
          </p:cNvPr>
          <p:cNvSpPr/>
          <p:nvPr/>
        </p:nvSpPr>
        <p:spPr>
          <a:xfrm>
            <a:off x="2792814"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2</a:t>
            </a:r>
          </a:p>
        </p:txBody>
      </p:sp>
      <p:sp>
        <p:nvSpPr>
          <p:cNvPr id="9" name="Oval 8">
            <a:extLst>
              <a:ext uri="{FF2B5EF4-FFF2-40B4-BE49-F238E27FC236}">
                <a16:creationId xmlns:a16="http://schemas.microsoft.com/office/drawing/2014/main" id="{9298177D-7049-90AB-C32E-5C2C971E6DB1}"/>
              </a:ext>
            </a:extLst>
          </p:cNvPr>
          <p:cNvSpPr/>
          <p:nvPr/>
        </p:nvSpPr>
        <p:spPr>
          <a:xfrm>
            <a:off x="5063788"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3</a:t>
            </a:r>
          </a:p>
        </p:txBody>
      </p:sp>
      <p:sp>
        <p:nvSpPr>
          <p:cNvPr id="17" name="Oval 16">
            <a:extLst>
              <a:ext uri="{FF2B5EF4-FFF2-40B4-BE49-F238E27FC236}">
                <a16:creationId xmlns:a16="http://schemas.microsoft.com/office/drawing/2014/main" id="{73B59FCF-0E70-9E71-653F-309F871B33BE}"/>
              </a:ext>
            </a:extLst>
          </p:cNvPr>
          <p:cNvSpPr/>
          <p:nvPr/>
        </p:nvSpPr>
        <p:spPr>
          <a:xfrm>
            <a:off x="7334762"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4</a:t>
            </a:r>
          </a:p>
        </p:txBody>
      </p:sp>
      <p:sp>
        <p:nvSpPr>
          <p:cNvPr id="24" name="Oval 23">
            <a:extLst>
              <a:ext uri="{FF2B5EF4-FFF2-40B4-BE49-F238E27FC236}">
                <a16:creationId xmlns:a16="http://schemas.microsoft.com/office/drawing/2014/main" id="{8A6ABF15-EC41-6F5A-B0C1-DD88547164E4}"/>
              </a:ext>
            </a:extLst>
          </p:cNvPr>
          <p:cNvSpPr/>
          <p:nvPr/>
        </p:nvSpPr>
        <p:spPr>
          <a:xfrm>
            <a:off x="9605736" y="1436621"/>
            <a:ext cx="223237" cy="23960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5</a:t>
            </a:r>
          </a:p>
        </p:txBody>
      </p:sp>
      <p:pic>
        <p:nvPicPr>
          <p:cNvPr id="5" name="Picture 4">
            <a:extLst>
              <a:ext uri="{FF2B5EF4-FFF2-40B4-BE49-F238E27FC236}">
                <a16:creationId xmlns:a16="http://schemas.microsoft.com/office/drawing/2014/main" id="{7498D3C5-D7B8-E76B-FEDD-61F01C4A26F2}"/>
              </a:ext>
            </a:extLst>
          </p:cNvPr>
          <p:cNvPicPr>
            <a:picLocks noChangeAspect="1"/>
          </p:cNvPicPr>
          <p:nvPr/>
        </p:nvPicPr>
        <p:blipFill>
          <a:blip r:embed="rId4"/>
          <a:stretch>
            <a:fillRect/>
          </a:stretch>
        </p:blipFill>
        <p:spPr>
          <a:xfrm>
            <a:off x="5121993" y="5154199"/>
            <a:ext cx="2231137" cy="1263093"/>
          </a:xfrm>
          <a:prstGeom prst="rect">
            <a:avLst/>
          </a:prstGeom>
        </p:spPr>
      </p:pic>
    </p:spTree>
    <p:extLst>
      <p:ext uri="{BB962C8B-B14F-4D97-AF65-F5344CB8AC3E}">
        <p14:creationId xmlns:p14="http://schemas.microsoft.com/office/powerpoint/2010/main" val="57138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B0F4-C15D-469B-64B9-B075252C8130}"/>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4432D624-834F-76E9-6910-7B3AF9FAFD18}"/>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3" name="Google Shape;126;p14">
            <a:extLst>
              <a:ext uri="{FF2B5EF4-FFF2-40B4-BE49-F238E27FC236}">
                <a16:creationId xmlns:a16="http://schemas.microsoft.com/office/drawing/2014/main" id="{98D7AD34-0C1E-A6DE-6B89-F858691F1AD1}"/>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lvl="0">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Zoom on Optimization questions</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 - Optimization questions by vaccine</a:t>
            </a:r>
          </a:p>
        </p:txBody>
      </p:sp>
      <p:sp>
        <p:nvSpPr>
          <p:cNvPr id="16" name="Slide Number Placeholder 5">
            <a:extLst>
              <a:ext uri="{FF2B5EF4-FFF2-40B4-BE49-F238E27FC236}">
                <a16:creationId xmlns:a16="http://schemas.microsoft.com/office/drawing/2014/main" id="{37B1A006-4000-1AF2-749A-43AC7028D72F}"/>
              </a:ext>
            </a:extLst>
          </p:cNvPr>
          <p:cNvSpPr>
            <a:spLocks noGrp="1"/>
          </p:cNvSpPr>
          <p:nvPr>
            <p:ph type="sldNum" sz="quarter" idx="12"/>
          </p:nvPr>
        </p:nvSpPr>
        <p:spPr>
          <a:xfrm>
            <a:off x="11297329" y="6217622"/>
            <a:ext cx="731591" cy="5247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F16F2F99-6DAD-47CE-BB68-4661152F17BD}" type="slidenum">
              <a:rPr kumimoji="0" lang="en-US" sz="1300" b="0" i="0" u="none" strike="noStrike" kern="1200" cap="none" spc="0" normalizeH="0" baseline="0" noProof="0" smtClean="0">
                <a:ln>
                  <a:noFill/>
                </a:ln>
                <a:solidFill>
                  <a:srgbClr val="595959"/>
                </a:solidFill>
                <a:effectLst/>
                <a:uLnTx/>
                <a:uFillTx/>
                <a:latin typeface="Lato"/>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15</a:t>
            </a:fld>
            <a:endParaRPr kumimoji="0" lang="en-US" sz="1300" b="0" i="0" u="none" strike="noStrike" kern="1200" cap="none" spc="0" normalizeH="0" baseline="0" noProof="0" dirty="0">
              <a:ln>
                <a:noFill/>
              </a:ln>
              <a:solidFill>
                <a:srgbClr val="595959"/>
              </a:solidFill>
              <a:effectLst/>
              <a:uLnTx/>
              <a:uFillTx/>
              <a:latin typeface="Lato"/>
              <a:cs typeface="Times New Roman"/>
              <a:sym typeface="Times New Roman"/>
            </a:endParaRPr>
          </a:p>
        </p:txBody>
      </p:sp>
      <p:graphicFrame>
        <p:nvGraphicFramePr>
          <p:cNvPr id="2" name="Table 1">
            <a:extLst>
              <a:ext uri="{FF2B5EF4-FFF2-40B4-BE49-F238E27FC236}">
                <a16:creationId xmlns:a16="http://schemas.microsoft.com/office/drawing/2014/main" id="{79F4E3ED-287F-5785-00AC-91C0A6780816}"/>
              </a:ext>
            </a:extLst>
          </p:cNvPr>
          <p:cNvGraphicFramePr>
            <a:graphicFrameLocks noGrp="1"/>
          </p:cNvGraphicFramePr>
          <p:nvPr>
            <p:extLst>
              <p:ext uri="{D42A27DB-BD31-4B8C-83A1-F6EECF244321}">
                <p14:modId xmlns:p14="http://schemas.microsoft.com/office/powerpoint/2010/main" val="3919792814"/>
              </p:ext>
            </p:extLst>
          </p:nvPr>
        </p:nvGraphicFramePr>
        <p:xfrm>
          <a:off x="163080" y="1068797"/>
          <a:ext cx="11865845" cy="5303180"/>
        </p:xfrm>
        <a:graphic>
          <a:graphicData uri="http://schemas.openxmlformats.org/drawingml/2006/table">
            <a:tbl>
              <a:tblPr firstRow="1" bandRow="1">
                <a:tableStyleId>{93296810-A885-4BE3-A3E7-6D5BEEA58F35}</a:tableStyleId>
              </a:tblPr>
              <a:tblGrid>
                <a:gridCol w="1440651">
                  <a:extLst>
                    <a:ext uri="{9D8B030D-6E8A-4147-A177-3AD203B41FA5}">
                      <a16:colId xmlns:a16="http://schemas.microsoft.com/office/drawing/2014/main" val="1106059744"/>
                    </a:ext>
                  </a:extLst>
                </a:gridCol>
                <a:gridCol w="801938">
                  <a:extLst>
                    <a:ext uri="{9D8B030D-6E8A-4147-A177-3AD203B41FA5}">
                      <a16:colId xmlns:a16="http://schemas.microsoft.com/office/drawing/2014/main" val="2367753420"/>
                    </a:ext>
                  </a:extLst>
                </a:gridCol>
                <a:gridCol w="801938">
                  <a:extLst>
                    <a:ext uri="{9D8B030D-6E8A-4147-A177-3AD203B41FA5}">
                      <a16:colId xmlns:a16="http://schemas.microsoft.com/office/drawing/2014/main" val="1944983864"/>
                    </a:ext>
                  </a:extLst>
                </a:gridCol>
                <a:gridCol w="801938">
                  <a:extLst>
                    <a:ext uri="{9D8B030D-6E8A-4147-A177-3AD203B41FA5}">
                      <a16:colId xmlns:a16="http://schemas.microsoft.com/office/drawing/2014/main" val="4197107650"/>
                    </a:ext>
                  </a:extLst>
                </a:gridCol>
                <a:gridCol w="801938">
                  <a:extLst>
                    <a:ext uri="{9D8B030D-6E8A-4147-A177-3AD203B41FA5}">
                      <a16:colId xmlns:a16="http://schemas.microsoft.com/office/drawing/2014/main" val="2269185017"/>
                    </a:ext>
                  </a:extLst>
                </a:gridCol>
                <a:gridCol w="801938">
                  <a:extLst>
                    <a:ext uri="{9D8B030D-6E8A-4147-A177-3AD203B41FA5}">
                      <a16:colId xmlns:a16="http://schemas.microsoft.com/office/drawing/2014/main" val="2948605966"/>
                    </a:ext>
                  </a:extLst>
                </a:gridCol>
                <a:gridCol w="801938">
                  <a:extLst>
                    <a:ext uri="{9D8B030D-6E8A-4147-A177-3AD203B41FA5}">
                      <a16:colId xmlns:a16="http://schemas.microsoft.com/office/drawing/2014/main" val="2799449819"/>
                    </a:ext>
                  </a:extLst>
                </a:gridCol>
                <a:gridCol w="801938">
                  <a:extLst>
                    <a:ext uri="{9D8B030D-6E8A-4147-A177-3AD203B41FA5}">
                      <a16:colId xmlns:a16="http://schemas.microsoft.com/office/drawing/2014/main" val="1866180589"/>
                    </a:ext>
                  </a:extLst>
                </a:gridCol>
                <a:gridCol w="801938">
                  <a:extLst>
                    <a:ext uri="{9D8B030D-6E8A-4147-A177-3AD203B41FA5}">
                      <a16:colId xmlns:a16="http://schemas.microsoft.com/office/drawing/2014/main" val="4205760494"/>
                    </a:ext>
                  </a:extLst>
                </a:gridCol>
                <a:gridCol w="801938">
                  <a:extLst>
                    <a:ext uri="{9D8B030D-6E8A-4147-A177-3AD203B41FA5}">
                      <a16:colId xmlns:a16="http://schemas.microsoft.com/office/drawing/2014/main" val="3691431773"/>
                    </a:ext>
                  </a:extLst>
                </a:gridCol>
                <a:gridCol w="801938">
                  <a:extLst>
                    <a:ext uri="{9D8B030D-6E8A-4147-A177-3AD203B41FA5}">
                      <a16:colId xmlns:a16="http://schemas.microsoft.com/office/drawing/2014/main" val="2706437235"/>
                    </a:ext>
                  </a:extLst>
                </a:gridCol>
                <a:gridCol w="801938">
                  <a:extLst>
                    <a:ext uri="{9D8B030D-6E8A-4147-A177-3AD203B41FA5}">
                      <a16:colId xmlns:a16="http://schemas.microsoft.com/office/drawing/2014/main" val="2804192204"/>
                    </a:ext>
                  </a:extLst>
                </a:gridCol>
                <a:gridCol w="801938">
                  <a:extLst>
                    <a:ext uri="{9D8B030D-6E8A-4147-A177-3AD203B41FA5}">
                      <a16:colId xmlns:a16="http://schemas.microsoft.com/office/drawing/2014/main" val="3984224023"/>
                    </a:ext>
                  </a:extLst>
                </a:gridCol>
                <a:gridCol w="801938">
                  <a:extLst>
                    <a:ext uri="{9D8B030D-6E8A-4147-A177-3AD203B41FA5}">
                      <a16:colId xmlns:a16="http://schemas.microsoft.com/office/drawing/2014/main" val="290424223"/>
                    </a:ext>
                  </a:extLst>
                </a:gridCol>
              </a:tblGrid>
              <a:tr h="759858">
                <a:tc>
                  <a:txBody>
                    <a:bodyPr/>
                    <a:lstStyle/>
                    <a:p>
                      <a:pPr algn="r"/>
                      <a:r>
                        <a:rPr lang="en-US" sz="1200" b="0" i="1" noProof="0" dirty="0">
                          <a:solidFill>
                            <a:schemeClr val="tx1">
                              <a:lumMod val="50000"/>
                            </a:schemeClr>
                          </a:solidFill>
                        </a:rPr>
                        <a:t>Vaccines</a:t>
                      </a:r>
                    </a:p>
                    <a:p>
                      <a:endParaRPr lang="en-US" sz="1200" b="0" i="1" noProof="0" dirty="0">
                        <a:solidFill>
                          <a:schemeClr val="tx1">
                            <a:lumMod val="50000"/>
                          </a:schemeClr>
                        </a:solidFill>
                      </a:endParaRPr>
                    </a:p>
                    <a:p>
                      <a:r>
                        <a:rPr lang="en-US" sz="1200" b="0" i="1" noProof="0" dirty="0">
                          <a:solidFill>
                            <a:schemeClr val="tx1">
                              <a:lumMod val="50000"/>
                            </a:schemeClr>
                          </a:solidFill>
                        </a:rPr>
                        <a:t>Type of change</a:t>
                      </a:r>
                    </a:p>
                  </a:txBody>
                  <a:tcPr>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rPr>
                        <a:t>Dengue</a:t>
                      </a: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hlinkClick r:id="rId3" action="ppaction://hlinksldjump"/>
                        </a:rPr>
                        <a:t>DTP-containing</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hlinkClick r:id="" action="ppaction://noaction"/>
                        </a:rPr>
                        <a:t>Hexavalent</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dirty="0">
                          <a:solidFill>
                            <a:schemeClr val="tx1">
                              <a:lumMod val="50000"/>
                            </a:schemeClr>
                          </a:solidFill>
                          <a:hlinkClick r:id="" action="ppaction://noaction"/>
                        </a:rPr>
                        <a:t>HPV</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dirty="0">
                          <a:solidFill>
                            <a:schemeClr val="tx1">
                              <a:lumMod val="50000"/>
                            </a:schemeClr>
                          </a:solidFill>
                          <a:hlinkClick r:id="" action="ppaction://noaction"/>
                        </a:rPr>
                        <a:t>IPV</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rtl="0"/>
                      <a:r>
                        <a:rPr lang="en-US" sz="1200" noProof="0" dirty="0">
                          <a:solidFill>
                            <a:schemeClr val="tx1">
                              <a:lumMod val="50000"/>
                            </a:schemeClr>
                          </a:solidFill>
                          <a:hlinkClick r:id="" action="ppaction://noaction"/>
                        </a:rPr>
                        <a:t>Malaria</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rtl="0"/>
                      <a:r>
                        <a:rPr lang="en-US" sz="1200" noProof="0" dirty="0">
                          <a:solidFill>
                            <a:schemeClr val="tx1">
                              <a:lumMod val="50000"/>
                            </a:schemeClr>
                          </a:solidFill>
                          <a:hlinkClick r:id="" action="ppaction://noaction"/>
                        </a:rPr>
                        <a:t>MCV</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rtl="0"/>
                      <a:r>
                        <a:rPr lang="en-US" sz="1200" noProof="0" dirty="0">
                          <a:solidFill>
                            <a:schemeClr val="tx1">
                              <a:lumMod val="50000"/>
                            </a:schemeClr>
                          </a:solidFill>
                          <a:hlinkClick r:id="" action="ppaction://noaction"/>
                        </a:rPr>
                        <a:t>Meningitis</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rtl="0"/>
                      <a:r>
                        <a:rPr lang="en-US" sz="1200" noProof="0" dirty="0">
                          <a:solidFill>
                            <a:schemeClr val="tx1">
                              <a:lumMod val="50000"/>
                            </a:schemeClr>
                          </a:solidFill>
                          <a:hlinkClick r:id="" action="ppaction://noaction"/>
                        </a:rPr>
                        <a:t>PCV</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hlinkClick r:id="" action="ppaction://noaction"/>
                        </a:rPr>
                        <a:t>Rotavirus</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rPr>
                        <a:t>TCV</a:t>
                      </a: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rPr>
                        <a:t>Tetanus</a:t>
                      </a: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sz="1200" noProof="0" dirty="0">
                          <a:solidFill>
                            <a:schemeClr val="tx1">
                              <a:lumMod val="50000"/>
                            </a:schemeClr>
                          </a:solidFill>
                          <a:hlinkClick r:id="" action="ppaction://noaction"/>
                        </a:rPr>
                        <a:t>YF</a:t>
                      </a:r>
                      <a:endParaRPr lang="en-US" sz="1200" noProof="0" dirty="0">
                        <a:solidFill>
                          <a:schemeClr val="tx1">
                            <a:lumMod val="50000"/>
                          </a:schemeClr>
                        </a:solidFill>
                      </a:endParaRPr>
                    </a:p>
                  </a:txBody>
                  <a:tcPr marL="0" marR="0" marT="36000" marB="0">
                    <a:lnB w="19050" cap="flat" cmpd="sng" algn="ctr">
                      <a:solidFill>
                        <a:schemeClr val="tx1">
                          <a:lumMod val="50000"/>
                        </a:schemeClr>
                      </a:solidFill>
                      <a:prstDash val="solid"/>
                      <a:round/>
                      <a:headEnd type="none" w="med" len="med"/>
                      <a:tailEnd type="none" w="med" len="med"/>
                    </a:lnB>
                    <a:solidFill>
                      <a:srgbClr val="CFDFDF"/>
                    </a:solidFill>
                  </a:tcPr>
                </a:tc>
                <a:extLst>
                  <a:ext uri="{0D108BD9-81ED-4DB2-BD59-A6C34878D82A}">
                    <a16:rowId xmlns:a16="http://schemas.microsoft.com/office/drawing/2014/main" val="3845252262"/>
                  </a:ext>
                </a:extLst>
              </a:tr>
              <a:tr h="649046">
                <a:tc>
                  <a:txBody>
                    <a:bodyPr/>
                    <a:lstStyle/>
                    <a:p>
                      <a:pPr marL="0" indent="0"/>
                      <a:r>
                        <a:rPr lang="en-US" sz="1200" noProof="0" dirty="0">
                          <a:solidFill>
                            <a:schemeClr val="tx1">
                              <a:lumMod val="50000"/>
                            </a:schemeClr>
                          </a:solidFill>
                        </a:rPr>
                        <a:t>Composition change </a:t>
                      </a:r>
                    </a:p>
                  </a:txBody>
                  <a:tcPr anchor="ctr">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lumMod val="50000"/>
                        </a:schemeClr>
                      </a:solidFill>
                      <a:prstDash val="solid"/>
                      <a:round/>
                      <a:headEnd type="none" w="med" len="med"/>
                      <a:tailEnd type="none" w="med" len="med"/>
                    </a:lnT>
                    <a:lnB w="6350" cap="flat" cmpd="sng" algn="ctr">
                      <a:noFill/>
                      <a:prstDash val="sysDash"/>
                      <a:round/>
                      <a:headEnd type="none" w="med" len="med"/>
                      <a:tailEnd type="none" w="med" len="med"/>
                    </a:lnB>
                  </a:tcPr>
                </a:tc>
                <a:extLst>
                  <a:ext uri="{0D108BD9-81ED-4DB2-BD59-A6C34878D82A}">
                    <a16:rowId xmlns:a16="http://schemas.microsoft.com/office/drawing/2014/main" val="5094814"/>
                  </a:ext>
                </a:extLst>
              </a:tr>
              <a:tr h="649046">
                <a:tc>
                  <a:txBody>
                    <a:bodyPr/>
                    <a:lstStyle/>
                    <a:p>
                      <a:pPr marL="0" indent="0"/>
                      <a:r>
                        <a:rPr lang="en-US" sz="1200" noProof="0" dirty="0">
                          <a:solidFill>
                            <a:schemeClr val="tx1">
                              <a:lumMod val="50000"/>
                            </a:schemeClr>
                          </a:solidFill>
                        </a:rPr>
                        <a:t>Serotype composition change</a:t>
                      </a:r>
                    </a:p>
                  </a:txBody>
                  <a:tcPr anchor="ctr">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820631198"/>
                  </a:ext>
                </a:extLst>
              </a:tr>
              <a:tr h="649046">
                <a:tc>
                  <a:txBody>
                    <a:bodyPr/>
                    <a:lstStyle/>
                    <a:p>
                      <a:pPr marL="0" indent="0"/>
                      <a:r>
                        <a:rPr lang="en-US" sz="1200" noProof="0" dirty="0">
                          <a:solidFill>
                            <a:schemeClr val="tx1">
                              <a:lumMod val="50000"/>
                            </a:schemeClr>
                          </a:solidFill>
                        </a:rPr>
                        <a:t>Presentation change</a:t>
                      </a:r>
                    </a:p>
                  </a:txBody>
                  <a:tcPr anchor="ctr">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extLst>
                  <a:ext uri="{0D108BD9-81ED-4DB2-BD59-A6C34878D82A}">
                    <a16:rowId xmlns:a16="http://schemas.microsoft.com/office/drawing/2014/main" val="3699914406"/>
                  </a:ext>
                </a:extLst>
              </a:tr>
              <a:tr h="649046">
                <a:tc>
                  <a:txBody>
                    <a:bodyPr/>
                    <a:lstStyle/>
                    <a:p>
                      <a:pPr marL="0" indent="0"/>
                      <a:r>
                        <a:rPr lang="en-US" sz="1200" noProof="0" dirty="0">
                          <a:solidFill>
                            <a:schemeClr val="tx1">
                              <a:lumMod val="50000"/>
                            </a:schemeClr>
                          </a:solidFill>
                        </a:rPr>
                        <a:t>Administration change</a:t>
                      </a:r>
                    </a:p>
                  </a:txBody>
                  <a:tcPr anchor="ctr">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extLst>
                  <a:ext uri="{0D108BD9-81ED-4DB2-BD59-A6C34878D82A}">
                    <a16:rowId xmlns:a16="http://schemas.microsoft.com/office/drawing/2014/main" val="3710156126"/>
                  </a:ext>
                </a:extLst>
              </a:tr>
              <a:tr h="649046">
                <a:tc>
                  <a:txBody>
                    <a:bodyPr/>
                    <a:lstStyle/>
                    <a:p>
                      <a:pPr marL="0" indent="0"/>
                      <a:r>
                        <a:rPr lang="en-US" sz="1200" noProof="0" dirty="0">
                          <a:solidFill>
                            <a:schemeClr val="tx1">
                              <a:lumMod val="50000"/>
                            </a:schemeClr>
                          </a:solidFill>
                        </a:rPr>
                        <a:t>Schedule change</a:t>
                      </a:r>
                    </a:p>
                  </a:txBody>
                  <a:tcPr anchor="ctr">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FFFFF"/>
                    </a:solidFill>
                  </a:tcPr>
                </a:tc>
                <a:extLst>
                  <a:ext uri="{0D108BD9-81ED-4DB2-BD59-A6C34878D82A}">
                    <a16:rowId xmlns:a16="http://schemas.microsoft.com/office/drawing/2014/main" val="3499005261"/>
                  </a:ext>
                </a:extLst>
              </a:tr>
              <a:tr h="649046">
                <a:tc>
                  <a:txBody>
                    <a:bodyPr/>
                    <a:lstStyle/>
                    <a:p>
                      <a:pPr marL="0" indent="0"/>
                      <a:r>
                        <a:rPr lang="en-US" sz="1200" noProof="0" dirty="0">
                          <a:solidFill>
                            <a:schemeClr val="tx1">
                              <a:lumMod val="50000"/>
                            </a:schemeClr>
                          </a:solidFill>
                        </a:rPr>
                        <a:t>Target population change</a:t>
                      </a:r>
                    </a:p>
                  </a:txBody>
                  <a:tcPr anchor="ctr">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solidFill>
                      <a:srgbClr val="F2F2F2"/>
                    </a:solidFill>
                  </a:tcPr>
                </a:tc>
                <a:extLst>
                  <a:ext uri="{0D108BD9-81ED-4DB2-BD59-A6C34878D82A}">
                    <a16:rowId xmlns:a16="http://schemas.microsoft.com/office/drawing/2014/main" val="3913030069"/>
                  </a:ext>
                </a:extLst>
              </a:tr>
              <a:tr h="649046">
                <a:tc>
                  <a:txBody>
                    <a:bodyPr/>
                    <a:lstStyle/>
                    <a:p>
                      <a:pPr marL="0" indent="0"/>
                      <a:r>
                        <a:rPr lang="en-US" sz="1200" noProof="0" dirty="0">
                          <a:solidFill>
                            <a:schemeClr val="tx1">
                              <a:lumMod val="50000"/>
                            </a:schemeClr>
                          </a:solidFill>
                        </a:rPr>
                        <a:t>Other product changes</a:t>
                      </a:r>
                    </a:p>
                  </a:txBody>
                  <a:tcPr anchor="ctr">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tc>
                  <a:txBody>
                    <a:bodyPr/>
                    <a:lstStyle/>
                    <a:p>
                      <a:endParaRPr lang="en-US" sz="1200" noProof="0" dirty="0">
                        <a:solidFill>
                          <a:schemeClr val="tx1">
                            <a:lumMod val="50000"/>
                          </a:schemeClr>
                        </a:solidFill>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no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38836731"/>
                  </a:ext>
                </a:extLst>
              </a:tr>
            </a:tbl>
          </a:graphicData>
        </a:graphic>
      </p:graphicFrame>
      <p:pic>
        <p:nvPicPr>
          <p:cNvPr id="3" name="Graphic 2" descr="Tick with solid fill">
            <a:extLst>
              <a:ext uri="{FF2B5EF4-FFF2-40B4-BE49-F238E27FC236}">
                <a16:creationId xmlns:a16="http://schemas.microsoft.com/office/drawing/2014/main" id="{BB75248C-FA08-7FE9-2F23-3BED6DBAE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6069" y="2575132"/>
            <a:ext cx="420149" cy="387795"/>
          </a:xfrm>
          <a:prstGeom prst="rect">
            <a:avLst/>
          </a:prstGeom>
          <a:effectLst>
            <a:outerShdw blurRad="50800" dist="38100" dir="2700000" algn="tl" rotWithShape="0">
              <a:prstClr val="black">
                <a:alpha val="40000"/>
              </a:prstClr>
            </a:outerShdw>
          </a:effectLst>
        </p:spPr>
      </p:pic>
      <p:pic>
        <p:nvPicPr>
          <p:cNvPr id="4" name="Graphic 3" descr="Tick with solid fill">
            <a:extLst>
              <a:ext uri="{FF2B5EF4-FFF2-40B4-BE49-F238E27FC236}">
                <a16:creationId xmlns:a16="http://schemas.microsoft.com/office/drawing/2014/main" id="{096626DB-A395-AD4B-4B01-03F59BB7E1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6069" y="4546851"/>
            <a:ext cx="420149" cy="387795"/>
          </a:xfrm>
          <a:prstGeom prst="rect">
            <a:avLst/>
          </a:prstGeom>
          <a:effectLst>
            <a:outerShdw blurRad="50800" dist="38100" dir="2700000" algn="tl" rotWithShape="0">
              <a:prstClr val="black">
                <a:alpha val="40000"/>
              </a:prstClr>
            </a:outerShdw>
          </a:effectLst>
        </p:spPr>
      </p:pic>
      <p:pic>
        <p:nvPicPr>
          <p:cNvPr id="5" name="Graphic 4" descr="Tick with solid fill">
            <a:extLst>
              <a:ext uri="{FF2B5EF4-FFF2-40B4-BE49-F238E27FC236}">
                <a16:creationId xmlns:a16="http://schemas.microsoft.com/office/drawing/2014/main" id="{99113729-7321-4255-2236-399C41FF1E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6069" y="5244633"/>
            <a:ext cx="420149" cy="387795"/>
          </a:xfrm>
          <a:prstGeom prst="rect">
            <a:avLst/>
          </a:prstGeom>
          <a:effectLst>
            <a:outerShdw blurRad="50800" dist="38100" dir="2700000" algn="tl" rotWithShape="0">
              <a:prstClr val="black">
                <a:alpha val="40000"/>
              </a:prstClr>
            </a:outerShdw>
          </a:effectLst>
        </p:spPr>
      </p:pic>
      <p:pic>
        <p:nvPicPr>
          <p:cNvPr id="6" name="Graphic 5" descr="Tick with solid fill">
            <a:extLst>
              <a:ext uri="{FF2B5EF4-FFF2-40B4-BE49-F238E27FC236}">
                <a16:creationId xmlns:a16="http://schemas.microsoft.com/office/drawing/2014/main" id="{93C36988-0F35-11B5-19EC-CDF495C7D2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6069" y="5898898"/>
            <a:ext cx="420149" cy="387795"/>
          </a:xfrm>
          <a:prstGeom prst="rect">
            <a:avLst/>
          </a:prstGeom>
          <a:effectLst>
            <a:outerShdw blurRad="50800" dist="38100" dir="2700000" algn="tl" rotWithShape="0">
              <a:prstClr val="black">
                <a:alpha val="40000"/>
              </a:prstClr>
            </a:outerShdw>
          </a:effectLst>
        </p:spPr>
      </p:pic>
      <p:pic>
        <p:nvPicPr>
          <p:cNvPr id="8" name="Graphic 7" descr="Tick with solid fill">
            <a:extLst>
              <a:ext uri="{FF2B5EF4-FFF2-40B4-BE49-F238E27FC236}">
                <a16:creationId xmlns:a16="http://schemas.microsoft.com/office/drawing/2014/main" id="{A749364B-9EBD-2CC8-4433-87217D1B1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3519" y="2575133"/>
            <a:ext cx="420149" cy="387795"/>
          </a:xfrm>
          <a:prstGeom prst="rect">
            <a:avLst/>
          </a:prstGeom>
          <a:effectLst>
            <a:outerShdw blurRad="50800" dist="38100" dir="2700000" algn="tl" rotWithShape="0">
              <a:prstClr val="black">
                <a:alpha val="40000"/>
              </a:prstClr>
            </a:outerShdw>
          </a:effectLst>
        </p:spPr>
      </p:pic>
      <p:pic>
        <p:nvPicPr>
          <p:cNvPr id="9" name="Graphic 8" descr="Tick with solid fill">
            <a:extLst>
              <a:ext uri="{FF2B5EF4-FFF2-40B4-BE49-F238E27FC236}">
                <a16:creationId xmlns:a16="http://schemas.microsoft.com/office/drawing/2014/main" id="{D904F0B4-0923-3C55-237E-D77F8E798F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3519" y="4546850"/>
            <a:ext cx="420149" cy="387795"/>
          </a:xfrm>
          <a:prstGeom prst="rect">
            <a:avLst/>
          </a:prstGeom>
          <a:effectLst>
            <a:outerShdw blurRad="50800" dist="38100" dir="2700000" algn="tl" rotWithShape="0">
              <a:prstClr val="black">
                <a:alpha val="40000"/>
              </a:prstClr>
            </a:outerShdw>
          </a:effectLst>
        </p:spPr>
      </p:pic>
      <p:pic>
        <p:nvPicPr>
          <p:cNvPr id="10" name="Graphic 9" descr="Tick with solid fill">
            <a:extLst>
              <a:ext uri="{FF2B5EF4-FFF2-40B4-BE49-F238E27FC236}">
                <a16:creationId xmlns:a16="http://schemas.microsoft.com/office/drawing/2014/main" id="{7EBA2C91-3260-44A0-2EF3-B2235869B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3519" y="5898898"/>
            <a:ext cx="420149" cy="387795"/>
          </a:xfrm>
          <a:prstGeom prst="rect">
            <a:avLst/>
          </a:prstGeom>
          <a:effectLst>
            <a:outerShdw blurRad="50800" dist="38100" dir="2700000" algn="tl" rotWithShape="0">
              <a:prstClr val="black">
                <a:alpha val="40000"/>
              </a:prstClr>
            </a:outerShdw>
          </a:effectLst>
        </p:spPr>
      </p:pic>
      <p:pic>
        <p:nvPicPr>
          <p:cNvPr id="11" name="Graphic 10" descr="Tick with solid fill">
            <a:extLst>
              <a:ext uri="{FF2B5EF4-FFF2-40B4-BE49-F238E27FC236}">
                <a16:creationId xmlns:a16="http://schemas.microsoft.com/office/drawing/2014/main" id="{56833E1B-CD1A-ADB3-FA85-B820912155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339" y="3229333"/>
            <a:ext cx="420149" cy="387795"/>
          </a:xfrm>
          <a:prstGeom prst="rect">
            <a:avLst/>
          </a:prstGeom>
          <a:effectLst>
            <a:outerShdw blurRad="50800" dist="38100" dir="2700000" algn="tl" rotWithShape="0">
              <a:prstClr val="black">
                <a:alpha val="40000"/>
              </a:prstClr>
            </a:outerShdw>
          </a:effectLst>
        </p:spPr>
      </p:pic>
      <p:pic>
        <p:nvPicPr>
          <p:cNvPr id="12" name="Graphic 11" descr="Tick with solid fill">
            <a:extLst>
              <a:ext uri="{FF2B5EF4-FFF2-40B4-BE49-F238E27FC236}">
                <a16:creationId xmlns:a16="http://schemas.microsoft.com/office/drawing/2014/main" id="{77F3CD60-6774-BE4B-1B7C-4B65501B5B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339" y="4546850"/>
            <a:ext cx="420149" cy="387795"/>
          </a:xfrm>
          <a:prstGeom prst="rect">
            <a:avLst/>
          </a:prstGeom>
          <a:effectLst>
            <a:outerShdw blurRad="50800" dist="38100" dir="2700000" algn="tl" rotWithShape="0">
              <a:prstClr val="black">
                <a:alpha val="40000"/>
              </a:prstClr>
            </a:outerShdw>
          </a:effectLst>
        </p:spPr>
      </p:pic>
      <p:pic>
        <p:nvPicPr>
          <p:cNvPr id="14" name="Graphic 13" descr="Tick with solid fill">
            <a:extLst>
              <a:ext uri="{FF2B5EF4-FFF2-40B4-BE49-F238E27FC236}">
                <a16:creationId xmlns:a16="http://schemas.microsoft.com/office/drawing/2014/main" id="{EBD7E70B-1121-4AAA-E9B8-63032DCDAB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339" y="2009999"/>
            <a:ext cx="420149" cy="387795"/>
          </a:xfrm>
          <a:prstGeom prst="rect">
            <a:avLst/>
          </a:prstGeom>
          <a:effectLst>
            <a:outerShdw blurRad="50800" dist="38100" dir="2700000" algn="tl" rotWithShape="0">
              <a:prstClr val="black">
                <a:alpha val="40000"/>
              </a:prstClr>
            </a:outerShdw>
          </a:effectLst>
        </p:spPr>
      </p:pic>
      <p:pic>
        <p:nvPicPr>
          <p:cNvPr id="15" name="Graphic 14" descr="Tick with solid fill">
            <a:extLst>
              <a:ext uri="{FF2B5EF4-FFF2-40B4-BE49-F238E27FC236}">
                <a16:creationId xmlns:a16="http://schemas.microsoft.com/office/drawing/2014/main" id="{DD50B0D6-7572-921E-F73A-AED7FAE7D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339" y="5878872"/>
            <a:ext cx="420149" cy="387795"/>
          </a:xfrm>
          <a:prstGeom prst="rect">
            <a:avLst/>
          </a:prstGeom>
          <a:effectLst>
            <a:outerShdw blurRad="50800" dist="38100" dir="2700000" algn="tl" rotWithShape="0">
              <a:prstClr val="black">
                <a:alpha val="40000"/>
              </a:prstClr>
            </a:outerShdw>
          </a:effectLst>
        </p:spPr>
      </p:pic>
      <p:pic>
        <p:nvPicPr>
          <p:cNvPr id="17" name="Graphic 16" descr="Tick with solid fill">
            <a:extLst>
              <a:ext uri="{FF2B5EF4-FFF2-40B4-BE49-F238E27FC236}">
                <a16:creationId xmlns:a16="http://schemas.microsoft.com/office/drawing/2014/main" id="{EC888707-86D1-3B93-E368-F47DCF083C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7548" y="4546850"/>
            <a:ext cx="420149" cy="387795"/>
          </a:xfrm>
          <a:prstGeom prst="rect">
            <a:avLst/>
          </a:prstGeom>
          <a:effectLst>
            <a:outerShdw blurRad="50800" dist="38100" dir="2700000" algn="tl" rotWithShape="0">
              <a:prstClr val="black">
                <a:alpha val="40000"/>
              </a:prstClr>
            </a:outerShdw>
          </a:effectLst>
        </p:spPr>
      </p:pic>
      <p:pic>
        <p:nvPicPr>
          <p:cNvPr id="18" name="Graphic 17" descr="Tick with solid fill">
            <a:extLst>
              <a:ext uri="{FF2B5EF4-FFF2-40B4-BE49-F238E27FC236}">
                <a16:creationId xmlns:a16="http://schemas.microsoft.com/office/drawing/2014/main" id="{AB902691-EE24-4685-1147-0CAB5E2F5B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7011" y="3229335"/>
            <a:ext cx="420149" cy="387795"/>
          </a:xfrm>
          <a:prstGeom prst="rect">
            <a:avLst/>
          </a:prstGeom>
          <a:effectLst>
            <a:outerShdw blurRad="50800" dist="38100" dir="2700000" algn="tl" rotWithShape="0">
              <a:prstClr val="black">
                <a:alpha val="40000"/>
              </a:prstClr>
            </a:outerShdw>
          </a:effectLst>
        </p:spPr>
      </p:pic>
      <p:pic>
        <p:nvPicPr>
          <p:cNvPr id="19" name="Graphic 18" descr="Tick with solid fill">
            <a:extLst>
              <a:ext uri="{FF2B5EF4-FFF2-40B4-BE49-F238E27FC236}">
                <a16:creationId xmlns:a16="http://schemas.microsoft.com/office/drawing/2014/main" id="{A4AB7C88-02DE-1337-EF7B-BD6F1BDBEA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7011" y="3912750"/>
            <a:ext cx="420149" cy="387795"/>
          </a:xfrm>
          <a:prstGeom prst="rect">
            <a:avLst/>
          </a:prstGeom>
          <a:effectLst>
            <a:outerShdw blurRad="50800" dist="38100" dir="2700000" algn="tl" rotWithShape="0">
              <a:prstClr val="black">
                <a:alpha val="40000"/>
              </a:prstClr>
            </a:outerShdw>
          </a:effectLst>
        </p:spPr>
      </p:pic>
      <p:pic>
        <p:nvPicPr>
          <p:cNvPr id="20" name="Graphic 19" descr="Tick with solid fill">
            <a:extLst>
              <a:ext uri="{FF2B5EF4-FFF2-40B4-BE49-F238E27FC236}">
                <a16:creationId xmlns:a16="http://schemas.microsoft.com/office/drawing/2014/main" id="{F31C24DB-40F8-F9EA-D06D-7B110EBECA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7011" y="5244340"/>
            <a:ext cx="420149" cy="387795"/>
          </a:xfrm>
          <a:prstGeom prst="rect">
            <a:avLst/>
          </a:prstGeom>
          <a:effectLst>
            <a:outerShdw blurRad="50800" dist="38100" dir="2700000" algn="tl" rotWithShape="0">
              <a:prstClr val="black">
                <a:alpha val="40000"/>
              </a:prstClr>
            </a:outerShdw>
          </a:effectLst>
        </p:spPr>
      </p:pic>
      <p:pic>
        <p:nvPicPr>
          <p:cNvPr id="21" name="Graphic 20" descr="Tick with solid fill">
            <a:extLst>
              <a:ext uri="{FF2B5EF4-FFF2-40B4-BE49-F238E27FC236}">
                <a16:creationId xmlns:a16="http://schemas.microsoft.com/office/drawing/2014/main" id="{B4DE0A13-B969-490A-C912-26DAD8E045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7011" y="5878871"/>
            <a:ext cx="420149" cy="387795"/>
          </a:xfrm>
          <a:prstGeom prst="rect">
            <a:avLst/>
          </a:prstGeom>
          <a:effectLst>
            <a:outerShdw blurRad="50800" dist="38100" dir="2700000" algn="tl" rotWithShape="0">
              <a:prstClr val="black">
                <a:alpha val="40000"/>
              </a:prstClr>
            </a:outerShdw>
          </a:effectLst>
        </p:spPr>
      </p:pic>
      <p:pic>
        <p:nvPicPr>
          <p:cNvPr id="22" name="Graphic 21" descr="Tick with solid fill">
            <a:extLst>
              <a:ext uri="{FF2B5EF4-FFF2-40B4-BE49-F238E27FC236}">
                <a16:creationId xmlns:a16="http://schemas.microsoft.com/office/drawing/2014/main" id="{3BADEBCF-D5C6-7661-068A-7B6B21BA14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3301" y="2009999"/>
            <a:ext cx="420149" cy="387795"/>
          </a:xfrm>
          <a:prstGeom prst="rect">
            <a:avLst/>
          </a:prstGeom>
          <a:effectLst>
            <a:outerShdw blurRad="50800" dist="38100" dir="2700000" algn="tl" rotWithShape="0">
              <a:prstClr val="black">
                <a:alpha val="40000"/>
              </a:prstClr>
            </a:outerShdw>
          </a:effectLst>
        </p:spPr>
      </p:pic>
      <p:pic>
        <p:nvPicPr>
          <p:cNvPr id="23" name="Graphic 22" descr="Tick with solid fill">
            <a:extLst>
              <a:ext uri="{FF2B5EF4-FFF2-40B4-BE49-F238E27FC236}">
                <a16:creationId xmlns:a16="http://schemas.microsoft.com/office/drawing/2014/main" id="{542EC67C-590B-8C4E-74ED-ECF7449BE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4368" y="4546850"/>
            <a:ext cx="420149" cy="387795"/>
          </a:xfrm>
          <a:prstGeom prst="rect">
            <a:avLst/>
          </a:prstGeom>
          <a:effectLst>
            <a:outerShdw blurRad="50800" dist="38100" dir="2700000" algn="tl" rotWithShape="0">
              <a:prstClr val="black">
                <a:alpha val="40000"/>
              </a:prstClr>
            </a:outerShdw>
          </a:effectLst>
        </p:spPr>
      </p:pic>
      <p:pic>
        <p:nvPicPr>
          <p:cNvPr id="24" name="Graphic 23" descr="Tick with solid fill">
            <a:extLst>
              <a:ext uri="{FF2B5EF4-FFF2-40B4-BE49-F238E27FC236}">
                <a16:creationId xmlns:a16="http://schemas.microsoft.com/office/drawing/2014/main" id="{18DA87E9-F700-BD46-05E5-A4BC18DC3A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1814" y="3229332"/>
            <a:ext cx="420149" cy="387795"/>
          </a:xfrm>
          <a:prstGeom prst="rect">
            <a:avLst/>
          </a:prstGeom>
          <a:effectLst>
            <a:outerShdw blurRad="50800" dist="38100" dir="2700000" algn="tl" rotWithShape="0">
              <a:prstClr val="black">
                <a:alpha val="40000"/>
              </a:prstClr>
            </a:outerShdw>
          </a:effectLst>
        </p:spPr>
      </p:pic>
      <p:pic>
        <p:nvPicPr>
          <p:cNvPr id="25" name="Graphic 24" descr="Tick with solid fill">
            <a:extLst>
              <a:ext uri="{FF2B5EF4-FFF2-40B4-BE49-F238E27FC236}">
                <a16:creationId xmlns:a16="http://schemas.microsoft.com/office/drawing/2014/main" id="{CEBD8113-01B9-A34C-00CD-7BE41A3983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6892" y="2575132"/>
            <a:ext cx="420149" cy="387795"/>
          </a:xfrm>
          <a:prstGeom prst="rect">
            <a:avLst/>
          </a:prstGeom>
          <a:effectLst>
            <a:outerShdw blurRad="50800" dist="38100" dir="2700000" algn="tl" rotWithShape="0">
              <a:prstClr val="black">
                <a:alpha val="40000"/>
              </a:prstClr>
            </a:outerShdw>
          </a:effectLst>
        </p:spPr>
      </p:pic>
      <p:pic>
        <p:nvPicPr>
          <p:cNvPr id="26" name="Graphic 25" descr="Tick with solid fill">
            <a:extLst>
              <a:ext uri="{FF2B5EF4-FFF2-40B4-BE49-F238E27FC236}">
                <a16:creationId xmlns:a16="http://schemas.microsoft.com/office/drawing/2014/main" id="{C82ADDE2-BF7B-B52F-6FD1-163CB3A6D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6892" y="3229332"/>
            <a:ext cx="420149" cy="387795"/>
          </a:xfrm>
          <a:prstGeom prst="rect">
            <a:avLst/>
          </a:prstGeom>
          <a:effectLst>
            <a:outerShdw blurRad="50800" dist="38100" dir="2700000" algn="tl" rotWithShape="0">
              <a:prstClr val="black">
                <a:alpha val="40000"/>
              </a:prstClr>
            </a:outerShdw>
          </a:effectLst>
        </p:spPr>
      </p:pic>
      <p:pic>
        <p:nvPicPr>
          <p:cNvPr id="27" name="Graphic 26" descr="Tick with solid fill">
            <a:extLst>
              <a:ext uri="{FF2B5EF4-FFF2-40B4-BE49-F238E27FC236}">
                <a16:creationId xmlns:a16="http://schemas.microsoft.com/office/drawing/2014/main" id="{AF75A62C-43A0-7336-5C46-2F30F99C2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6892" y="4546849"/>
            <a:ext cx="420149" cy="387795"/>
          </a:xfrm>
          <a:prstGeom prst="rect">
            <a:avLst/>
          </a:prstGeom>
          <a:effectLst>
            <a:outerShdw blurRad="50800" dist="38100" dir="2700000" algn="tl" rotWithShape="0">
              <a:prstClr val="black">
                <a:alpha val="40000"/>
              </a:prstClr>
            </a:outerShdw>
          </a:effectLst>
        </p:spPr>
      </p:pic>
      <p:pic>
        <p:nvPicPr>
          <p:cNvPr id="28" name="Graphic 27" descr="Tick with solid fill">
            <a:extLst>
              <a:ext uri="{FF2B5EF4-FFF2-40B4-BE49-F238E27FC236}">
                <a16:creationId xmlns:a16="http://schemas.microsoft.com/office/drawing/2014/main" id="{01256806-DE97-09BE-D586-6BD8A65362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9116" y="5898898"/>
            <a:ext cx="420149" cy="387795"/>
          </a:xfrm>
          <a:prstGeom prst="rect">
            <a:avLst/>
          </a:prstGeom>
          <a:effectLst>
            <a:outerShdw blurRad="50800" dist="38100" dir="2700000" algn="tl" rotWithShape="0">
              <a:prstClr val="black">
                <a:alpha val="40000"/>
              </a:prstClr>
            </a:outerShdw>
          </a:effectLst>
        </p:spPr>
      </p:pic>
      <p:pic>
        <p:nvPicPr>
          <p:cNvPr id="29" name="Graphic 28" descr="Tick with solid fill">
            <a:extLst>
              <a:ext uri="{FF2B5EF4-FFF2-40B4-BE49-F238E27FC236}">
                <a16:creationId xmlns:a16="http://schemas.microsoft.com/office/drawing/2014/main" id="{98F12DA2-1399-AE9B-FC08-D42631E8A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2637" y="3229335"/>
            <a:ext cx="420149" cy="387795"/>
          </a:xfrm>
          <a:prstGeom prst="rect">
            <a:avLst/>
          </a:prstGeom>
          <a:effectLst>
            <a:outerShdw blurRad="50800" dist="38100" dir="2700000" algn="tl" rotWithShape="0">
              <a:prstClr val="black">
                <a:alpha val="40000"/>
              </a:prstClr>
            </a:outerShdw>
          </a:effectLst>
        </p:spPr>
      </p:pic>
      <p:pic>
        <p:nvPicPr>
          <p:cNvPr id="30" name="Graphic 29" descr="Tick with solid fill">
            <a:extLst>
              <a:ext uri="{FF2B5EF4-FFF2-40B4-BE49-F238E27FC236}">
                <a16:creationId xmlns:a16="http://schemas.microsoft.com/office/drawing/2014/main" id="{990648E3-4A18-9448-56B7-6952168389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2637" y="3912750"/>
            <a:ext cx="420149" cy="387795"/>
          </a:xfrm>
          <a:prstGeom prst="rect">
            <a:avLst/>
          </a:prstGeom>
          <a:effectLst>
            <a:outerShdw blurRad="50800" dist="38100" dir="2700000" algn="tl" rotWithShape="0">
              <a:prstClr val="black">
                <a:alpha val="40000"/>
              </a:prstClr>
            </a:outerShdw>
          </a:effectLst>
        </p:spPr>
      </p:pic>
      <p:pic>
        <p:nvPicPr>
          <p:cNvPr id="31" name="Graphic 30" descr="Tick with solid fill">
            <a:extLst>
              <a:ext uri="{FF2B5EF4-FFF2-40B4-BE49-F238E27FC236}">
                <a16:creationId xmlns:a16="http://schemas.microsoft.com/office/drawing/2014/main" id="{5DFB37FC-B5C1-C5CB-6983-D8A05773DC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8014" y="4546848"/>
            <a:ext cx="420149" cy="387795"/>
          </a:xfrm>
          <a:prstGeom prst="rect">
            <a:avLst/>
          </a:prstGeom>
          <a:effectLst>
            <a:outerShdw blurRad="50800" dist="38100" dir="2700000" algn="tl" rotWithShape="0">
              <a:prstClr val="black">
                <a:alpha val="40000"/>
              </a:prstClr>
            </a:outerShdw>
          </a:effectLst>
        </p:spPr>
      </p:pic>
      <p:pic>
        <p:nvPicPr>
          <p:cNvPr id="32" name="Graphic 31" descr="Tick with solid fill">
            <a:extLst>
              <a:ext uri="{FF2B5EF4-FFF2-40B4-BE49-F238E27FC236}">
                <a16:creationId xmlns:a16="http://schemas.microsoft.com/office/drawing/2014/main" id="{EB9199CD-C350-423D-01A7-F637BE34DB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6957" y="2575132"/>
            <a:ext cx="420149" cy="387795"/>
          </a:xfrm>
          <a:prstGeom prst="rect">
            <a:avLst/>
          </a:prstGeom>
          <a:effectLst>
            <a:outerShdw blurRad="50800" dist="38100" dir="2700000" algn="tl" rotWithShape="0">
              <a:prstClr val="black">
                <a:alpha val="40000"/>
              </a:prstClr>
            </a:outerShdw>
          </a:effectLst>
        </p:spPr>
      </p:pic>
      <p:pic>
        <p:nvPicPr>
          <p:cNvPr id="33" name="Graphic 32" descr="Tick with solid fill">
            <a:extLst>
              <a:ext uri="{FF2B5EF4-FFF2-40B4-BE49-F238E27FC236}">
                <a16:creationId xmlns:a16="http://schemas.microsoft.com/office/drawing/2014/main" id="{FEDCF1C4-1D0A-1C40-9556-8D28AE0882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6956" y="4546848"/>
            <a:ext cx="420149" cy="387795"/>
          </a:xfrm>
          <a:prstGeom prst="rect">
            <a:avLst/>
          </a:prstGeom>
          <a:effectLst>
            <a:outerShdw blurRad="50800" dist="38100" dir="2700000" algn="tl" rotWithShape="0">
              <a:prstClr val="black">
                <a:alpha val="40000"/>
              </a:prstClr>
            </a:outerShdw>
          </a:effectLst>
        </p:spPr>
      </p:pic>
      <p:pic>
        <p:nvPicPr>
          <p:cNvPr id="34" name="Graphic 33" descr="Tick with solid fill">
            <a:extLst>
              <a:ext uri="{FF2B5EF4-FFF2-40B4-BE49-F238E27FC236}">
                <a16:creationId xmlns:a16="http://schemas.microsoft.com/office/drawing/2014/main" id="{1C895B6D-421F-F9BA-F7A4-B6D29F5294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4108" y="5898898"/>
            <a:ext cx="420149" cy="387795"/>
          </a:xfrm>
          <a:prstGeom prst="rect">
            <a:avLst/>
          </a:prstGeom>
          <a:effectLst>
            <a:outerShdw blurRad="50800" dist="38100" dir="2700000" algn="tl" rotWithShape="0">
              <a:prstClr val="black">
                <a:alpha val="40000"/>
              </a:prstClr>
            </a:outerShdw>
          </a:effectLst>
        </p:spPr>
      </p:pic>
      <p:pic>
        <p:nvPicPr>
          <p:cNvPr id="35" name="Graphic 34" descr="Tick with solid fill">
            <a:extLst>
              <a:ext uri="{FF2B5EF4-FFF2-40B4-BE49-F238E27FC236}">
                <a16:creationId xmlns:a16="http://schemas.microsoft.com/office/drawing/2014/main" id="{4EB63A2E-2468-D5A8-B1E0-51D9140C53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37203" y="2009999"/>
            <a:ext cx="420149" cy="387795"/>
          </a:xfrm>
          <a:prstGeom prst="rect">
            <a:avLst/>
          </a:prstGeom>
          <a:effectLst>
            <a:outerShdw blurRad="50800" dist="38100" dir="2700000" algn="tl" rotWithShape="0">
              <a:prstClr val="black">
                <a:alpha val="40000"/>
              </a:prstClr>
            </a:outerShdw>
          </a:effectLst>
        </p:spPr>
      </p:pic>
      <p:pic>
        <p:nvPicPr>
          <p:cNvPr id="36" name="Graphic 35" descr="Tick with solid fill">
            <a:extLst>
              <a:ext uri="{FF2B5EF4-FFF2-40B4-BE49-F238E27FC236}">
                <a16:creationId xmlns:a16="http://schemas.microsoft.com/office/drawing/2014/main" id="{5C949D0F-0E5E-0C82-6C9B-5A56376DC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9116" y="5240007"/>
            <a:ext cx="420149" cy="387795"/>
          </a:xfrm>
          <a:prstGeom prst="rect">
            <a:avLst/>
          </a:prstGeom>
          <a:effectLst>
            <a:outerShdw blurRad="50800" dist="38100" dir="2700000" algn="tl" rotWithShape="0">
              <a:prstClr val="black">
                <a:alpha val="40000"/>
              </a:prstClr>
            </a:outerShdw>
          </a:effectLst>
        </p:spPr>
      </p:pic>
      <p:pic>
        <p:nvPicPr>
          <p:cNvPr id="37" name="Graphic 36" descr="Tick with solid fill">
            <a:extLst>
              <a:ext uri="{FF2B5EF4-FFF2-40B4-BE49-F238E27FC236}">
                <a16:creationId xmlns:a16="http://schemas.microsoft.com/office/drawing/2014/main" id="{C903BEC0-0984-D8DA-1F75-B9A0BA16B3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9116" y="4548381"/>
            <a:ext cx="420149" cy="3877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022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05CD2-90CD-0D84-227C-03371F9CB21F}"/>
            </a:ext>
          </a:extLst>
        </p:cNvPr>
        <p:cNvGrpSpPr/>
        <p:nvPr/>
      </p:nvGrpSpPr>
      <p:grpSpPr>
        <a:xfrm>
          <a:off x="0" y="0"/>
          <a:ext cx="0" cy="0"/>
          <a:chOff x="0" y="0"/>
          <a:chExt cx="0" cy="0"/>
        </a:xfrm>
      </p:grpSpPr>
      <p:sp>
        <p:nvSpPr>
          <p:cNvPr id="22" name="Rectangle: Single Corner Rounded 21">
            <a:extLst>
              <a:ext uri="{FF2B5EF4-FFF2-40B4-BE49-F238E27FC236}">
                <a16:creationId xmlns:a16="http://schemas.microsoft.com/office/drawing/2014/main" id="{573AADD0-2A58-1CE3-816A-9F6F2FCECE9A}"/>
              </a:ext>
            </a:extLst>
          </p:cNvPr>
          <p:cNvSpPr/>
          <p:nvPr/>
        </p:nvSpPr>
        <p:spPr>
          <a:xfrm>
            <a:off x="10683633"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YF</a:t>
            </a:r>
          </a:p>
        </p:txBody>
      </p:sp>
      <p:sp>
        <p:nvSpPr>
          <p:cNvPr id="20" name="Rectangle: Single Corner Rounded 19">
            <a:extLst>
              <a:ext uri="{FF2B5EF4-FFF2-40B4-BE49-F238E27FC236}">
                <a16:creationId xmlns:a16="http://schemas.microsoft.com/office/drawing/2014/main" id="{BAF95950-7D65-098B-19F8-F5F220C799AC}"/>
              </a:ext>
            </a:extLst>
          </p:cNvPr>
          <p:cNvSpPr/>
          <p:nvPr/>
        </p:nvSpPr>
        <p:spPr>
          <a:xfrm>
            <a:off x="9827744"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08000" rIns="0" rtlCol="0" anchor="ctr"/>
          <a:lstStyle/>
          <a:p>
            <a:pPr algn="ctr"/>
            <a:r>
              <a:rPr lang="en-US" sz="1400" noProof="0" dirty="0"/>
              <a:t>Tetanus</a:t>
            </a:r>
          </a:p>
        </p:txBody>
      </p:sp>
      <p:sp>
        <p:nvSpPr>
          <p:cNvPr id="19" name="Rectangle: Single Corner Rounded 18">
            <a:extLst>
              <a:ext uri="{FF2B5EF4-FFF2-40B4-BE49-F238E27FC236}">
                <a16:creationId xmlns:a16="http://schemas.microsoft.com/office/drawing/2014/main" id="{1A864DBF-C776-BAF2-1A54-66D1E5F339C8}"/>
              </a:ext>
            </a:extLst>
          </p:cNvPr>
          <p:cNvSpPr/>
          <p:nvPr/>
        </p:nvSpPr>
        <p:spPr>
          <a:xfrm>
            <a:off x="8971856"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TCV</a:t>
            </a:r>
          </a:p>
        </p:txBody>
      </p:sp>
      <p:sp>
        <p:nvSpPr>
          <p:cNvPr id="16" name="Rectangle: Single Corner Rounded 15">
            <a:extLst>
              <a:ext uri="{FF2B5EF4-FFF2-40B4-BE49-F238E27FC236}">
                <a16:creationId xmlns:a16="http://schemas.microsoft.com/office/drawing/2014/main" id="{14236C61-9EFE-956A-5834-0F381AA10F8D}"/>
              </a:ext>
            </a:extLst>
          </p:cNvPr>
          <p:cNvSpPr/>
          <p:nvPr/>
        </p:nvSpPr>
        <p:spPr>
          <a:xfrm>
            <a:off x="8115967"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Rota</a:t>
            </a:r>
          </a:p>
        </p:txBody>
      </p:sp>
      <p:sp>
        <p:nvSpPr>
          <p:cNvPr id="15" name="Rectangle: Single Corner Rounded 14">
            <a:extLst>
              <a:ext uri="{FF2B5EF4-FFF2-40B4-BE49-F238E27FC236}">
                <a16:creationId xmlns:a16="http://schemas.microsoft.com/office/drawing/2014/main" id="{5D94C265-BF09-A034-DA62-A9D93D1599A5}"/>
              </a:ext>
            </a:extLst>
          </p:cNvPr>
          <p:cNvSpPr/>
          <p:nvPr/>
        </p:nvSpPr>
        <p:spPr>
          <a:xfrm>
            <a:off x="7260079"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PCV</a:t>
            </a:r>
          </a:p>
        </p:txBody>
      </p:sp>
      <p:sp>
        <p:nvSpPr>
          <p:cNvPr id="12" name="Rectangle: Single Corner Rounded 11">
            <a:extLst>
              <a:ext uri="{FF2B5EF4-FFF2-40B4-BE49-F238E27FC236}">
                <a16:creationId xmlns:a16="http://schemas.microsoft.com/office/drawing/2014/main" id="{6A551199-7346-E26A-A65C-21E246C4B70B}"/>
              </a:ext>
            </a:extLst>
          </p:cNvPr>
          <p:cNvSpPr/>
          <p:nvPr/>
        </p:nvSpPr>
        <p:spPr>
          <a:xfrm>
            <a:off x="6404190"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Men</a:t>
            </a:r>
          </a:p>
        </p:txBody>
      </p:sp>
      <p:sp>
        <p:nvSpPr>
          <p:cNvPr id="11" name="Rectangle: Single Corner Rounded 10">
            <a:extLst>
              <a:ext uri="{FF2B5EF4-FFF2-40B4-BE49-F238E27FC236}">
                <a16:creationId xmlns:a16="http://schemas.microsoft.com/office/drawing/2014/main" id="{B1D9E7E3-81E2-B564-5137-FF043D567A96}"/>
              </a:ext>
            </a:extLst>
          </p:cNvPr>
          <p:cNvSpPr/>
          <p:nvPr/>
        </p:nvSpPr>
        <p:spPr>
          <a:xfrm>
            <a:off x="5548302"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MCV</a:t>
            </a:r>
          </a:p>
        </p:txBody>
      </p:sp>
      <p:sp>
        <p:nvSpPr>
          <p:cNvPr id="10" name="Rectangle: Single Corner Rounded 9">
            <a:extLst>
              <a:ext uri="{FF2B5EF4-FFF2-40B4-BE49-F238E27FC236}">
                <a16:creationId xmlns:a16="http://schemas.microsoft.com/office/drawing/2014/main" id="{003BC151-4B75-C5C0-A9C4-8F993CA7BE2E}"/>
              </a:ext>
            </a:extLst>
          </p:cNvPr>
          <p:cNvSpPr/>
          <p:nvPr/>
        </p:nvSpPr>
        <p:spPr>
          <a:xfrm>
            <a:off x="4692413"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Ins="36000" rtlCol="0" anchor="ctr"/>
          <a:lstStyle/>
          <a:p>
            <a:pPr algn="ctr"/>
            <a:r>
              <a:rPr lang="en-US" sz="1400" noProof="0" dirty="0"/>
              <a:t>Malaria</a:t>
            </a:r>
          </a:p>
        </p:txBody>
      </p:sp>
      <p:sp>
        <p:nvSpPr>
          <p:cNvPr id="8" name="Rectangle: Single Corner Rounded 7">
            <a:extLst>
              <a:ext uri="{FF2B5EF4-FFF2-40B4-BE49-F238E27FC236}">
                <a16:creationId xmlns:a16="http://schemas.microsoft.com/office/drawing/2014/main" id="{04F4F969-F50B-8DB3-E9C5-19E8A1EAE451}"/>
              </a:ext>
            </a:extLst>
          </p:cNvPr>
          <p:cNvSpPr/>
          <p:nvPr/>
        </p:nvSpPr>
        <p:spPr>
          <a:xfrm>
            <a:off x="3836525"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Ins="36000" rtlCol="0" anchor="ctr"/>
          <a:lstStyle/>
          <a:p>
            <a:pPr algn="ctr"/>
            <a:r>
              <a:rPr lang="en-US" sz="1400" noProof="0" dirty="0"/>
              <a:t>IPV</a:t>
            </a:r>
          </a:p>
        </p:txBody>
      </p:sp>
      <p:sp>
        <p:nvSpPr>
          <p:cNvPr id="6" name="Rectangle: Single Corner Rounded 5">
            <a:extLst>
              <a:ext uri="{FF2B5EF4-FFF2-40B4-BE49-F238E27FC236}">
                <a16:creationId xmlns:a16="http://schemas.microsoft.com/office/drawing/2014/main" id="{7AF06B8B-E31F-73FB-3D30-93EE86E36FBE}"/>
              </a:ext>
            </a:extLst>
          </p:cNvPr>
          <p:cNvSpPr/>
          <p:nvPr/>
        </p:nvSpPr>
        <p:spPr>
          <a:xfrm>
            <a:off x="2980636" y="914400"/>
            <a:ext cx="970105" cy="362691"/>
          </a:xfrm>
          <a:prstGeom prst="round1Rect">
            <a:avLst/>
          </a:prstGeom>
          <a:solidFill>
            <a:srgbClr val="0F5D6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dirty="0"/>
              <a:t>HPV</a:t>
            </a:r>
          </a:p>
        </p:txBody>
      </p:sp>
      <p:sp>
        <p:nvSpPr>
          <p:cNvPr id="4" name="Rectangle: Single Corner Rounded 3">
            <a:extLst>
              <a:ext uri="{FF2B5EF4-FFF2-40B4-BE49-F238E27FC236}">
                <a16:creationId xmlns:a16="http://schemas.microsoft.com/office/drawing/2014/main" id="{EDE730D5-7E71-1BD5-F544-B4731F881C77}"/>
              </a:ext>
            </a:extLst>
          </p:cNvPr>
          <p:cNvSpPr/>
          <p:nvPr/>
        </p:nvSpPr>
        <p:spPr>
          <a:xfrm>
            <a:off x="2124748"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Hexa</a:t>
            </a:r>
          </a:p>
        </p:txBody>
      </p:sp>
      <p:sp>
        <p:nvSpPr>
          <p:cNvPr id="3" name="Rectangle: Single Corner Rounded 2">
            <a:extLst>
              <a:ext uri="{FF2B5EF4-FFF2-40B4-BE49-F238E27FC236}">
                <a16:creationId xmlns:a16="http://schemas.microsoft.com/office/drawing/2014/main" id="{B95A8CDF-1D01-EFC7-C3CF-38ACC0A38FA5}"/>
              </a:ext>
            </a:extLst>
          </p:cNvPr>
          <p:cNvSpPr/>
          <p:nvPr/>
        </p:nvSpPr>
        <p:spPr>
          <a:xfrm>
            <a:off x="1268859"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algn="ctr"/>
            <a:r>
              <a:rPr lang="en-US" sz="1400" noProof="0" dirty="0"/>
              <a:t>DTP</a:t>
            </a:r>
          </a:p>
        </p:txBody>
      </p:sp>
      <p:sp>
        <p:nvSpPr>
          <p:cNvPr id="25" name="Rectangle: Single Corner Rounded 24">
            <a:extLst>
              <a:ext uri="{FF2B5EF4-FFF2-40B4-BE49-F238E27FC236}">
                <a16:creationId xmlns:a16="http://schemas.microsoft.com/office/drawing/2014/main" id="{D44921D5-A692-5DFF-0D0F-7941330B7779}"/>
              </a:ext>
            </a:extLst>
          </p:cNvPr>
          <p:cNvSpPr/>
          <p:nvPr/>
        </p:nvSpPr>
        <p:spPr>
          <a:xfrm>
            <a:off x="412967"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rtlCol="0" anchor="ctr"/>
          <a:lstStyle/>
          <a:p>
            <a:pPr algn="ctr"/>
            <a:r>
              <a:rPr lang="en-US" sz="1400" noProof="0" dirty="0"/>
              <a:t>Dengue</a:t>
            </a:r>
          </a:p>
        </p:txBody>
      </p:sp>
      <p:graphicFrame>
        <p:nvGraphicFramePr>
          <p:cNvPr id="14" name="Table 13">
            <a:extLst>
              <a:ext uri="{FF2B5EF4-FFF2-40B4-BE49-F238E27FC236}">
                <a16:creationId xmlns:a16="http://schemas.microsoft.com/office/drawing/2014/main" id="{7B823645-EB90-EB10-C94E-12FED7EE27EF}"/>
              </a:ext>
            </a:extLst>
          </p:cNvPr>
          <p:cNvGraphicFramePr>
            <a:graphicFrameLocks noGrp="1"/>
          </p:cNvGraphicFramePr>
          <p:nvPr>
            <p:extLst>
              <p:ext uri="{D42A27DB-BD31-4B8C-83A1-F6EECF244321}">
                <p14:modId xmlns:p14="http://schemas.microsoft.com/office/powerpoint/2010/main" val="611152740"/>
              </p:ext>
            </p:extLst>
          </p:nvPr>
        </p:nvGraphicFramePr>
        <p:xfrm>
          <a:off x="412970" y="1286819"/>
          <a:ext cx="11240771" cy="5264214"/>
        </p:xfrm>
        <a:graphic>
          <a:graphicData uri="http://schemas.openxmlformats.org/drawingml/2006/table">
            <a:tbl>
              <a:tblPr firstRow="1" bandRow="1">
                <a:tableStyleId>{93296810-A885-4BE3-A3E7-6D5BEEA58F35}</a:tableStyleId>
              </a:tblPr>
              <a:tblGrid>
                <a:gridCol w="1923830">
                  <a:extLst>
                    <a:ext uri="{9D8B030D-6E8A-4147-A177-3AD203B41FA5}">
                      <a16:colId xmlns:a16="http://schemas.microsoft.com/office/drawing/2014/main" val="1106059744"/>
                    </a:ext>
                  </a:extLst>
                </a:gridCol>
                <a:gridCol w="1234491">
                  <a:extLst>
                    <a:ext uri="{9D8B030D-6E8A-4147-A177-3AD203B41FA5}">
                      <a16:colId xmlns:a16="http://schemas.microsoft.com/office/drawing/2014/main" val="2367753420"/>
                    </a:ext>
                  </a:extLst>
                </a:gridCol>
                <a:gridCol w="1347075">
                  <a:extLst>
                    <a:ext uri="{9D8B030D-6E8A-4147-A177-3AD203B41FA5}">
                      <a16:colId xmlns:a16="http://schemas.microsoft.com/office/drawing/2014/main" val="2058020514"/>
                    </a:ext>
                  </a:extLst>
                </a:gridCol>
                <a:gridCol w="1347075">
                  <a:extLst>
                    <a:ext uri="{9D8B030D-6E8A-4147-A177-3AD203B41FA5}">
                      <a16:colId xmlns:a16="http://schemas.microsoft.com/office/drawing/2014/main" val="1944983864"/>
                    </a:ext>
                  </a:extLst>
                </a:gridCol>
                <a:gridCol w="1347075">
                  <a:extLst>
                    <a:ext uri="{9D8B030D-6E8A-4147-A177-3AD203B41FA5}">
                      <a16:colId xmlns:a16="http://schemas.microsoft.com/office/drawing/2014/main" val="2305059897"/>
                    </a:ext>
                  </a:extLst>
                </a:gridCol>
                <a:gridCol w="1347075">
                  <a:extLst>
                    <a:ext uri="{9D8B030D-6E8A-4147-A177-3AD203B41FA5}">
                      <a16:colId xmlns:a16="http://schemas.microsoft.com/office/drawing/2014/main" val="4197107650"/>
                    </a:ext>
                  </a:extLst>
                </a:gridCol>
                <a:gridCol w="1347075">
                  <a:extLst>
                    <a:ext uri="{9D8B030D-6E8A-4147-A177-3AD203B41FA5}">
                      <a16:colId xmlns:a16="http://schemas.microsoft.com/office/drawing/2014/main" val="3840869975"/>
                    </a:ext>
                  </a:extLst>
                </a:gridCol>
                <a:gridCol w="1347075">
                  <a:extLst>
                    <a:ext uri="{9D8B030D-6E8A-4147-A177-3AD203B41FA5}">
                      <a16:colId xmlns:a16="http://schemas.microsoft.com/office/drawing/2014/main" val="2269185017"/>
                    </a:ext>
                  </a:extLst>
                </a:gridCol>
              </a:tblGrid>
              <a:tr h="526432">
                <a:tc>
                  <a:txBody>
                    <a:bodyPr/>
                    <a:lstStyle/>
                    <a:p>
                      <a:r>
                        <a:rPr lang="en-US" b="0" i="1" noProof="0" dirty="0">
                          <a:solidFill>
                            <a:schemeClr val="tx1">
                              <a:lumMod val="50000"/>
                            </a:schemeClr>
                          </a:solidFill>
                        </a:rPr>
                        <a:t>Type of question</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a:r>
                        <a:rPr lang="en-US" noProof="0" dirty="0">
                          <a:solidFill>
                            <a:schemeClr val="tx1">
                              <a:lumMod val="50000"/>
                            </a:schemeClr>
                          </a:solidFill>
                        </a:rPr>
                        <a:t>Serotype composition</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a:r>
                        <a:rPr lang="en-US" noProof="0" dirty="0">
                          <a:solidFill>
                            <a:schemeClr val="tx1">
                              <a:lumMod val="50000"/>
                            </a:schemeClr>
                          </a:solidFill>
                        </a:rPr>
                        <a:t>Serotype composition</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a:r>
                        <a:rPr lang="en-US" noProof="0" dirty="0">
                          <a:solidFill>
                            <a:schemeClr val="tx1">
                              <a:lumMod val="50000"/>
                            </a:schemeClr>
                          </a:solidFill>
                        </a:rPr>
                        <a:t>Schedule</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a:r>
                        <a:rPr lang="en-US" noProof="0" dirty="0">
                          <a:solidFill>
                            <a:schemeClr val="tx1">
                              <a:lumMod val="50000"/>
                            </a:schemeClr>
                          </a:solidFill>
                        </a:rPr>
                        <a:t>Schedule</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a:r>
                        <a:rPr lang="en-US" noProof="0" dirty="0">
                          <a:solidFill>
                            <a:schemeClr val="tx1">
                              <a:lumMod val="50000"/>
                            </a:schemeClr>
                          </a:solidFill>
                        </a:rPr>
                        <a:t>Target population</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a:r>
                        <a:rPr lang="en-US" noProof="0" dirty="0">
                          <a:solidFill>
                            <a:schemeClr val="tx1">
                              <a:lumMod val="50000"/>
                            </a:schemeClr>
                          </a:solidFill>
                        </a:rPr>
                        <a:t>Target population</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tc>
                  <a:txBody>
                    <a:bodyPr/>
                    <a:lstStyle/>
                    <a:p>
                      <a:pPr algn="ctr" rtl="0"/>
                      <a:r>
                        <a:rPr lang="en-US" noProof="0" dirty="0">
                          <a:solidFill>
                            <a:schemeClr val="tx1">
                              <a:lumMod val="50000"/>
                            </a:schemeClr>
                          </a:solidFill>
                        </a:rPr>
                        <a:t>Product</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solidFill>
                      <a:srgbClr val="CFDFDF"/>
                    </a:solidFill>
                  </a:tcPr>
                </a:tc>
                <a:extLst>
                  <a:ext uri="{0D108BD9-81ED-4DB2-BD59-A6C34878D82A}">
                    <a16:rowId xmlns:a16="http://schemas.microsoft.com/office/drawing/2014/main" val="3845252262"/>
                  </a:ext>
                </a:extLst>
              </a:tr>
              <a:tr h="793762">
                <a:tc>
                  <a:txBody>
                    <a:bodyPr/>
                    <a:lstStyle/>
                    <a:p>
                      <a:r>
                        <a:rPr lang="en-US" b="0" i="1" noProof="0" dirty="0">
                          <a:solidFill>
                            <a:schemeClr val="tx1">
                              <a:lumMod val="50000"/>
                            </a:schemeClr>
                          </a:solidFill>
                        </a:rPr>
                        <a:t>Details</a:t>
                      </a: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noProof="0" dirty="0">
                          <a:solidFill>
                            <a:schemeClr val="tx1">
                              <a:lumMod val="50000"/>
                            </a:schemeClr>
                          </a:solidFill>
                        </a:rPr>
                        <a:t>Switch to higher valency </a:t>
                      </a:r>
                    </a:p>
                    <a:p>
                      <a:pPr algn="ctr"/>
                      <a:r>
                        <a:rPr lang="en-US" noProof="0" dirty="0">
                          <a:solidFill>
                            <a:schemeClr val="tx1">
                              <a:lumMod val="50000"/>
                            </a:schemeClr>
                          </a:solidFill>
                        </a:rPr>
                        <a:t>(4 or 9)</a:t>
                      </a: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noProof="0" dirty="0">
                          <a:solidFill>
                            <a:schemeClr val="tx1">
                              <a:lumMod val="50000"/>
                            </a:schemeClr>
                          </a:solidFill>
                          <a:hlinkClick r:id="" action="ppaction://noaction"/>
                        </a:rPr>
                        <a:t>Switch to lower valency (2 or 4)</a:t>
                      </a:r>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noProof="0" dirty="0">
                          <a:solidFill>
                            <a:schemeClr val="tx1">
                              <a:lumMod val="50000"/>
                            </a:schemeClr>
                          </a:solidFill>
                          <a:hlinkClick r:id="" action="ppaction://noaction"/>
                        </a:rPr>
                        <a:t>Change from 2 </a:t>
                      </a:r>
                      <a:r>
                        <a:rPr lang="en-US" noProof="0" dirty="0">
                          <a:solidFill>
                            <a:schemeClr val="tx1">
                              <a:lumMod val="50000"/>
                            </a:schemeClr>
                          </a:solidFill>
                          <a:hlinkClick r:id="rId3" action="ppaction://hlinksldjump"/>
                        </a:rPr>
                        <a:t>doses</a:t>
                      </a:r>
                      <a:r>
                        <a:rPr lang="en-US" noProof="0" dirty="0">
                          <a:solidFill>
                            <a:schemeClr val="tx1">
                              <a:lumMod val="50000"/>
                            </a:schemeClr>
                          </a:solidFill>
                          <a:hlinkClick r:id="" action="ppaction://noaction"/>
                        </a:rPr>
                        <a:t> to 1 dose</a:t>
                      </a:r>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noProof="0" dirty="0">
                          <a:solidFill>
                            <a:schemeClr val="tx1">
                              <a:lumMod val="50000"/>
                            </a:schemeClr>
                          </a:solidFill>
                        </a:rPr>
                        <a:t>Add booster doses</a:t>
                      </a: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noProof="0" dirty="0">
                          <a:solidFill>
                            <a:schemeClr val="tx1">
                              <a:lumMod val="50000"/>
                            </a:schemeClr>
                          </a:solidFill>
                        </a:rPr>
                        <a:t>Change from girls only to girls and boys</a:t>
                      </a: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a:r>
                        <a:rPr lang="en-US" noProof="0" dirty="0">
                          <a:solidFill>
                            <a:schemeClr val="tx1">
                              <a:lumMod val="50000"/>
                            </a:schemeClr>
                          </a:solidFill>
                        </a:rPr>
                        <a:t>Extend eligibility to older age group</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tc>
                  <a:txBody>
                    <a:bodyPr/>
                    <a:lstStyle/>
                    <a:p>
                      <a:pPr algn="ctr" rtl="0"/>
                      <a:r>
                        <a:rPr lang="en-US" noProof="0" dirty="0">
                          <a:solidFill>
                            <a:schemeClr val="tx1">
                              <a:lumMod val="50000"/>
                            </a:schemeClr>
                          </a:solidFill>
                          <a:hlinkClick r:id="" action="ppaction://noaction"/>
                        </a:rPr>
                        <a:t>Change product</a:t>
                      </a:r>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rgbClr val="CFDFDF"/>
                    </a:solidFill>
                  </a:tcPr>
                </a:tc>
                <a:extLst>
                  <a:ext uri="{0D108BD9-81ED-4DB2-BD59-A6C34878D82A}">
                    <a16:rowId xmlns:a16="http://schemas.microsoft.com/office/drawing/2014/main" val="347747734"/>
                  </a:ext>
                </a:extLst>
              </a:tr>
              <a:tr h="325048">
                <a:tc>
                  <a:txBody>
                    <a:bodyPr/>
                    <a:lstStyle/>
                    <a:p>
                      <a:r>
                        <a:rPr lang="en-US" b="0" i="1" noProof="0" dirty="0">
                          <a:solidFill>
                            <a:schemeClr val="tx1">
                              <a:lumMod val="50000"/>
                            </a:schemeClr>
                          </a:solidFill>
                        </a:rPr>
                        <a:t>Switch Implementation</a:t>
                      </a: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rgbClr val="00B050"/>
                          </a:solidFill>
                        </a:rPr>
                        <a:t>Easy</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rgbClr val="00B050"/>
                          </a:solidFill>
                        </a:rPr>
                        <a:t>Easy</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rgbClr val="FFC000"/>
                          </a:solidFill>
                        </a:rPr>
                        <a:t>Average</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algn="ctr"/>
                      <a:r>
                        <a:rPr lang="en-US" b="1" noProof="0" dirty="0">
                          <a:solidFill>
                            <a:srgbClr val="C00000"/>
                          </a:solidFill>
                        </a:rPr>
                        <a:t>Complex</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algn="ctr"/>
                      <a:r>
                        <a:rPr lang="en-US" b="1" noProof="0" dirty="0">
                          <a:solidFill>
                            <a:srgbClr val="C00000"/>
                          </a:solidFill>
                        </a:rPr>
                        <a:t>More complex</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algn="ctr"/>
                      <a:r>
                        <a:rPr lang="en-US" b="1" noProof="0" dirty="0">
                          <a:solidFill>
                            <a:srgbClr val="C00000"/>
                          </a:solidFill>
                        </a:rPr>
                        <a:t>More complex</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tc>
                  <a:txBody>
                    <a:bodyPr/>
                    <a:lstStyle/>
                    <a:p>
                      <a:pPr algn="ctr" rtl="0"/>
                      <a:r>
                        <a:rPr lang="en-US" b="1" noProof="0" dirty="0">
                          <a:solidFill>
                            <a:srgbClr val="00B050"/>
                          </a:solidFill>
                        </a:rPr>
                        <a:t>Very easy</a:t>
                      </a:r>
                    </a:p>
                  </a:txBody>
                  <a:tcPr marL="36000" marR="36000">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noFill/>
                  </a:tcPr>
                </a:tc>
                <a:extLst>
                  <a:ext uri="{0D108BD9-81ED-4DB2-BD59-A6C34878D82A}">
                    <a16:rowId xmlns:a16="http://schemas.microsoft.com/office/drawing/2014/main" val="3035460841"/>
                  </a:ext>
                </a:extLst>
              </a:tr>
              <a:tr h="325048">
                <a:tc>
                  <a:txBody>
                    <a:bodyPr/>
                    <a:lstStyle/>
                    <a:p>
                      <a:r>
                        <a:rPr lang="en-US" b="0" i="1" noProof="0" dirty="0">
                          <a:solidFill>
                            <a:schemeClr val="tx1">
                              <a:lumMod val="50000"/>
                            </a:schemeClr>
                          </a:solidFill>
                        </a:rPr>
                        <a:t>Country examples</a:t>
                      </a: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a:r>
                        <a:rPr lang="en-US" noProof="0" dirty="0">
                          <a:solidFill>
                            <a:schemeClr val="tx1">
                              <a:lumMod val="50000"/>
                            </a:schemeClr>
                          </a:solidFill>
                        </a:rPr>
                        <a:t>Yes</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a:r>
                        <a:rPr lang="en-US" noProof="0" dirty="0">
                          <a:solidFill>
                            <a:schemeClr val="tx1">
                              <a:lumMod val="50000"/>
                            </a:schemeClr>
                          </a:solidFill>
                        </a:rPr>
                        <a:t>Yes</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a:r>
                        <a:rPr lang="en-US" noProof="0" dirty="0">
                          <a:solidFill>
                            <a:schemeClr val="tx1">
                              <a:lumMod val="50000"/>
                            </a:schemeClr>
                          </a:solidFill>
                        </a:rPr>
                        <a:t>Yes</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a:r>
                        <a:rPr lang="en-US" noProof="0" dirty="0">
                          <a:solidFill>
                            <a:schemeClr val="tx1">
                              <a:lumMod val="50000"/>
                            </a:schemeClr>
                          </a:solidFill>
                        </a:rPr>
                        <a:t>Yes</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a:r>
                        <a:rPr lang="en-US" noProof="0" dirty="0">
                          <a:solidFill>
                            <a:schemeClr val="tx1">
                              <a:lumMod val="50000"/>
                            </a:schemeClr>
                          </a:solidFill>
                        </a:rPr>
                        <a:t>Yes</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a:r>
                        <a:rPr lang="en-US" noProof="0" dirty="0">
                          <a:solidFill>
                            <a:schemeClr val="tx1">
                              <a:lumMod val="50000"/>
                            </a:schemeClr>
                          </a:solidFill>
                        </a:rPr>
                        <a:t>Yes</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tc>
                  <a:txBody>
                    <a:bodyPr/>
                    <a:lstStyle/>
                    <a:p>
                      <a:pPr algn="ctr" rtl="0"/>
                      <a:r>
                        <a:rPr lang="en-US" noProof="0" dirty="0">
                          <a:solidFill>
                            <a:schemeClr val="tx1">
                              <a:lumMod val="50000"/>
                            </a:schemeClr>
                          </a:solidFill>
                        </a:rPr>
                        <a:t>No</a:t>
                      </a:r>
                    </a:p>
                  </a:txBody>
                  <a:tcPr marL="36000" marR="36000">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875226496"/>
                  </a:ext>
                </a:extLst>
              </a:tr>
              <a:tr h="309666">
                <a:tc>
                  <a:txBody>
                    <a:bodyPr/>
                    <a:lstStyle/>
                    <a:p>
                      <a:r>
                        <a:rPr lang="en-US" b="0" i="1" noProof="0" dirty="0">
                          <a:solidFill>
                            <a:schemeClr val="tx1">
                              <a:lumMod val="50000"/>
                            </a:schemeClr>
                          </a:solidFill>
                        </a:rPr>
                        <a:t>GAVI </a:t>
                      </a:r>
                      <a:r>
                        <a:rPr lang="en-US" b="0" i="1" noProof="0" dirty="0" err="1">
                          <a:solidFill>
                            <a:schemeClr val="tx1">
                              <a:lumMod val="50000"/>
                            </a:schemeClr>
                          </a:solidFill>
                        </a:rPr>
                        <a:t>programme</a:t>
                      </a:r>
                      <a:r>
                        <a:rPr lang="en-US" b="0" i="1" noProof="0" dirty="0">
                          <a:solidFill>
                            <a:schemeClr val="tx1">
                              <a:lumMod val="50000"/>
                            </a:schemeClr>
                          </a:solidFill>
                        </a:rPr>
                        <a:t> type</a:t>
                      </a:r>
                    </a:p>
                  </a:txBody>
                  <a:tcPr>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chemeClr val="tx1"/>
                          </a:solidFill>
                        </a:rPr>
                        <a:t>Guaranteed</a:t>
                      </a: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chemeClr val="tx1"/>
                          </a:solidFill>
                        </a:rPr>
                        <a:t>Guaranteed</a:t>
                      </a: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chemeClr val="tx1"/>
                          </a:solidFill>
                        </a:rPr>
                        <a:t>Guaranteed</a:t>
                      </a: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chemeClr val="tx1"/>
                          </a:solidFill>
                        </a:rPr>
                        <a:t>N/A</a:t>
                      </a: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CH" b="1" noProof="0" dirty="0">
                          <a:solidFill>
                            <a:schemeClr val="tx1"/>
                          </a:solidFill>
                        </a:rPr>
                        <a:t>N/A</a:t>
                      </a:r>
                      <a:endParaRPr lang="en-US" b="1" noProof="0" dirty="0">
                        <a:solidFill>
                          <a:schemeClr val="tx1"/>
                        </a:solidFill>
                      </a:endParaRP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CH" b="1" noProof="0" dirty="0">
                          <a:solidFill>
                            <a:schemeClr val="tx1"/>
                          </a:solidFill>
                        </a:rPr>
                        <a:t>N/A</a:t>
                      </a:r>
                      <a:endParaRPr lang="en-US" b="1" noProof="0" dirty="0">
                        <a:solidFill>
                          <a:schemeClr val="tx1"/>
                        </a:solidFill>
                      </a:endParaRP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noProof="0" dirty="0">
                          <a:solidFill>
                            <a:schemeClr val="tx1"/>
                          </a:solidFill>
                        </a:rPr>
                        <a:t>Guaranteed</a:t>
                      </a:r>
                    </a:p>
                  </a:txBody>
                  <a:tcPr marL="36000" marR="36000">
                    <a:lnT w="19050" cap="flat" cmpd="sng" algn="ctr">
                      <a:solidFill>
                        <a:schemeClr val="tx1">
                          <a:lumMod val="50000"/>
                        </a:schemeClr>
                      </a:solidFill>
                      <a:prstDash val="solid"/>
                      <a:round/>
                      <a:headEnd type="none" w="med" len="med"/>
                      <a:tailEnd type="none" w="med" len="med"/>
                    </a:lnT>
                    <a:lnB w="19050" cap="flat" cmpd="sng" algn="ctr">
                      <a:solidFill>
                        <a:schemeClr val="tx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97427399"/>
                  </a:ext>
                </a:extLst>
              </a:tr>
              <a:tr h="309666">
                <a:tc>
                  <a:txBody>
                    <a:bodyPr/>
                    <a:lstStyle/>
                    <a:p>
                      <a:pPr marL="0" indent="0" algn="l"/>
                      <a:r>
                        <a:rPr lang="en-US" b="1" noProof="0" dirty="0">
                          <a:solidFill>
                            <a:schemeClr val="tx1">
                              <a:lumMod val="50000"/>
                            </a:schemeClr>
                          </a:solidFill>
                        </a:rPr>
                        <a:t>Expected benefits</a:t>
                      </a:r>
                    </a:p>
                  </a:txBody>
                  <a:tcPr anchor="ct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19050"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2181723974"/>
                  </a:ext>
                </a:extLst>
              </a:tr>
              <a:tr h="309666">
                <a:tc>
                  <a:txBody>
                    <a:bodyPr/>
                    <a:lstStyle/>
                    <a:p>
                      <a:pPr marL="268288" indent="0"/>
                      <a:r>
                        <a:rPr lang="en-US" noProof="0" dirty="0">
                          <a:solidFill>
                            <a:schemeClr val="tx1">
                              <a:lumMod val="50000"/>
                            </a:schemeClr>
                          </a:solidFill>
                        </a:rPr>
                        <a:t>Budget impact</a:t>
                      </a:r>
                    </a:p>
                  </a:txBody>
                  <a:tcPr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5094814"/>
                  </a:ext>
                </a:extLst>
              </a:tr>
              <a:tr h="325048">
                <a:tc>
                  <a:txBody>
                    <a:bodyPr/>
                    <a:lstStyle/>
                    <a:p>
                      <a:pPr marL="268288" indent="0"/>
                      <a:r>
                        <a:rPr lang="en-US" noProof="0" dirty="0">
                          <a:solidFill>
                            <a:schemeClr val="tx1">
                              <a:lumMod val="50000"/>
                            </a:schemeClr>
                          </a:solidFill>
                        </a:rPr>
                        <a:t>Coverage &amp; equity</a:t>
                      </a:r>
                    </a:p>
                  </a:txBody>
                  <a:tcPr marR="36000"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3499005261"/>
                  </a:ext>
                </a:extLst>
              </a:tr>
              <a:tr h="325048">
                <a:tc>
                  <a:txBody>
                    <a:bodyPr/>
                    <a:lstStyle/>
                    <a:p>
                      <a:pPr marL="268288" indent="0"/>
                      <a:r>
                        <a:rPr lang="en-US" noProof="0" dirty="0">
                          <a:solidFill>
                            <a:schemeClr val="tx1">
                              <a:lumMod val="50000"/>
                            </a:schemeClr>
                          </a:solidFill>
                        </a:rPr>
                        <a:t>CCE/supply</a:t>
                      </a:r>
                    </a:p>
                  </a:txBody>
                  <a:tcPr marR="36000"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2206815448"/>
                  </a:ext>
                </a:extLst>
              </a:tr>
              <a:tr h="325048">
                <a:tc>
                  <a:txBody>
                    <a:bodyPr/>
                    <a:lstStyle/>
                    <a:p>
                      <a:pPr marL="268288" indent="0"/>
                      <a:r>
                        <a:rPr lang="en-US" noProof="0" dirty="0">
                          <a:solidFill>
                            <a:schemeClr val="tx1">
                              <a:lumMod val="50000"/>
                            </a:schemeClr>
                          </a:solidFill>
                        </a:rPr>
                        <a:t>Wastage </a:t>
                      </a:r>
                      <a:r>
                        <a:rPr lang="en-US" noProof="0" dirty="0" err="1">
                          <a:solidFill>
                            <a:schemeClr val="tx1">
                              <a:lumMod val="50000"/>
                            </a:schemeClr>
                          </a:solidFill>
                        </a:rPr>
                        <a:t>reduct</a:t>
                      </a:r>
                      <a:r>
                        <a:rPr lang="en-US" noProof="0" dirty="0">
                          <a:solidFill>
                            <a:schemeClr val="tx1">
                              <a:lumMod val="50000"/>
                            </a:schemeClr>
                          </a:solidFill>
                        </a:rPr>
                        <a:t>.</a:t>
                      </a:r>
                    </a:p>
                  </a:txBody>
                  <a:tcPr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pPr algn="ctr"/>
                      <a:r>
                        <a:rPr lang="en-US" i="1" noProof="0" dirty="0">
                          <a:solidFill>
                            <a:schemeClr val="tx1">
                              <a:lumMod val="50000"/>
                            </a:schemeClr>
                          </a:solidFill>
                        </a:rPr>
                        <a:t>Minor</a:t>
                      </a: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pPr algn="ctr"/>
                      <a:r>
                        <a:rPr lang="en-US" i="1" noProof="0" dirty="0">
                          <a:solidFill>
                            <a:schemeClr val="tx1">
                              <a:lumMod val="50000"/>
                            </a:schemeClr>
                          </a:solidFill>
                        </a:rPr>
                        <a:t>Minor</a:t>
                      </a: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pPr algn="ctr"/>
                      <a:endParaRPr lang="en-US" i="1"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2863417431"/>
                  </a:ext>
                </a:extLst>
              </a:tr>
              <a:tr h="309666">
                <a:tc>
                  <a:txBody>
                    <a:bodyPr/>
                    <a:lstStyle/>
                    <a:p>
                      <a:pPr marL="268288" indent="0"/>
                      <a:r>
                        <a:rPr lang="en-US" noProof="0" dirty="0">
                          <a:solidFill>
                            <a:schemeClr val="tx1">
                              <a:lumMod val="50000"/>
                            </a:schemeClr>
                          </a:solidFill>
                        </a:rPr>
                        <a:t>Market availability</a:t>
                      </a:r>
                    </a:p>
                  </a:txBody>
                  <a:tcPr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1067539268"/>
                  </a:ext>
                </a:extLst>
              </a:tr>
              <a:tr h="309666">
                <a:tc>
                  <a:txBody>
                    <a:bodyPr/>
                    <a:lstStyle/>
                    <a:p>
                      <a:pPr marL="268288" indent="0"/>
                      <a:r>
                        <a:rPr lang="en-US" noProof="0" dirty="0">
                          <a:solidFill>
                            <a:schemeClr val="tx1">
                              <a:lumMod val="50000"/>
                            </a:schemeClr>
                          </a:solidFill>
                        </a:rPr>
                        <a:t>Disease control</a:t>
                      </a:r>
                    </a:p>
                  </a:txBody>
                  <a:tcPr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461122517"/>
                  </a:ext>
                </a:extLst>
              </a:tr>
              <a:tr h="309666">
                <a:tc>
                  <a:txBody>
                    <a:bodyPr/>
                    <a:lstStyle/>
                    <a:p>
                      <a:pPr marL="268288" indent="0"/>
                      <a:r>
                        <a:rPr lang="en-US" noProof="0" dirty="0">
                          <a:solidFill>
                            <a:schemeClr val="tx1">
                              <a:lumMod val="50000"/>
                            </a:schemeClr>
                          </a:solidFill>
                        </a:rPr>
                        <a:t>Patient experience</a:t>
                      </a:r>
                    </a:p>
                  </a:txBody>
                  <a:tcPr anchor="ct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9525" cap="flat" cmpd="sng" algn="ctr">
                      <a:solidFill>
                        <a:schemeClr val="tx1">
                          <a:lumMod val="50000"/>
                        </a:schemeClr>
                      </a:solidFill>
                      <a:prstDash val="sysDash"/>
                      <a:round/>
                      <a:headEnd type="none" w="med" len="med"/>
                      <a:tailEnd type="none" w="med" len="med"/>
                    </a:lnB>
                  </a:tcPr>
                </a:tc>
                <a:extLst>
                  <a:ext uri="{0D108BD9-81ED-4DB2-BD59-A6C34878D82A}">
                    <a16:rowId xmlns:a16="http://schemas.microsoft.com/office/drawing/2014/main" val="180657038"/>
                  </a:ext>
                </a:extLst>
              </a:tr>
              <a:tr h="309666">
                <a:tc>
                  <a:txBody>
                    <a:bodyPr/>
                    <a:lstStyle/>
                    <a:p>
                      <a:pPr marL="268288" indent="0"/>
                      <a:r>
                        <a:rPr lang="en-US" noProof="0" dirty="0">
                          <a:solidFill>
                            <a:schemeClr val="tx1">
                              <a:lumMod val="50000"/>
                            </a:schemeClr>
                          </a:solidFill>
                        </a:rPr>
                        <a:t>HR experience</a:t>
                      </a:r>
                    </a:p>
                  </a:txBody>
                  <a:tcPr anchor="ct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tc>
                  <a:txBody>
                    <a:bodyPr/>
                    <a:lstStyle/>
                    <a:p>
                      <a:endParaRPr lang="en-US" noProof="0" dirty="0">
                        <a:solidFill>
                          <a:schemeClr val="tx1">
                            <a:lumMod val="50000"/>
                          </a:schemeClr>
                        </a:solidFill>
                      </a:endParaRPr>
                    </a:p>
                  </a:txBody>
                  <a:tcPr>
                    <a:lnT w="9525" cap="flat" cmpd="sng" algn="ctr">
                      <a:solidFill>
                        <a:schemeClr val="tx1">
                          <a:lumMod val="50000"/>
                        </a:schemeClr>
                      </a:solidFill>
                      <a:prstDash val="sysDash"/>
                      <a:round/>
                      <a:headEnd type="none" w="med" len="med"/>
                      <a:tailEnd type="none" w="med" len="med"/>
                    </a:lnT>
                    <a:lnB w="1905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913030069"/>
                  </a:ext>
                </a:extLst>
              </a:tr>
            </a:tbl>
          </a:graphicData>
        </a:graphic>
      </p:graphicFrame>
      <p:sp>
        <p:nvSpPr>
          <p:cNvPr id="7" name="Google Shape;427;p16">
            <a:extLst>
              <a:ext uri="{FF2B5EF4-FFF2-40B4-BE49-F238E27FC236}">
                <a16:creationId xmlns:a16="http://schemas.microsoft.com/office/drawing/2014/main" id="{572E6576-F71B-F332-84E2-C2068493B0F5}"/>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BC6064DE-B54E-FEC1-145F-3F76ECA0BB12}"/>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Zoom on Optimization questions - </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Potential HPV-related optimization questions</a:t>
            </a:r>
          </a:p>
        </p:txBody>
      </p:sp>
      <p:pic>
        <p:nvPicPr>
          <p:cNvPr id="18" name="Graphic 17" descr="Tick with solid fill">
            <a:extLst>
              <a:ext uri="{FF2B5EF4-FFF2-40B4-BE49-F238E27FC236}">
                <a16:creationId xmlns:a16="http://schemas.microsoft.com/office/drawing/2014/main" id="{B6E7BBD4-564E-6262-BEE3-1132341699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0759" y="4026609"/>
            <a:ext cx="291356" cy="291356"/>
          </a:xfrm>
          <a:prstGeom prst="rect">
            <a:avLst/>
          </a:prstGeom>
          <a:effectLst>
            <a:outerShdw blurRad="50800" dist="38100" dir="2700000" algn="tl" rotWithShape="0">
              <a:prstClr val="black">
                <a:alpha val="40000"/>
              </a:prstClr>
            </a:outerShdw>
          </a:effectLst>
        </p:spPr>
      </p:pic>
      <p:pic>
        <p:nvPicPr>
          <p:cNvPr id="31" name="Graphic 30" descr="Immunity with solid fill">
            <a:extLst>
              <a:ext uri="{FF2B5EF4-FFF2-40B4-BE49-F238E27FC236}">
                <a16:creationId xmlns:a16="http://schemas.microsoft.com/office/drawing/2014/main" id="{D440C333-5106-BBA0-D086-1F8BB144AC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568" y="5652067"/>
            <a:ext cx="264869" cy="264869"/>
          </a:xfrm>
          <a:prstGeom prst="rect">
            <a:avLst/>
          </a:prstGeom>
        </p:spPr>
      </p:pic>
      <p:pic>
        <p:nvPicPr>
          <p:cNvPr id="32" name="Graphic 31" descr="Needle with solid fill">
            <a:extLst>
              <a:ext uri="{FF2B5EF4-FFF2-40B4-BE49-F238E27FC236}">
                <a16:creationId xmlns:a16="http://schemas.microsoft.com/office/drawing/2014/main" id="{DD19C569-BAB1-3BE9-9A91-A04406EDEF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568" y="4366774"/>
            <a:ext cx="264869" cy="264869"/>
          </a:xfrm>
          <a:prstGeom prst="rect">
            <a:avLst/>
          </a:prstGeom>
        </p:spPr>
      </p:pic>
      <p:pic>
        <p:nvPicPr>
          <p:cNvPr id="33" name="Graphic 32" descr="Money with solid fill">
            <a:extLst>
              <a:ext uri="{FF2B5EF4-FFF2-40B4-BE49-F238E27FC236}">
                <a16:creationId xmlns:a16="http://schemas.microsoft.com/office/drawing/2014/main" id="{E8E70350-9E90-D2C0-D052-BC9241C942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6568" y="4029453"/>
            <a:ext cx="264869" cy="264869"/>
          </a:xfrm>
          <a:prstGeom prst="rect">
            <a:avLst/>
          </a:prstGeom>
        </p:spPr>
      </p:pic>
      <p:pic>
        <p:nvPicPr>
          <p:cNvPr id="35" name="Graphic 34" descr="Shopping cart with solid fill">
            <a:extLst>
              <a:ext uri="{FF2B5EF4-FFF2-40B4-BE49-F238E27FC236}">
                <a16:creationId xmlns:a16="http://schemas.microsoft.com/office/drawing/2014/main" id="{BDA0210E-FC6B-D208-DB01-097064E9EC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6568" y="5335628"/>
            <a:ext cx="264869" cy="264869"/>
          </a:xfrm>
          <a:prstGeom prst="rect">
            <a:avLst/>
          </a:prstGeom>
        </p:spPr>
      </p:pic>
      <p:pic>
        <p:nvPicPr>
          <p:cNvPr id="37" name="Graphic 36" descr="Rubbish with solid fill">
            <a:extLst>
              <a:ext uri="{FF2B5EF4-FFF2-40B4-BE49-F238E27FC236}">
                <a16:creationId xmlns:a16="http://schemas.microsoft.com/office/drawing/2014/main" id="{FEF3ADB5-A55F-C9F9-4CC8-47A19CC952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6568" y="4992779"/>
            <a:ext cx="264869" cy="264869"/>
          </a:xfrm>
          <a:prstGeom prst="rect">
            <a:avLst/>
          </a:prstGeom>
        </p:spPr>
      </p:pic>
      <p:pic>
        <p:nvPicPr>
          <p:cNvPr id="36" name="Graphic 35" descr="Tick with solid fill">
            <a:extLst>
              <a:ext uri="{FF2B5EF4-FFF2-40B4-BE49-F238E27FC236}">
                <a16:creationId xmlns:a16="http://schemas.microsoft.com/office/drawing/2014/main" id="{7A848C93-BF3C-7E16-6318-09F877738A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4231" y="4026609"/>
            <a:ext cx="291356" cy="291356"/>
          </a:xfrm>
          <a:prstGeom prst="rect">
            <a:avLst/>
          </a:prstGeom>
          <a:effectLst>
            <a:outerShdw blurRad="50800" dist="38100" dir="2700000" algn="tl" rotWithShape="0">
              <a:prstClr val="black">
                <a:alpha val="40000"/>
              </a:prstClr>
            </a:outerShdw>
          </a:effectLst>
        </p:spPr>
      </p:pic>
      <p:pic>
        <p:nvPicPr>
          <p:cNvPr id="38" name="Graphic 37" descr="Tick with solid fill">
            <a:extLst>
              <a:ext uri="{FF2B5EF4-FFF2-40B4-BE49-F238E27FC236}">
                <a16:creationId xmlns:a16="http://schemas.microsoft.com/office/drawing/2014/main" id="{C4B9C357-8655-1330-3A45-EF7BDFADB0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9433" y="4026609"/>
            <a:ext cx="291356" cy="291356"/>
          </a:xfrm>
          <a:prstGeom prst="rect">
            <a:avLst/>
          </a:prstGeom>
          <a:effectLst>
            <a:outerShdw blurRad="50800" dist="38100" dir="2700000" algn="tl" rotWithShape="0">
              <a:prstClr val="black">
                <a:alpha val="40000"/>
              </a:prstClr>
            </a:outerShdw>
          </a:effectLst>
        </p:spPr>
      </p:pic>
      <p:pic>
        <p:nvPicPr>
          <p:cNvPr id="39" name="Graphic 38" descr="Tick with solid fill">
            <a:extLst>
              <a:ext uri="{FF2B5EF4-FFF2-40B4-BE49-F238E27FC236}">
                <a16:creationId xmlns:a16="http://schemas.microsoft.com/office/drawing/2014/main" id="{0623489E-B3B3-E9FE-547F-D2E8C74BA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7046" y="4358519"/>
            <a:ext cx="291356" cy="291356"/>
          </a:xfrm>
          <a:prstGeom prst="rect">
            <a:avLst/>
          </a:prstGeom>
          <a:effectLst>
            <a:outerShdw blurRad="50800" dist="38100" dir="2700000" algn="tl" rotWithShape="0">
              <a:prstClr val="black">
                <a:alpha val="40000"/>
              </a:prstClr>
            </a:outerShdw>
          </a:effectLst>
        </p:spPr>
      </p:pic>
      <p:pic>
        <p:nvPicPr>
          <p:cNvPr id="40" name="Graphic 39" descr="Tick with solid fill">
            <a:extLst>
              <a:ext uri="{FF2B5EF4-FFF2-40B4-BE49-F238E27FC236}">
                <a16:creationId xmlns:a16="http://schemas.microsoft.com/office/drawing/2014/main" id="{C3F83697-60F8-EE4B-1911-F1EC6CB6A6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7046" y="4681365"/>
            <a:ext cx="291356" cy="291356"/>
          </a:xfrm>
          <a:prstGeom prst="rect">
            <a:avLst/>
          </a:prstGeom>
          <a:effectLst>
            <a:outerShdw blurRad="50800" dist="38100" dir="2700000" algn="tl" rotWithShape="0">
              <a:prstClr val="black">
                <a:alpha val="40000"/>
              </a:prstClr>
            </a:outerShdw>
          </a:effectLst>
        </p:spPr>
      </p:pic>
      <p:pic>
        <p:nvPicPr>
          <p:cNvPr id="41" name="Graphic 40" descr="Tick with solid fill">
            <a:extLst>
              <a:ext uri="{FF2B5EF4-FFF2-40B4-BE49-F238E27FC236}">
                <a16:creationId xmlns:a16="http://schemas.microsoft.com/office/drawing/2014/main" id="{1715480A-CAFB-9620-127D-01465BA34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9433" y="4681365"/>
            <a:ext cx="291356" cy="291356"/>
          </a:xfrm>
          <a:prstGeom prst="rect">
            <a:avLst/>
          </a:prstGeom>
          <a:effectLst>
            <a:outerShdw blurRad="50800" dist="38100" dir="2700000" algn="tl" rotWithShape="0">
              <a:prstClr val="black">
                <a:alpha val="40000"/>
              </a:prstClr>
            </a:outerShdw>
          </a:effectLst>
        </p:spPr>
      </p:pic>
      <p:pic>
        <p:nvPicPr>
          <p:cNvPr id="42" name="Graphic 41" descr="Tick with solid fill">
            <a:extLst>
              <a:ext uri="{FF2B5EF4-FFF2-40B4-BE49-F238E27FC236}">
                <a16:creationId xmlns:a16="http://schemas.microsoft.com/office/drawing/2014/main" id="{0746D772-EB9F-D0B4-145B-FE9B52D98B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31230" y="5322384"/>
            <a:ext cx="291356" cy="291356"/>
          </a:xfrm>
          <a:prstGeom prst="rect">
            <a:avLst/>
          </a:prstGeom>
          <a:effectLst>
            <a:outerShdw blurRad="50800" dist="38100" dir="2700000" algn="tl" rotWithShape="0">
              <a:prstClr val="black">
                <a:alpha val="40000"/>
              </a:prstClr>
            </a:outerShdw>
          </a:effectLst>
        </p:spPr>
      </p:pic>
      <p:pic>
        <p:nvPicPr>
          <p:cNvPr id="43" name="Graphic 42" descr="Tick with solid fill">
            <a:extLst>
              <a:ext uri="{FF2B5EF4-FFF2-40B4-BE49-F238E27FC236}">
                <a16:creationId xmlns:a16="http://schemas.microsoft.com/office/drawing/2014/main" id="{03855B0C-822E-A23E-BD23-65A161FC7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8431" y="5322384"/>
            <a:ext cx="291356" cy="291356"/>
          </a:xfrm>
          <a:prstGeom prst="rect">
            <a:avLst/>
          </a:prstGeom>
          <a:effectLst>
            <a:outerShdw blurRad="50800" dist="38100" dir="2700000" algn="tl" rotWithShape="0">
              <a:prstClr val="black">
                <a:alpha val="40000"/>
              </a:prstClr>
            </a:outerShdw>
          </a:effectLst>
        </p:spPr>
      </p:pic>
      <p:pic>
        <p:nvPicPr>
          <p:cNvPr id="44" name="Graphic 43" descr="Tick with solid fill">
            <a:extLst>
              <a:ext uri="{FF2B5EF4-FFF2-40B4-BE49-F238E27FC236}">
                <a16:creationId xmlns:a16="http://schemas.microsoft.com/office/drawing/2014/main" id="{1EA94CBE-BC18-B40C-2A8F-4013AF5BDD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9433" y="5322384"/>
            <a:ext cx="291356" cy="291356"/>
          </a:xfrm>
          <a:prstGeom prst="rect">
            <a:avLst/>
          </a:prstGeom>
          <a:effectLst>
            <a:outerShdw blurRad="50800" dist="38100" dir="2700000" algn="tl" rotWithShape="0">
              <a:prstClr val="black">
                <a:alpha val="40000"/>
              </a:prstClr>
            </a:outerShdw>
          </a:effectLst>
        </p:spPr>
      </p:pic>
      <p:pic>
        <p:nvPicPr>
          <p:cNvPr id="45" name="Graphic 44" descr="Tick with solid fill">
            <a:extLst>
              <a:ext uri="{FF2B5EF4-FFF2-40B4-BE49-F238E27FC236}">
                <a16:creationId xmlns:a16="http://schemas.microsoft.com/office/drawing/2014/main" id="{4E4457C7-9453-81A8-0C95-57430183AF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89644" y="5638823"/>
            <a:ext cx="291356" cy="291356"/>
          </a:xfrm>
          <a:prstGeom prst="rect">
            <a:avLst/>
          </a:prstGeom>
          <a:effectLst>
            <a:outerShdw blurRad="50800" dist="38100" dir="2700000" algn="tl" rotWithShape="0">
              <a:prstClr val="black">
                <a:alpha val="40000"/>
              </a:prstClr>
            </a:outerShdw>
          </a:effectLst>
        </p:spPr>
      </p:pic>
      <p:pic>
        <p:nvPicPr>
          <p:cNvPr id="46" name="Graphic 45" descr="Tick with solid fill">
            <a:extLst>
              <a:ext uri="{FF2B5EF4-FFF2-40B4-BE49-F238E27FC236}">
                <a16:creationId xmlns:a16="http://schemas.microsoft.com/office/drawing/2014/main" id="{6372FD42-EEA9-3359-C50C-4CAE84F581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4924" y="5638823"/>
            <a:ext cx="291356" cy="291356"/>
          </a:xfrm>
          <a:prstGeom prst="rect">
            <a:avLst/>
          </a:prstGeom>
          <a:effectLst>
            <a:outerShdw blurRad="50800" dist="38100" dir="2700000" algn="tl" rotWithShape="0">
              <a:prstClr val="black">
                <a:alpha val="40000"/>
              </a:prstClr>
            </a:outerShdw>
          </a:effectLst>
        </p:spPr>
      </p:pic>
      <p:pic>
        <p:nvPicPr>
          <p:cNvPr id="47" name="Graphic 46" descr="Tick with solid fill">
            <a:extLst>
              <a:ext uri="{FF2B5EF4-FFF2-40B4-BE49-F238E27FC236}">
                <a16:creationId xmlns:a16="http://schemas.microsoft.com/office/drawing/2014/main" id="{14231168-E3F5-5CA0-B5FD-BD3746B287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0891" y="5638823"/>
            <a:ext cx="291356" cy="291356"/>
          </a:xfrm>
          <a:prstGeom prst="rect">
            <a:avLst/>
          </a:prstGeom>
          <a:effectLst>
            <a:outerShdw blurRad="50800" dist="38100" dir="2700000" algn="tl" rotWithShape="0">
              <a:prstClr val="black">
                <a:alpha val="40000"/>
              </a:prstClr>
            </a:outerShdw>
          </a:effectLst>
        </p:spPr>
      </p:pic>
      <p:pic>
        <p:nvPicPr>
          <p:cNvPr id="49" name="Graphic 48" descr="Low temperature with solid fill">
            <a:extLst>
              <a:ext uri="{FF2B5EF4-FFF2-40B4-BE49-F238E27FC236}">
                <a16:creationId xmlns:a16="http://schemas.microsoft.com/office/drawing/2014/main" id="{BD272EC2-BB53-10DA-16BA-5B330FBD23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6568" y="4694609"/>
            <a:ext cx="264869" cy="264869"/>
          </a:xfrm>
          <a:prstGeom prst="rect">
            <a:avLst/>
          </a:prstGeom>
        </p:spPr>
      </p:pic>
      <p:pic>
        <p:nvPicPr>
          <p:cNvPr id="51" name="Graphic 50" descr="Doctor male with solid fill">
            <a:extLst>
              <a:ext uri="{FF2B5EF4-FFF2-40B4-BE49-F238E27FC236}">
                <a16:creationId xmlns:a16="http://schemas.microsoft.com/office/drawing/2014/main" id="{96B4264A-7606-A9AE-DFA9-832CB55EA92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6568" y="6249650"/>
            <a:ext cx="264869" cy="264869"/>
          </a:xfrm>
          <a:prstGeom prst="rect">
            <a:avLst/>
          </a:prstGeom>
        </p:spPr>
      </p:pic>
      <p:pic>
        <p:nvPicPr>
          <p:cNvPr id="53" name="Graphic 52" descr="Man with baby with solid fill">
            <a:extLst>
              <a:ext uri="{FF2B5EF4-FFF2-40B4-BE49-F238E27FC236}">
                <a16:creationId xmlns:a16="http://schemas.microsoft.com/office/drawing/2014/main" id="{5DE2855A-104F-1FF1-E7A5-9DDE225A463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36568" y="5940729"/>
            <a:ext cx="264869" cy="264869"/>
          </a:xfrm>
          <a:prstGeom prst="rect">
            <a:avLst/>
          </a:prstGeom>
        </p:spPr>
      </p:pic>
      <p:pic>
        <p:nvPicPr>
          <p:cNvPr id="54" name="Graphic 53" descr="Tick with solid fill">
            <a:extLst>
              <a:ext uri="{FF2B5EF4-FFF2-40B4-BE49-F238E27FC236}">
                <a16:creationId xmlns:a16="http://schemas.microsoft.com/office/drawing/2014/main" id="{7DFED056-B7A5-7F8B-157F-551628F5CD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8431" y="6236406"/>
            <a:ext cx="291356" cy="291356"/>
          </a:xfrm>
          <a:prstGeom prst="rect">
            <a:avLst/>
          </a:prstGeom>
          <a:effectLst>
            <a:outerShdw blurRad="50800" dist="38100" dir="2700000" algn="tl" rotWithShape="0">
              <a:prstClr val="black">
                <a:alpha val="40000"/>
              </a:prstClr>
            </a:outerShdw>
          </a:effectLst>
        </p:spPr>
      </p:pic>
      <p:pic>
        <p:nvPicPr>
          <p:cNvPr id="55" name="Graphic 54" descr="Tick with solid fill">
            <a:extLst>
              <a:ext uri="{FF2B5EF4-FFF2-40B4-BE49-F238E27FC236}">
                <a16:creationId xmlns:a16="http://schemas.microsoft.com/office/drawing/2014/main" id="{895F5812-6B04-F7D8-3CD7-504F9EA87F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8431" y="5927485"/>
            <a:ext cx="291356" cy="291356"/>
          </a:xfrm>
          <a:prstGeom prst="rect">
            <a:avLst/>
          </a:prstGeom>
          <a:effectLst>
            <a:outerShdw blurRad="50800" dist="38100" dir="2700000" algn="tl" rotWithShape="0">
              <a:prstClr val="black">
                <a:alpha val="40000"/>
              </a:prstClr>
            </a:outerShdw>
          </a:effectLst>
        </p:spPr>
      </p:pic>
      <p:pic>
        <p:nvPicPr>
          <p:cNvPr id="17" name="Graphic 16" descr="Tick with solid fill">
            <a:extLst>
              <a:ext uri="{FF2B5EF4-FFF2-40B4-BE49-F238E27FC236}">
                <a16:creationId xmlns:a16="http://schemas.microsoft.com/office/drawing/2014/main" id="{302A6CBA-19CF-7B35-8C78-2D06E7BA9F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18584" y="4358519"/>
            <a:ext cx="291356" cy="291356"/>
          </a:xfrm>
          <a:prstGeom prst="rect">
            <a:avLst/>
          </a:prstGeom>
          <a:effectLst>
            <a:outerShdw blurRad="50800" dist="38100" dir="2700000" algn="tl" rotWithShape="0">
              <a:prstClr val="black">
                <a:alpha val="40000"/>
              </a:prstClr>
            </a:outerShdw>
          </a:effectLst>
        </p:spPr>
      </p:pic>
      <p:pic>
        <p:nvPicPr>
          <p:cNvPr id="21" name="Graphic 20" descr="Tick with solid fill">
            <a:extLst>
              <a:ext uri="{FF2B5EF4-FFF2-40B4-BE49-F238E27FC236}">
                <a16:creationId xmlns:a16="http://schemas.microsoft.com/office/drawing/2014/main" id="{73D5C81E-E600-1281-CDD5-E855DBDBA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7826" y="5638823"/>
            <a:ext cx="291356" cy="291356"/>
          </a:xfrm>
          <a:prstGeom prst="rect">
            <a:avLst/>
          </a:prstGeom>
          <a:effectLst>
            <a:outerShdw blurRad="50800" dist="38100" dir="2700000" algn="tl" rotWithShape="0">
              <a:prstClr val="black">
                <a:alpha val="40000"/>
              </a:prstClr>
            </a:outerShdw>
          </a:effectLst>
        </p:spPr>
      </p:pic>
      <p:sp>
        <p:nvSpPr>
          <p:cNvPr id="5" name="Slide Number Placeholder 5">
            <a:extLst>
              <a:ext uri="{FF2B5EF4-FFF2-40B4-BE49-F238E27FC236}">
                <a16:creationId xmlns:a16="http://schemas.microsoft.com/office/drawing/2014/main" id="{5A5E661F-1EE2-B501-83F7-3E5E308F0E5E}"/>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16</a:t>
            </a:fld>
            <a:endParaRPr lang="en-US" noProof="0" dirty="0">
              <a:latin typeface="+mj-lt"/>
            </a:endParaRPr>
          </a:p>
        </p:txBody>
      </p:sp>
      <p:pic>
        <p:nvPicPr>
          <p:cNvPr id="28" name="Graphic 27" descr="Tick with solid fill">
            <a:extLst>
              <a:ext uri="{FF2B5EF4-FFF2-40B4-BE49-F238E27FC236}">
                <a16:creationId xmlns:a16="http://schemas.microsoft.com/office/drawing/2014/main" id="{32442EDC-761C-FDBE-25C8-32CF0881CA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4924" y="4356729"/>
            <a:ext cx="291356" cy="2913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858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149A4-EBBB-15D9-1205-038AD812CCF0}"/>
            </a:ext>
          </a:extLst>
        </p:cNvPr>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A358BE87-3570-467E-DA10-44F0B3B3D3AB}"/>
              </a:ext>
            </a:extLst>
          </p:cNvPr>
          <p:cNvSpPr/>
          <p:nvPr/>
        </p:nvSpPr>
        <p:spPr>
          <a:xfrm>
            <a:off x="10683633"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YF</a:t>
            </a:r>
          </a:p>
        </p:txBody>
      </p:sp>
      <p:sp>
        <p:nvSpPr>
          <p:cNvPr id="6" name="Rectangle: Single Corner Rounded 5">
            <a:extLst>
              <a:ext uri="{FF2B5EF4-FFF2-40B4-BE49-F238E27FC236}">
                <a16:creationId xmlns:a16="http://schemas.microsoft.com/office/drawing/2014/main" id="{7585171E-3CE4-CB4A-6C20-7D0842339380}"/>
              </a:ext>
            </a:extLst>
          </p:cNvPr>
          <p:cNvSpPr/>
          <p:nvPr/>
        </p:nvSpPr>
        <p:spPr>
          <a:xfrm>
            <a:off x="9827744"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08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Tetanus</a:t>
            </a:r>
          </a:p>
        </p:txBody>
      </p:sp>
      <p:sp>
        <p:nvSpPr>
          <p:cNvPr id="8" name="Rectangle: Single Corner Rounded 7">
            <a:extLst>
              <a:ext uri="{FF2B5EF4-FFF2-40B4-BE49-F238E27FC236}">
                <a16:creationId xmlns:a16="http://schemas.microsoft.com/office/drawing/2014/main" id="{433BE765-4AB1-27C4-D062-70B378A86317}"/>
              </a:ext>
            </a:extLst>
          </p:cNvPr>
          <p:cNvSpPr/>
          <p:nvPr/>
        </p:nvSpPr>
        <p:spPr>
          <a:xfrm>
            <a:off x="8971856"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TCV</a:t>
            </a:r>
          </a:p>
        </p:txBody>
      </p:sp>
      <p:sp>
        <p:nvSpPr>
          <p:cNvPr id="9" name="Rectangle: Single Corner Rounded 8">
            <a:extLst>
              <a:ext uri="{FF2B5EF4-FFF2-40B4-BE49-F238E27FC236}">
                <a16:creationId xmlns:a16="http://schemas.microsoft.com/office/drawing/2014/main" id="{CA39C81F-6808-F731-F4D3-D9DDBDD4EBFD}"/>
              </a:ext>
            </a:extLst>
          </p:cNvPr>
          <p:cNvSpPr/>
          <p:nvPr/>
        </p:nvSpPr>
        <p:spPr>
          <a:xfrm>
            <a:off x="8115967"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Rota</a:t>
            </a:r>
          </a:p>
        </p:txBody>
      </p:sp>
      <p:sp>
        <p:nvSpPr>
          <p:cNvPr id="10" name="Rectangle: Single Corner Rounded 9">
            <a:extLst>
              <a:ext uri="{FF2B5EF4-FFF2-40B4-BE49-F238E27FC236}">
                <a16:creationId xmlns:a16="http://schemas.microsoft.com/office/drawing/2014/main" id="{5857D71F-632B-B778-6B65-58E15BEB94CE}"/>
              </a:ext>
            </a:extLst>
          </p:cNvPr>
          <p:cNvSpPr/>
          <p:nvPr/>
        </p:nvSpPr>
        <p:spPr>
          <a:xfrm>
            <a:off x="7260079"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PCV</a:t>
            </a:r>
          </a:p>
        </p:txBody>
      </p:sp>
      <p:sp>
        <p:nvSpPr>
          <p:cNvPr id="11" name="Rectangle: Single Corner Rounded 10">
            <a:extLst>
              <a:ext uri="{FF2B5EF4-FFF2-40B4-BE49-F238E27FC236}">
                <a16:creationId xmlns:a16="http://schemas.microsoft.com/office/drawing/2014/main" id="{610C64DF-87AE-687C-8A63-78B5167C017C}"/>
              </a:ext>
            </a:extLst>
          </p:cNvPr>
          <p:cNvSpPr/>
          <p:nvPr/>
        </p:nvSpPr>
        <p:spPr>
          <a:xfrm>
            <a:off x="6404190"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Men</a:t>
            </a:r>
          </a:p>
        </p:txBody>
      </p:sp>
      <p:sp>
        <p:nvSpPr>
          <p:cNvPr id="12" name="Rectangle: Single Corner Rounded 11">
            <a:extLst>
              <a:ext uri="{FF2B5EF4-FFF2-40B4-BE49-F238E27FC236}">
                <a16:creationId xmlns:a16="http://schemas.microsoft.com/office/drawing/2014/main" id="{85B2BBD4-A21E-1689-6BAD-661708B437AB}"/>
              </a:ext>
            </a:extLst>
          </p:cNvPr>
          <p:cNvSpPr/>
          <p:nvPr/>
        </p:nvSpPr>
        <p:spPr>
          <a:xfrm>
            <a:off x="5548302"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MCV</a:t>
            </a:r>
          </a:p>
        </p:txBody>
      </p:sp>
      <p:sp>
        <p:nvSpPr>
          <p:cNvPr id="15" name="Rectangle: Single Corner Rounded 14">
            <a:extLst>
              <a:ext uri="{FF2B5EF4-FFF2-40B4-BE49-F238E27FC236}">
                <a16:creationId xmlns:a16="http://schemas.microsoft.com/office/drawing/2014/main" id="{3F85B727-DDF0-6EF3-221F-8B5B9C27CAD2}"/>
              </a:ext>
            </a:extLst>
          </p:cNvPr>
          <p:cNvSpPr/>
          <p:nvPr/>
        </p:nvSpPr>
        <p:spPr>
          <a:xfrm>
            <a:off x="4692413"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Malaria</a:t>
            </a:r>
          </a:p>
        </p:txBody>
      </p:sp>
      <p:sp>
        <p:nvSpPr>
          <p:cNvPr id="16" name="Rectangle: Single Corner Rounded 15">
            <a:extLst>
              <a:ext uri="{FF2B5EF4-FFF2-40B4-BE49-F238E27FC236}">
                <a16:creationId xmlns:a16="http://schemas.microsoft.com/office/drawing/2014/main" id="{2F6046BF-E633-6937-C1EE-3CDCA3465E37}"/>
              </a:ext>
            </a:extLst>
          </p:cNvPr>
          <p:cNvSpPr/>
          <p:nvPr/>
        </p:nvSpPr>
        <p:spPr>
          <a:xfrm>
            <a:off x="3836525"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IPV</a:t>
            </a:r>
          </a:p>
        </p:txBody>
      </p:sp>
      <p:sp>
        <p:nvSpPr>
          <p:cNvPr id="17" name="Rectangle: Single Corner Rounded 16">
            <a:extLst>
              <a:ext uri="{FF2B5EF4-FFF2-40B4-BE49-F238E27FC236}">
                <a16:creationId xmlns:a16="http://schemas.microsoft.com/office/drawing/2014/main" id="{3A619A62-49CA-4DAE-CA14-6B68CD2358F7}"/>
              </a:ext>
            </a:extLst>
          </p:cNvPr>
          <p:cNvSpPr/>
          <p:nvPr/>
        </p:nvSpPr>
        <p:spPr>
          <a:xfrm>
            <a:off x="2980636" y="914400"/>
            <a:ext cx="970105" cy="362691"/>
          </a:xfrm>
          <a:prstGeom prst="round1Rect">
            <a:avLst/>
          </a:prstGeom>
          <a:solidFill>
            <a:srgbClr val="0F5D6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a:ea typeface="+mn-ea"/>
                <a:cs typeface="+mn-cs"/>
              </a:rPr>
              <a:t>HPV</a:t>
            </a:r>
          </a:p>
        </p:txBody>
      </p:sp>
      <p:sp>
        <p:nvSpPr>
          <p:cNvPr id="19" name="Rectangle: Single Corner Rounded 18">
            <a:extLst>
              <a:ext uri="{FF2B5EF4-FFF2-40B4-BE49-F238E27FC236}">
                <a16:creationId xmlns:a16="http://schemas.microsoft.com/office/drawing/2014/main" id="{BFCFB109-9B9A-45CA-996A-AB74B4A2F337}"/>
              </a:ext>
            </a:extLst>
          </p:cNvPr>
          <p:cNvSpPr/>
          <p:nvPr/>
        </p:nvSpPr>
        <p:spPr>
          <a:xfrm>
            <a:off x="2124748"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Hexa</a:t>
            </a:r>
          </a:p>
        </p:txBody>
      </p:sp>
      <p:sp>
        <p:nvSpPr>
          <p:cNvPr id="20" name="Rectangle: Single Corner Rounded 19">
            <a:extLst>
              <a:ext uri="{FF2B5EF4-FFF2-40B4-BE49-F238E27FC236}">
                <a16:creationId xmlns:a16="http://schemas.microsoft.com/office/drawing/2014/main" id="{06DC8691-7ECF-A772-5172-505A256A1F93}"/>
              </a:ext>
            </a:extLst>
          </p:cNvPr>
          <p:cNvSpPr/>
          <p:nvPr/>
        </p:nvSpPr>
        <p:spPr>
          <a:xfrm>
            <a:off x="1268859"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DTP</a:t>
            </a:r>
          </a:p>
        </p:txBody>
      </p:sp>
      <p:sp>
        <p:nvSpPr>
          <p:cNvPr id="22" name="Rectangle: Single Corner Rounded 21">
            <a:extLst>
              <a:ext uri="{FF2B5EF4-FFF2-40B4-BE49-F238E27FC236}">
                <a16:creationId xmlns:a16="http://schemas.microsoft.com/office/drawing/2014/main" id="{733E86A9-9BD3-62F0-2C52-62451FB8761E}"/>
              </a:ext>
            </a:extLst>
          </p:cNvPr>
          <p:cNvSpPr/>
          <p:nvPr/>
        </p:nvSpPr>
        <p:spPr>
          <a:xfrm>
            <a:off x="412967" y="914400"/>
            <a:ext cx="970105" cy="362691"/>
          </a:xfrm>
          <a:prstGeom prst="round1Rect">
            <a:avLst/>
          </a:prstGeom>
          <a:solidFill>
            <a:schemeClr val="bg1">
              <a:lumMod val="85000"/>
            </a:schemeClr>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a:ea typeface="+mn-ea"/>
                <a:cs typeface="+mn-cs"/>
              </a:rPr>
              <a:t>Dengue</a:t>
            </a:r>
          </a:p>
        </p:txBody>
      </p:sp>
      <p:sp>
        <p:nvSpPr>
          <p:cNvPr id="18" name="Rectangle 17">
            <a:extLst>
              <a:ext uri="{FF2B5EF4-FFF2-40B4-BE49-F238E27FC236}">
                <a16:creationId xmlns:a16="http://schemas.microsoft.com/office/drawing/2014/main" id="{37B8F2C8-714B-1685-3F92-7E776BA43DF2}"/>
              </a:ext>
            </a:extLst>
          </p:cNvPr>
          <p:cNvSpPr/>
          <p:nvPr/>
        </p:nvSpPr>
        <p:spPr>
          <a:xfrm>
            <a:off x="608766" y="3726749"/>
            <a:ext cx="7424424" cy="1492299"/>
          </a:xfrm>
          <a:prstGeom prst="rect">
            <a:avLst/>
          </a:prstGeom>
          <a:solidFill>
            <a:schemeClr val="bg1"/>
          </a:solidFill>
          <a:ln w="28575">
            <a:solidFill>
              <a:srgbClr val="0F5D61"/>
            </a:solidFill>
            <a:prstDash val="sys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1" u="none" strike="noStrike" kern="1200" cap="none" spc="0" normalizeH="0" baseline="0" noProof="0" dirty="0">
              <a:ln>
                <a:noFill/>
              </a:ln>
              <a:solidFill>
                <a:srgbClr val="0F5D61"/>
              </a:solidFill>
              <a:effectLst/>
              <a:uLnTx/>
              <a:uFillTx/>
              <a:latin typeface="Lato"/>
              <a:ea typeface="+mn-ea"/>
              <a:cs typeface="+mn-cs"/>
            </a:endParaRPr>
          </a:p>
        </p:txBody>
      </p:sp>
      <p:graphicFrame>
        <p:nvGraphicFramePr>
          <p:cNvPr id="53" name="Table 52">
            <a:extLst>
              <a:ext uri="{FF2B5EF4-FFF2-40B4-BE49-F238E27FC236}">
                <a16:creationId xmlns:a16="http://schemas.microsoft.com/office/drawing/2014/main" id="{B5657B99-24FD-38A4-C3B1-32101BC5063C}"/>
              </a:ext>
            </a:extLst>
          </p:cNvPr>
          <p:cNvGraphicFramePr>
            <a:graphicFrameLocks noGrp="1"/>
          </p:cNvGraphicFramePr>
          <p:nvPr>
            <p:extLst>
              <p:ext uri="{D42A27DB-BD31-4B8C-83A1-F6EECF244321}">
                <p14:modId xmlns:p14="http://schemas.microsoft.com/office/powerpoint/2010/main" val="2550660130"/>
              </p:ext>
            </p:extLst>
          </p:nvPr>
        </p:nvGraphicFramePr>
        <p:xfrm>
          <a:off x="699927" y="3772714"/>
          <a:ext cx="7239928" cy="1383926"/>
        </p:xfrm>
        <a:graphic>
          <a:graphicData uri="http://schemas.openxmlformats.org/drawingml/2006/table">
            <a:tbl>
              <a:tblPr firstRow="1" bandRow="1">
                <a:tableStyleId>{93296810-A885-4BE3-A3E7-6D5BEEA58F35}</a:tableStyleId>
              </a:tblPr>
              <a:tblGrid>
                <a:gridCol w="904991">
                  <a:extLst>
                    <a:ext uri="{9D8B030D-6E8A-4147-A177-3AD203B41FA5}">
                      <a16:colId xmlns:a16="http://schemas.microsoft.com/office/drawing/2014/main" val="4155129025"/>
                    </a:ext>
                  </a:extLst>
                </a:gridCol>
                <a:gridCol w="904991">
                  <a:extLst>
                    <a:ext uri="{9D8B030D-6E8A-4147-A177-3AD203B41FA5}">
                      <a16:colId xmlns:a16="http://schemas.microsoft.com/office/drawing/2014/main" val="2134448825"/>
                    </a:ext>
                  </a:extLst>
                </a:gridCol>
                <a:gridCol w="904991">
                  <a:extLst>
                    <a:ext uri="{9D8B030D-6E8A-4147-A177-3AD203B41FA5}">
                      <a16:colId xmlns:a16="http://schemas.microsoft.com/office/drawing/2014/main" val="1215299217"/>
                    </a:ext>
                  </a:extLst>
                </a:gridCol>
                <a:gridCol w="904991">
                  <a:extLst>
                    <a:ext uri="{9D8B030D-6E8A-4147-A177-3AD203B41FA5}">
                      <a16:colId xmlns:a16="http://schemas.microsoft.com/office/drawing/2014/main" val="2996779904"/>
                    </a:ext>
                  </a:extLst>
                </a:gridCol>
                <a:gridCol w="904991">
                  <a:extLst>
                    <a:ext uri="{9D8B030D-6E8A-4147-A177-3AD203B41FA5}">
                      <a16:colId xmlns:a16="http://schemas.microsoft.com/office/drawing/2014/main" val="2960361846"/>
                    </a:ext>
                  </a:extLst>
                </a:gridCol>
                <a:gridCol w="904991">
                  <a:extLst>
                    <a:ext uri="{9D8B030D-6E8A-4147-A177-3AD203B41FA5}">
                      <a16:colId xmlns:a16="http://schemas.microsoft.com/office/drawing/2014/main" val="1418391486"/>
                    </a:ext>
                  </a:extLst>
                </a:gridCol>
                <a:gridCol w="904991">
                  <a:extLst>
                    <a:ext uri="{9D8B030D-6E8A-4147-A177-3AD203B41FA5}">
                      <a16:colId xmlns:a16="http://schemas.microsoft.com/office/drawing/2014/main" val="1633837177"/>
                    </a:ext>
                  </a:extLst>
                </a:gridCol>
                <a:gridCol w="904991">
                  <a:extLst>
                    <a:ext uri="{9D8B030D-6E8A-4147-A177-3AD203B41FA5}">
                      <a16:colId xmlns:a16="http://schemas.microsoft.com/office/drawing/2014/main" val="2900756005"/>
                    </a:ext>
                  </a:extLst>
                </a:gridCol>
              </a:tblGrid>
              <a:tr h="459457">
                <a:tc>
                  <a:txBody>
                    <a:bodyPr/>
                    <a:lstStyle/>
                    <a:p>
                      <a:pPr algn="ctr" fontAlgn="b">
                        <a:buNone/>
                      </a:pPr>
                      <a:r>
                        <a:rPr lang="en-US" sz="1050" b="1" i="0" u="none" strike="noStrike" noProof="0" dirty="0">
                          <a:solidFill>
                            <a:srgbClr val="000000"/>
                          </a:solidFill>
                          <a:effectLst/>
                          <a:latin typeface="Aptos Narrow" panose="020B0004020202020204" pitchFamily="34" charset="0"/>
                        </a:rPr>
                        <a:t>Budget impact</a:t>
                      </a:r>
                    </a:p>
                  </a:txBody>
                  <a:tcPr marL="0" marR="0" marT="0" marB="0" anchor="b">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Coverage</a:t>
                      </a: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CCE/supply</a:t>
                      </a: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Wastage red.</a:t>
                      </a: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Market avail.</a:t>
                      </a: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Disease contr.</a:t>
                      </a: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Patients</a:t>
                      </a: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fontAlgn="b">
                        <a:buNone/>
                      </a:pPr>
                      <a:r>
                        <a:rPr lang="en-US" sz="1050" b="1" i="0" u="none" strike="noStrike" noProof="0" dirty="0">
                          <a:solidFill>
                            <a:srgbClr val="000000"/>
                          </a:solidFill>
                          <a:effectLst/>
                          <a:latin typeface="Aptos Narrow" panose="020B0004020202020204" pitchFamily="34" charset="0"/>
                        </a:rPr>
                        <a:t>HR</a:t>
                      </a:r>
                    </a:p>
                  </a:txBody>
                  <a:tcPr marL="0" marR="0" marT="0" marB="0" anchor="b">
                    <a:lnL w="6350" cap="flat" cmpd="sng" algn="ctr">
                      <a:solidFill>
                        <a:schemeClr val="bg1">
                          <a:lumMod val="75000"/>
                        </a:schemeClr>
                      </a:solidFill>
                      <a:prstDash val="solid"/>
                      <a:round/>
                      <a:headEnd type="none" w="med" len="med"/>
                      <a:tailEnd type="none" w="med" len="med"/>
                    </a:lnL>
                    <a:solidFill>
                      <a:srgbClr val="F2F2F2"/>
                    </a:solidFill>
                  </a:tcPr>
                </a:tc>
                <a:extLst>
                  <a:ext uri="{0D108BD9-81ED-4DB2-BD59-A6C34878D82A}">
                    <a16:rowId xmlns:a16="http://schemas.microsoft.com/office/drawing/2014/main" val="2512657328"/>
                  </a:ext>
                </a:extLst>
              </a:tr>
              <a:tr h="120675">
                <a:tc>
                  <a:txBody>
                    <a:bodyPr/>
                    <a:lstStyle/>
                    <a:p>
                      <a:pPr algn="ctr" fontAlgn="b">
                        <a:buNone/>
                      </a:pPr>
                      <a:r>
                        <a:rPr lang="en-US" sz="1200" b="1" i="0" u="none" strike="noStrike" noProof="0" dirty="0">
                          <a:solidFill>
                            <a:srgbClr val="00B050"/>
                          </a:solidFill>
                          <a:effectLst/>
                          <a:latin typeface="Aptos Narrow" panose="020B0004020202020204" pitchFamily="34" charset="0"/>
                        </a:rPr>
                        <a:t>+ + +</a:t>
                      </a:r>
                    </a:p>
                  </a:txBody>
                  <a:tcPr marL="7620" marR="7620" marT="7396" marB="0">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B050"/>
                          </a:solidFill>
                          <a:effectLst/>
                          <a:uLnTx/>
                          <a:uFillTx/>
                          <a:latin typeface="Aptos Narrow" panose="020B0004020202020204" pitchFamily="34" charset="0"/>
                          <a:ea typeface="+mn-ea"/>
                          <a:cs typeface="+mn-cs"/>
                          <a:sym typeface="Arial"/>
                        </a:rPr>
                        <a:t>+ </a:t>
                      </a:r>
                    </a:p>
                  </a:txBody>
                  <a:tcPr marL="7620" marR="7620" marT="7396"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B050"/>
                          </a:solidFill>
                          <a:effectLst/>
                          <a:uLnTx/>
                          <a:uFillTx/>
                          <a:latin typeface="Aptos Narrow" panose="020B0004020202020204" pitchFamily="34" charset="0"/>
                          <a:ea typeface="+mn-ea"/>
                          <a:cs typeface="+mn-cs"/>
                          <a:sym typeface="Arial"/>
                        </a:rPr>
                        <a:t>+ + +</a:t>
                      </a:r>
                    </a:p>
                  </a:txBody>
                  <a:tcPr marL="7620" marR="7620" marT="7396"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B050"/>
                          </a:solidFill>
                          <a:effectLst/>
                          <a:uLnTx/>
                          <a:uFillTx/>
                          <a:latin typeface="Aptos Narrow" panose="020B0004020202020204" pitchFamily="34" charset="0"/>
                          <a:ea typeface="+mn-ea"/>
                          <a:cs typeface="+mn-cs"/>
                          <a:sym typeface="Arial"/>
                        </a:rPr>
                        <a:t>+</a:t>
                      </a:r>
                    </a:p>
                  </a:txBody>
                  <a:tcPr marL="7620" marR="7620" marT="7396"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B050"/>
                          </a:solidFill>
                          <a:effectLst/>
                          <a:uLnTx/>
                          <a:uFillTx/>
                          <a:latin typeface="Aptos Narrow" panose="020B0004020202020204" pitchFamily="34" charset="0"/>
                          <a:ea typeface="+mn-ea"/>
                          <a:cs typeface="+mn-cs"/>
                          <a:sym typeface="Arial"/>
                        </a:rPr>
                        <a:t>+ + +</a:t>
                      </a:r>
                    </a:p>
                  </a:txBody>
                  <a:tcPr marL="7620" marR="7620" marT="7396"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tx1">
                              <a:lumMod val="50000"/>
                            </a:schemeClr>
                          </a:solidFill>
                          <a:effectLst/>
                          <a:uLnTx/>
                          <a:uFillTx/>
                          <a:latin typeface="Aptos Narrow" panose="020B0004020202020204" pitchFamily="34" charset="0"/>
                          <a:ea typeface="+mn-ea"/>
                          <a:cs typeface="+mn-cs"/>
                          <a:sym typeface="Arial"/>
                        </a:rPr>
                        <a:t>/</a:t>
                      </a:r>
                    </a:p>
                  </a:txBody>
                  <a:tcPr marL="7620" marR="7620" marT="7396"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B050"/>
                          </a:solidFill>
                          <a:effectLst/>
                          <a:uLnTx/>
                          <a:uFillTx/>
                          <a:latin typeface="Aptos Narrow" panose="020B0004020202020204" pitchFamily="34" charset="0"/>
                          <a:ea typeface="+mn-ea"/>
                          <a:cs typeface="+mn-cs"/>
                          <a:sym typeface="Arial"/>
                        </a:rPr>
                        <a:t>+ + +</a:t>
                      </a:r>
                    </a:p>
                  </a:txBody>
                  <a:tcPr marL="7620" marR="7620" marT="7396"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B050"/>
                          </a:solidFill>
                          <a:effectLst/>
                          <a:uLnTx/>
                          <a:uFillTx/>
                          <a:latin typeface="Aptos Narrow" panose="020B0004020202020204" pitchFamily="34" charset="0"/>
                          <a:ea typeface="+mn-ea"/>
                          <a:cs typeface="+mn-cs"/>
                          <a:sym typeface="Arial"/>
                        </a:rPr>
                        <a:t>+ + +</a:t>
                      </a:r>
                    </a:p>
                  </a:txBody>
                  <a:tcPr marL="7620" marR="7620" marT="7396" marB="0">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856718993"/>
                  </a:ext>
                </a:extLst>
              </a:tr>
              <a:tr h="734193">
                <a:tc>
                  <a:txBody>
                    <a:bodyPr/>
                    <a:lstStyle/>
                    <a:p>
                      <a:pPr algn="ctr" fontAlgn="b">
                        <a:buNone/>
                      </a:pPr>
                      <a:r>
                        <a:rPr lang="en-US" sz="1000" b="0" i="0" u="none" strike="noStrike" noProof="0" dirty="0">
                          <a:solidFill>
                            <a:srgbClr val="000000"/>
                          </a:solidFill>
                          <a:effectLst/>
                          <a:latin typeface="Aptos Narrow" panose="020B0004020202020204" pitchFamily="34" charset="0"/>
                        </a:rPr>
                        <a:t>Half the doses</a:t>
                      </a:r>
                    </a:p>
                  </a:txBody>
                  <a:tcPr marL="45720" marR="45720" marT="0" marB="0">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Opportunity to integrate with campaigns</a:t>
                      </a:r>
                    </a:p>
                  </a:txBody>
                  <a:tcPr marL="45720" marR="4572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Reduced volume</a:t>
                      </a:r>
                    </a:p>
                  </a:txBody>
                  <a:tcPr marL="45720" marR="4572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Lower systemic wastage</a:t>
                      </a:r>
                    </a:p>
                  </a:txBody>
                  <a:tcPr marL="45720" marR="4572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noProof="0" dirty="0">
                          <a:solidFill>
                            <a:srgbClr val="000000"/>
                          </a:solidFill>
                          <a:effectLst/>
                          <a:latin typeface="Aptos Narrow" panose="020B0004020202020204" pitchFamily="34" charset="0"/>
                        </a:rPr>
                        <a:t>Half the doses</a:t>
                      </a:r>
                    </a:p>
                  </a:txBody>
                  <a:tcPr marL="45720" marR="4572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Non-inferior efficacy shown</a:t>
                      </a:r>
                      <a:endParaRPr lang="en-US" sz="1000" b="0" i="0" u="none" strike="sngStrike" noProof="0" dirty="0">
                        <a:solidFill>
                          <a:srgbClr val="000000"/>
                        </a:solidFill>
                        <a:effectLst/>
                        <a:latin typeface="Aptos Narrow" panose="020B0004020202020204" pitchFamily="34" charset="0"/>
                      </a:endParaRPr>
                    </a:p>
                  </a:txBody>
                  <a:tcPr marL="45720" marR="4572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Fewer injections</a:t>
                      </a:r>
                    </a:p>
                    <a:p>
                      <a:pPr algn="ctr" fontAlgn="b">
                        <a:buNone/>
                      </a:pPr>
                      <a:r>
                        <a:rPr lang="en-US" sz="1000" b="0" i="0" u="none" strike="noStrike" noProof="0" dirty="0">
                          <a:solidFill>
                            <a:srgbClr val="000000"/>
                          </a:solidFill>
                          <a:effectLst/>
                          <a:latin typeface="Aptos Narrow" panose="020B0004020202020204" pitchFamily="34" charset="0"/>
                        </a:rPr>
                        <a:t>(-50%)</a:t>
                      </a:r>
                    </a:p>
                  </a:txBody>
                  <a:tcPr marL="45720" marR="45720" marT="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Simpler schedule, less workload</a:t>
                      </a:r>
                    </a:p>
                  </a:txBody>
                  <a:tcPr marL="45720" marR="45720" marT="0" marB="0">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006642631"/>
                  </a:ext>
                </a:extLst>
              </a:tr>
            </a:tbl>
          </a:graphicData>
        </a:graphic>
      </p:graphicFrame>
      <p:sp>
        <p:nvSpPr>
          <p:cNvPr id="7" name="Google Shape;427;p16">
            <a:extLst>
              <a:ext uri="{FF2B5EF4-FFF2-40B4-BE49-F238E27FC236}">
                <a16:creationId xmlns:a16="http://schemas.microsoft.com/office/drawing/2014/main" id="{E23B6F53-3BC0-BCE1-CA90-757020ED6608}"/>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3" name="Google Shape;126;p14">
            <a:extLst>
              <a:ext uri="{FF2B5EF4-FFF2-40B4-BE49-F238E27FC236}">
                <a16:creationId xmlns:a16="http://schemas.microsoft.com/office/drawing/2014/main" id="{1B8E8B71-D20C-EFAD-2BB5-4E1CEEEFAF0D}"/>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lvl="0">
              <a:buClr>
                <a:srgbClr val="000000"/>
              </a:buClr>
              <a:defRPr/>
            </a:pPr>
            <a:r>
              <a:rPr lang="en-US" sz="2400" kern="0" noProof="0" dirty="0">
                <a:solidFill>
                  <a:srgbClr val="0F5D61"/>
                </a:solidFill>
                <a:latin typeface="Lato" panose="020F0502020204030203" pitchFamily="34" charset="0"/>
                <a:cs typeface="Times New Roman" panose="02020603050405020304" pitchFamily="18" charset="0"/>
                <a:sym typeface="Lato"/>
              </a:rPr>
              <a:t>Zoom on Optimization fact sheets - </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HPV – Change from 2 doses to 1 dose</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44" name="Rectangle 43">
            <a:extLst>
              <a:ext uri="{FF2B5EF4-FFF2-40B4-BE49-F238E27FC236}">
                <a16:creationId xmlns:a16="http://schemas.microsoft.com/office/drawing/2014/main" id="{0E76A766-23CF-339E-5602-955C7A116FA3}"/>
              </a:ext>
            </a:extLst>
          </p:cNvPr>
          <p:cNvSpPr/>
          <p:nvPr/>
        </p:nvSpPr>
        <p:spPr>
          <a:xfrm>
            <a:off x="432426" y="1277091"/>
            <a:ext cx="11221309" cy="689161"/>
          </a:xfrm>
          <a:prstGeom prst="rect">
            <a:avLst/>
          </a:prstGeom>
          <a:solidFill>
            <a:srgbClr val="CFDFDF"/>
          </a:solidFill>
          <a:ln w="19050">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Ins="27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141">
                    <a:lumMod val="50000"/>
                  </a:srgbClr>
                </a:solidFill>
                <a:effectLst/>
                <a:uLnTx/>
                <a:uFillTx/>
                <a:latin typeface="Lato"/>
                <a:ea typeface="+mn-ea"/>
                <a:cs typeface="+mn-cs"/>
              </a:rPr>
              <a:t>Change from 2 doses to 1 dose schedule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14141">
                    <a:lumMod val="50000"/>
                  </a:srgbClr>
                </a:solidFill>
                <a:effectLst/>
                <a:uLnTx/>
                <a:uFillTx/>
                <a:latin typeface="Lato"/>
                <a:ea typeface="+mn-ea"/>
                <a:cs typeface="+mn-cs"/>
              </a:rPr>
              <a:t>Change to a 1-dose regimen that achieves comparable protection to two doses (as noted by WHO’s SAGE in 2022) in order to lower vaccine and delivery costs and expanding programmatic options, that can contribute to increased coverage.</a:t>
            </a:r>
            <a:endParaRPr kumimoji="0" lang="en-US" sz="1000" b="0" i="0" u="none" strike="noStrike" kern="1200" cap="none" spc="0" normalizeH="0" baseline="0" noProof="0" dirty="0">
              <a:ln>
                <a:noFill/>
              </a:ln>
              <a:solidFill>
                <a:srgbClr val="414141">
                  <a:lumMod val="50000"/>
                </a:srgbClr>
              </a:solidFill>
              <a:effectLst/>
              <a:uLnTx/>
              <a:uFillTx/>
              <a:latin typeface="Lato"/>
              <a:ea typeface="+mn-ea"/>
              <a:cs typeface="+mn-cs"/>
            </a:endParaRPr>
          </a:p>
        </p:txBody>
      </p:sp>
      <p:sp>
        <p:nvSpPr>
          <p:cNvPr id="47" name="Rectangle: Folded Corner 46">
            <a:extLst>
              <a:ext uri="{FF2B5EF4-FFF2-40B4-BE49-F238E27FC236}">
                <a16:creationId xmlns:a16="http://schemas.microsoft.com/office/drawing/2014/main" id="{493221D5-E560-1E85-220A-FC17BD2D448F}"/>
              </a:ext>
            </a:extLst>
          </p:cNvPr>
          <p:cNvSpPr/>
          <p:nvPr/>
        </p:nvSpPr>
        <p:spPr>
          <a:xfrm>
            <a:off x="8151779" y="2062264"/>
            <a:ext cx="3501956" cy="4570497"/>
          </a:xfrm>
          <a:prstGeom prst="foldedCorner">
            <a:avLst>
              <a:gd name="adj" fmla="val 5834"/>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141">
                    <a:lumMod val="50000"/>
                  </a:srgbClr>
                </a:solidFill>
                <a:effectLst/>
                <a:uLnTx/>
                <a:uFillTx/>
                <a:latin typeface="Lato"/>
                <a:ea typeface="+mn-ea"/>
                <a:cs typeface="+mn-cs"/>
              </a:rPr>
              <a:t>Option assessment support</a:t>
            </a:r>
          </a:p>
        </p:txBody>
      </p:sp>
      <p:sp>
        <p:nvSpPr>
          <p:cNvPr id="14" name="Rectangle 13">
            <a:extLst>
              <a:ext uri="{FF2B5EF4-FFF2-40B4-BE49-F238E27FC236}">
                <a16:creationId xmlns:a16="http://schemas.microsoft.com/office/drawing/2014/main" id="{2D82B1E1-07E6-ABC7-3BF7-712E8A1A2EFD}"/>
              </a:ext>
            </a:extLst>
          </p:cNvPr>
          <p:cNvSpPr/>
          <p:nvPr/>
        </p:nvSpPr>
        <p:spPr>
          <a:xfrm>
            <a:off x="8299022" y="4775286"/>
            <a:ext cx="3217196" cy="7331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14141">
                    <a:lumMod val="50000"/>
                  </a:srgbClr>
                </a:solidFill>
                <a:effectLst/>
                <a:uLnTx/>
                <a:uFillTx/>
                <a:latin typeface="Lato"/>
                <a:ea typeface="+mn-ea"/>
                <a:cs typeface="+mn-cs"/>
              </a:rPr>
              <a:t>Examples of implementing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414141">
                    <a:lumMod val="50000"/>
                  </a:srgbClr>
                </a:solidFill>
                <a:effectLst/>
                <a:uLnTx/>
                <a:uFillTx/>
                <a:latin typeface="Lato"/>
                <a:ea typeface="+mn-ea"/>
                <a:cs typeface="+mn-cs"/>
              </a:rPr>
              <a:t>81 countries have switched to a 1-dose regimen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414141">
                  <a:lumMod val="50000"/>
                </a:srgbClr>
              </a:solidFill>
              <a:effectLst/>
              <a:uLnTx/>
              <a:uFillTx/>
              <a:latin typeface="Lato"/>
              <a:ea typeface="+mn-ea"/>
              <a:cs typeface="+mn-cs"/>
            </a:endParaRPr>
          </a:p>
        </p:txBody>
      </p:sp>
      <p:sp>
        <p:nvSpPr>
          <p:cNvPr id="21" name="Rectangle 20">
            <a:extLst>
              <a:ext uri="{FF2B5EF4-FFF2-40B4-BE49-F238E27FC236}">
                <a16:creationId xmlns:a16="http://schemas.microsoft.com/office/drawing/2014/main" id="{43F787F8-1C05-87D9-5050-D7360A368935}"/>
              </a:ext>
            </a:extLst>
          </p:cNvPr>
          <p:cNvSpPr/>
          <p:nvPr/>
        </p:nvSpPr>
        <p:spPr>
          <a:xfrm>
            <a:off x="608766" y="5331921"/>
            <a:ext cx="7416553" cy="1300840"/>
          </a:xfrm>
          <a:prstGeom prst="rect">
            <a:avLst/>
          </a:prstGeom>
          <a:solidFill>
            <a:schemeClr val="bg1"/>
          </a:solidFill>
          <a:ln>
            <a:solidFill>
              <a:srgbClr val="C04F15"/>
            </a:solidFill>
            <a:prstDash val="sys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1" u="none" strike="noStrike" kern="1200" cap="none" spc="0" normalizeH="0" baseline="0" noProof="0" dirty="0">
              <a:ln>
                <a:noFill/>
              </a:ln>
              <a:solidFill>
                <a:srgbClr val="C04F15"/>
              </a:solidFill>
              <a:effectLst/>
              <a:uLnTx/>
              <a:uFillTx/>
              <a:latin typeface="Lato"/>
              <a:ea typeface="+mn-ea"/>
              <a:cs typeface="+mn-cs"/>
            </a:endParaRPr>
          </a:p>
        </p:txBody>
      </p:sp>
      <p:sp>
        <p:nvSpPr>
          <p:cNvPr id="28" name="Rectangle 27">
            <a:extLst>
              <a:ext uri="{FF2B5EF4-FFF2-40B4-BE49-F238E27FC236}">
                <a16:creationId xmlns:a16="http://schemas.microsoft.com/office/drawing/2014/main" id="{A73B3E1A-BD60-5D26-AF0F-838B956D4A5D}"/>
              </a:ext>
            </a:extLst>
          </p:cNvPr>
          <p:cNvSpPr/>
          <p:nvPr/>
        </p:nvSpPr>
        <p:spPr>
          <a:xfrm>
            <a:off x="8299022" y="5615754"/>
            <a:ext cx="3217196" cy="887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14141">
                    <a:lumMod val="50000"/>
                  </a:srgbClr>
                </a:solidFill>
                <a:effectLst/>
                <a:uLnTx/>
                <a:uFillTx/>
                <a:latin typeface="Lato"/>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hlinkClick r:id="rId3"/>
              </a:rPr>
              <a:t>2022 SAGE Position Paper</a:t>
            </a:r>
            <a:endPar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hlinkClick r:id="rId4"/>
              </a:rPr>
              <a:t>WHO Considerations for human papillomavirus</a:t>
            </a:r>
            <a:endPar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hlinkClick r:id="rId5"/>
              </a:rPr>
              <a:t>WHO Compendium</a:t>
            </a:r>
            <a:r>
              <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rPr>
              <a:t> on HPV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hlinkClick r:id="rId6"/>
              </a:rPr>
              <a:t>HPV Vaccine schedule optimization guide</a:t>
            </a:r>
            <a:endParaRPr kumimoji="0" lang="en-US" sz="1000" b="0" i="1" u="none" strike="noStrike" kern="1200" cap="none" spc="0" normalizeH="0" baseline="0" noProof="0" dirty="0">
              <a:ln>
                <a:noFill/>
              </a:ln>
              <a:solidFill>
                <a:srgbClr val="414141">
                  <a:lumMod val="50000"/>
                </a:srgbClr>
              </a:solidFill>
              <a:effectLst/>
              <a:uLnTx/>
              <a:uFillTx/>
              <a:latin typeface="Lato"/>
              <a:ea typeface="+mn-ea"/>
              <a:cs typeface="+mn-cs"/>
            </a:endParaRPr>
          </a:p>
        </p:txBody>
      </p:sp>
      <p:sp>
        <p:nvSpPr>
          <p:cNvPr id="29" name="Rectangle 28">
            <a:extLst>
              <a:ext uri="{FF2B5EF4-FFF2-40B4-BE49-F238E27FC236}">
                <a16:creationId xmlns:a16="http://schemas.microsoft.com/office/drawing/2014/main" id="{5CAC9D0E-6B24-AA21-9F1C-2BCF6EDCC2E4}"/>
              </a:ext>
            </a:extLst>
          </p:cNvPr>
          <p:cNvSpPr/>
          <p:nvPr/>
        </p:nvSpPr>
        <p:spPr>
          <a:xfrm>
            <a:off x="8299022" y="2435341"/>
            <a:ext cx="3217196" cy="2232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14141">
                    <a:lumMod val="50000"/>
                  </a:srgbClr>
                </a:solidFill>
                <a:effectLst/>
                <a:uLnTx/>
                <a:uFillTx/>
                <a:latin typeface="Lato"/>
                <a:ea typeface="+mn-ea"/>
                <a:cs typeface="+mn-cs"/>
              </a:rPr>
              <a:t>Proposed criteria for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1" u="none" strike="noStrike" kern="1200" cap="none" spc="0" normalizeH="0" baseline="0" noProof="0" dirty="0">
              <a:ln>
                <a:noFill/>
              </a:ln>
              <a:solidFill>
                <a:srgbClr val="414141">
                  <a:lumMod val="50000"/>
                </a:srgbClr>
              </a:solidFill>
              <a:effectLst/>
              <a:uLnTx/>
              <a:uFillTx/>
              <a:latin typeface="Lat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Acceptability of schedule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Coverage of active serogroups or serotypes in the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Effectiveness of the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Herd immunity /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Direct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Indirect costs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Availability of adequate cold chain equipment at all levels or ability to procure CCE required to store the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Market availability of the vaccine and supplies over the selected time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srgbClr val="414141">
                    <a:lumMod val="50000"/>
                  </a:srgbClr>
                </a:solidFill>
                <a:effectLst/>
                <a:uLnTx/>
                <a:uFillTx/>
                <a:latin typeface="Lato"/>
                <a:ea typeface="+mn-ea"/>
                <a:cs typeface="+mn-cs"/>
              </a:rPr>
              <a:t>Expected impact of the introduction on the human resources</a:t>
            </a:r>
            <a:endParaRPr kumimoji="0" lang="en-US" sz="800" b="0" i="1" u="none" strike="noStrike" kern="1200" cap="none" spc="0" normalizeH="0" baseline="0" noProof="0" dirty="0">
              <a:ln>
                <a:noFill/>
              </a:ln>
              <a:solidFill>
                <a:srgbClr val="414141">
                  <a:lumMod val="50000"/>
                </a:srgbClr>
              </a:solidFill>
              <a:effectLst/>
              <a:uLnTx/>
              <a:uFillTx/>
              <a:latin typeface="Lato"/>
              <a:ea typeface="+mn-ea"/>
              <a:cs typeface="+mn-cs"/>
            </a:endParaRPr>
          </a:p>
        </p:txBody>
      </p:sp>
      <p:pic>
        <p:nvPicPr>
          <p:cNvPr id="2050" name="Picture 2" descr="About our Alliance">
            <a:extLst>
              <a:ext uri="{FF2B5EF4-FFF2-40B4-BE49-F238E27FC236}">
                <a16:creationId xmlns:a16="http://schemas.microsoft.com/office/drawing/2014/main" id="{D7E87384-FC2C-A0AA-A427-957BD38435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3813" y="1318776"/>
            <a:ext cx="902964" cy="34112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3442971-F440-EDAB-0324-88FE0104E566}"/>
              </a:ext>
            </a:extLst>
          </p:cNvPr>
          <p:cNvSpPr/>
          <p:nvPr/>
        </p:nvSpPr>
        <p:spPr>
          <a:xfrm>
            <a:off x="10016677" y="1633399"/>
            <a:ext cx="1788558" cy="341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400" b="1" i="1" noProof="0" dirty="0">
                <a:solidFill>
                  <a:schemeClr val="tx1">
                    <a:lumMod val="50000"/>
                  </a:schemeClr>
                </a:solidFill>
              </a:rPr>
              <a:t>Guaranteed</a:t>
            </a:r>
          </a:p>
        </p:txBody>
      </p:sp>
      <p:pic>
        <p:nvPicPr>
          <p:cNvPr id="32" name="Graphic 31" descr="Immunity with solid fill">
            <a:extLst>
              <a:ext uri="{FF2B5EF4-FFF2-40B4-BE49-F238E27FC236}">
                <a16:creationId xmlns:a16="http://schemas.microsoft.com/office/drawing/2014/main" id="{D1746213-5C42-C256-9CE7-BF534092C3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8430" y="3795640"/>
            <a:ext cx="264869" cy="264869"/>
          </a:xfrm>
          <a:prstGeom prst="rect">
            <a:avLst/>
          </a:prstGeom>
        </p:spPr>
      </p:pic>
      <p:pic>
        <p:nvPicPr>
          <p:cNvPr id="33" name="Graphic 32" descr="Needle with solid fill">
            <a:extLst>
              <a:ext uri="{FF2B5EF4-FFF2-40B4-BE49-F238E27FC236}">
                <a16:creationId xmlns:a16="http://schemas.microsoft.com/office/drawing/2014/main" id="{4A7E31FC-9926-B316-802C-AE39EEC759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90182" y="3795640"/>
            <a:ext cx="264869" cy="264869"/>
          </a:xfrm>
          <a:prstGeom prst="rect">
            <a:avLst/>
          </a:prstGeom>
        </p:spPr>
      </p:pic>
      <p:pic>
        <p:nvPicPr>
          <p:cNvPr id="35" name="Graphic 34" descr="Shopping cart with solid fill">
            <a:extLst>
              <a:ext uri="{FF2B5EF4-FFF2-40B4-BE49-F238E27FC236}">
                <a16:creationId xmlns:a16="http://schemas.microsoft.com/office/drawing/2014/main" id="{33FC64AD-5D41-299E-9412-199BC9C3008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18868" y="3795640"/>
            <a:ext cx="264869" cy="264869"/>
          </a:xfrm>
          <a:prstGeom prst="rect">
            <a:avLst/>
          </a:prstGeom>
        </p:spPr>
      </p:pic>
      <p:pic>
        <p:nvPicPr>
          <p:cNvPr id="36" name="Graphic 35" descr="Rubbish with solid fill">
            <a:extLst>
              <a:ext uri="{FF2B5EF4-FFF2-40B4-BE49-F238E27FC236}">
                <a16:creationId xmlns:a16="http://schemas.microsoft.com/office/drawing/2014/main" id="{543B1C1B-3EF3-A345-F6E4-523C116675F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09306" y="3795640"/>
            <a:ext cx="264869" cy="264869"/>
          </a:xfrm>
          <a:prstGeom prst="rect">
            <a:avLst/>
          </a:prstGeom>
        </p:spPr>
      </p:pic>
      <p:pic>
        <p:nvPicPr>
          <p:cNvPr id="37" name="Graphic 36" descr="Low temperature with solid fill">
            <a:extLst>
              <a:ext uri="{FF2B5EF4-FFF2-40B4-BE49-F238E27FC236}">
                <a16:creationId xmlns:a16="http://schemas.microsoft.com/office/drawing/2014/main" id="{E0060864-B284-323A-C092-8022CE71C7B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99744" y="3795640"/>
            <a:ext cx="264869" cy="264869"/>
          </a:xfrm>
          <a:prstGeom prst="rect">
            <a:avLst/>
          </a:prstGeom>
        </p:spPr>
      </p:pic>
      <p:pic>
        <p:nvPicPr>
          <p:cNvPr id="38" name="Graphic 37" descr="Doctor male with solid fill">
            <a:extLst>
              <a:ext uri="{FF2B5EF4-FFF2-40B4-BE49-F238E27FC236}">
                <a16:creationId xmlns:a16="http://schemas.microsoft.com/office/drawing/2014/main" id="{8E52D703-B78B-B2A2-6937-B1D16B4F49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47556" y="3795640"/>
            <a:ext cx="264869" cy="264869"/>
          </a:xfrm>
          <a:prstGeom prst="rect">
            <a:avLst/>
          </a:prstGeom>
        </p:spPr>
      </p:pic>
      <p:pic>
        <p:nvPicPr>
          <p:cNvPr id="39" name="Graphic 38" descr="Man with baby with solid fill">
            <a:extLst>
              <a:ext uri="{FF2B5EF4-FFF2-40B4-BE49-F238E27FC236}">
                <a16:creationId xmlns:a16="http://schemas.microsoft.com/office/drawing/2014/main" id="{6E284528-B614-807D-C78B-A3E70481C6A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37992" y="3795640"/>
            <a:ext cx="264869" cy="264869"/>
          </a:xfrm>
          <a:prstGeom prst="rect">
            <a:avLst/>
          </a:prstGeom>
        </p:spPr>
      </p:pic>
      <p:pic>
        <p:nvPicPr>
          <p:cNvPr id="34" name="Graphic 33" descr="Money with solid fill">
            <a:extLst>
              <a:ext uri="{FF2B5EF4-FFF2-40B4-BE49-F238E27FC236}">
                <a16:creationId xmlns:a16="http://schemas.microsoft.com/office/drawing/2014/main" id="{B4A3102E-2FBD-B8CB-8A35-D8BA1ED326D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80620" y="3795640"/>
            <a:ext cx="264869" cy="264869"/>
          </a:xfrm>
          <a:prstGeom prst="rect">
            <a:avLst/>
          </a:prstGeom>
        </p:spPr>
      </p:pic>
      <p:sp>
        <p:nvSpPr>
          <p:cNvPr id="61" name="TextBox 60">
            <a:extLst>
              <a:ext uri="{FF2B5EF4-FFF2-40B4-BE49-F238E27FC236}">
                <a16:creationId xmlns:a16="http://schemas.microsoft.com/office/drawing/2014/main" id="{81E9ECE4-3ED4-BEC9-1DBD-E59AB162FF04}"/>
              </a:ext>
            </a:extLst>
          </p:cNvPr>
          <p:cNvSpPr txBox="1"/>
          <p:nvPr/>
        </p:nvSpPr>
        <p:spPr>
          <a:xfrm rot="16200000">
            <a:off x="-200146" y="4421875"/>
            <a:ext cx="13046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F5D61"/>
                </a:solidFill>
                <a:effectLst/>
                <a:uLnTx/>
                <a:uFillTx/>
                <a:latin typeface="Lato"/>
                <a:ea typeface="+mn-ea"/>
                <a:cs typeface="+mn-cs"/>
              </a:rPr>
              <a:t>Potential  impacts</a:t>
            </a:r>
            <a:endParaRPr kumimoji="0" lang="en-US" sz="1800" b="0" i="0" u="none" strike="noStrike" kern="1200" cap="none" spc="0" normalizeH="0" baseline="0" noProof="0" dirty="0">
              <a:ln>
                <a:noFill/>
              </a:ln>
              <a:solidFill>
                <a:srgbClr val="414141"/>
              </a:solidFill>
              <a:effectLst/>
              <a:uLnTx/>
              <a:uFillTx/>
              <a:latin typeface="Lato"/>
              <a:ea typeface="+mn-ea"/>
              <a:cs typeface="+mn-cs"/>
            </a:endParaRPr>
          </a:p>
        </p:txBody>
      </p:sp>
      <p:sp>
        <p:nvSpPr>
          <p:cNvPr id="62" name="TextBox 61">
            <a:extLst>
              <a:ext uri="{FF2B5EF4-FFF2-40B4-BE49-F238E27FC236}">
                <a16:creationId xmlns:a16="http://schemas.microsoft.com/office/drawing/2014/main" id="{5E0A84ED-EFA4-CC56-5CF7-52A9711F537A}"/>
              </a:ext>
            </a:extLst>
          </p:cNvPr>
          <p:cNvSpPr txBox="1"/>
          <p:nvPr/>
        </p:nvSpPr>
        <p:spPr>
          <a:xfrm rot="16200000">
            <a:off x="-265381" y="5846642"/>
            <a:ext cx="1435156"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C04F15"/>
                </a:solidFill>
                <a:effectLst/>
                <a:uLnTx/>
                <a:uFillTx/>
                <a:latin typeface="Lato"/>
                <a:ea typeface="+mn-ea"/>
                <a:cs typeface="+mn-cs"/>
              </a:rPr>
              <a:t>Program implications</a:t>
            </a:r>
            <a:endParaRPr kumimoji="0" lang="en-US" sz="1800" b="0" i="0" u="none" strike="noStrike" kern="1200" cap="none" spc="0" normalizeH="0" baseline="0" noProof="0" dirty="0">
              <a:ln>
                <a:noFill/>
              </a:ln>
              <a:solidFill>
                <a:srgbClr val="414141"/>
              </a:solidFill>
              <a:effectLst/>
              <a:uLnTx/>
              <a:uFillTx/>
              <a:latin typeface="Lato"/>
              <a:ea typeface="+mn-ea"/>
              <a:cs typeface="+mn-cs"/>
            </a:endParaRPr>
          </a:p>
        </p:txBody>
      </p:sp>
      <p:graphicFrame>
        <p:nvGraphicFramePr>
          <p:cNvPr id="63" name="Table 62">
            <a:extLst>
              <a:ext uri="{FF2B5EF4-FFF2-40B4-BE49-F238E27FC236}">
                <a16:creationId xmlns:a16="http://schemas.microsoft.com/office/drawing/2014/main" id="{43D0631A-8C4B-BA53-E256-BAF333480896}"/>
              </a:ext>
            </a:extLst>
          </p:cNvPr>
          <p:cNvGraphicFramePr>
            <a:graphicFrameLocks noGrp="1"/>
          </p:cNvGraphicFramePr>
          <p:nvPr>
            <p:extLst>
              <p:ext uri="{D42A27DB-BD31-4B8C-83A1-F6EECF244321}">
                <p14:modId xmlns:p14="http://schemas.microsoft.com/office/powerpoint/2010/main" val="1944658240"/>
              </p:ext>
            </p:extLst>
          </p:nvPr>
        </p:nvGraphicFramePr>
        <p:xfrm>
          <a:off x="699927" y="5386374"/>
          <a:ext cx="7239928" cy="1180265"/>
        </p:xfrm>
        <a:graphic>
          <a:graphicData uri="http://schemas.openxmlformats.org/drawingml/2006/table">
            <a:tbl>
              <a:tblPr firstRow="1" bandRow="1">
                <a:tableStyleId>{93296810-A885-4BE3-A3E7-6D5BEEA58F35}</a:tableStyleId>
              </a:tblPr>
              <a:tblGrid>
                <a:gridCol w="904991">
                  <a:extLst>
                    <a:ext uri="{9D8B030D-6E8A-4147-A177-3AD203B41FA5}">
                      <a16:colId xmlns:a16="http://schemas.microsoft.com/office/drawing/2014/main" val="4155129025"/>
                    </a:ext>
                  </a:extLst>
                </a:gridCol>
                <a:gridCol w="904991">
                  <a:extLst>
                    <a:ext uri="{9D8B030D-6E8A-4147-A177-3AD203B41FA5}">
                      <a16:colId xmlns:a16="http://schemas.microsoft.com/office/drawing/2014/main" val="2134448825"/>
                    </a:ext>
                  </a:extLst>
                </a:gridCol>
                <a:gridCol w="904991">
                  <a:extLst>
                    <a:ext uri="{9D8B030D-6E8A-4147-A177-3AD203B41FA5}">
                      <a16:colId xmlns:a16="http://schemas.microsoft.com/office/drawing/2014/main" val="1215299217"/>
                    </a:ext>
                  </a:extLst>
                </a:gridCol>
                <a:gridCol w="904991">
                  <a:extLst>
                    <a:ext uri="{9D8B030D-6E8A-4147-A177-3AD203B41FA5}">
                      <a16:colId xmlns:a16="http://schemas.microsoft.com/office/drawing/2014/main" val="2996779904"/>
                    </a:ext>
                  </a:extLst>
                </a:gridCol>
                <a:gridCol w="904991">
                  <a:extLst>
                    <a:ext uri="{9D8B030D-6E8A-4147-A177-3AD203B41FA5}">
                      <a16:colId xmlns:a16="http://schemas.microsoft.com/office/drawing/2014/main" val="2960361846"/>
                    </a:ext>
                  </a:extLst>
                </a:gridCol>
                <a:gridCol w="904991">
                  <a:extLst>
                    <a:ext uri="{9D8B030D-6E8A-4147-A177-3AD203B41FA5}">
                      <a16:colId xmlns:a16="http://schemas.microsoft.com/office/drawing/2014/main" val="1418391486"/>
                    </a:ext>
                  </a:extLst>
                </a:gridCol>
                <a:gridCol w="904991">
                  <a:extLst>
                    <a:ext uri="{9D8B030D-6E8A-4147-A177-3AD203B41FA5}">
                      <a16:colId xmlns:a16="http://schemas.microsoft.com/office/drawing/2014/main" val="1633837177"/>
                    </a:ext>
                  </a:extLst>
                </a:gridCol>
                <a:gridCol w="904991">
                  <a:extLst>
                    <a:ext uri="{9D8B030D-6E8A-4147-A177-3AD203B41FA5}">
                      <a16:colId xmlns:a16="http://schemas.microsoft.com/office/drawing/2014/main" val="2900756005"/>
                    </a:ext>
                  </a:extLst>
                </a:gridCol>
              </a:tblGrid>
              <a:tr h="409262">
                <a:tc>
                  <a:txBody>
                    <a:bodyPr/>
                    <a:lstStyle/>
                    <a:p>
                      <a:pPr algn="ctr" rtl="0" fontAlgn="b">
                        <a:buNone/>
                      </a:pPr>
                      <a:r>
                        <a:rPr lang="en-US" sz="1050" b="1" i="0" u="none" strike="noStrike" noProof="0" dirty="0">
                          <a:solidFill>
                            <a:srgbClr val="000000"/>
                          </a:solidFill>
                          <a:effectLst/>
                          <a:latin typeface="Aptos Narrow" panose="020B0004020202020204" pitchFamily="34" charset="0"/>
                        </a:rPr>
                        <a:t>New contact point</a:t>
                      </a:r>
                    </a:p>
                  </a:txBody>
                  <a:tcPr marL="3600" marR="3600" marT="7620" marB="0" anchor="ctr">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Documentation change</a:t>
                      </a:r>
                    </a:p>
                  </a:txBody>
                  <a:tcPr marL="3600" marR="360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Training</a:t>
                      </a:r>
                    </a:p>
                  </a:txBody>
                  <a:tcPr marL="3600" marR="360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Communication</a:t>
                      </a:r>
                    </a:p>
                  </a:txBody>
                  <a:tcPr marL="3600" marR="360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Reconstitution  administration</a:t>
                      </a:r>
                    </a:p>
                  </a:txBody>
                  <a:tcPr marL="3600" marR="360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Supply chain investment</a:t>
                      </a:r>
                    </a:p>
                  </a:txBody>
                  <a:tcPr marL="3600" marR="360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Change in strategy</a:t>
                      </a:r>
                    </a:p>
                  </a:txBody>
                  <a:tcPr marL="3600" marR="360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rgbClr val="F2F2F2"/>
                    </a:solidFill>
                  </a:tcPr>
                </a:tc>
                <a:tc>
                  <a:txBody>
                    <a:bodyPr/>
                    <a:lstStyle/>
                    <a:p>
                      <a:pPr algn="ctr" rtl="0" fontAlgn="b">
                        <a:buNone/>
                      </a:pPr>
                      <a:r>
                        <a:rPr lang="en-US" sz="1050" b="1" i="0" u="none" strike="noStrike" noProof="0" dirty="0">
                          <a:solidFill>
                            <a:srgbClr val="000000"/>
                          </a:solidFill>
                          <a:effectLst/>
                          <a:latin typeface="Aptos Narrow" panose="020B0004020202020204" pitchFamily="34" charset="0"/>
                        </a:rPr>
                        <a:t>Surveillance investment</a:t>
                      </a:r>
                    </a:p>
                  </a:txBody>
                  <a:tcPr marL="3600" marR="3600" marT="7620" marB="0" anchor="ctr">
                    <a:lnL w="6350" cap="flat" cmpd="sng" algn="ctr">
                      <a:solidFill>
                        <a:schemeClr val="bg1">
                          <a:lumMod val="75000"/>
                        </a:schemeClr>
                      </a:solidFill>
                      <a:prstDash val="solid"/>
                      <a:round/>
                      <a:headEnd type="none" w="med" len="med"/>
                      <a:tailEnd type="none" w="med" len="med"/>
                    </a:lnL>
                    <a:solidFill>
                      <a:srgbClr val="F2F2F2"/>
                    </a:solidFill>
                  </a:tcPr>
                </a:tc>
                <a:extLst>
                  <a:ext uri="{0D108BD9-81ED-4DB2-BD59-A6C34878D82A}">
                    <a16:rowId xmlns:a16="http://schemas.microsoft.com/office/drawing/2014/main" val="2512657328"/>
                  </a:ext>
                </a:extLst>
              </a:tr>
              <a:tr h="202145">
                <a:tc>
                  <a:txBody>
                    <a:bodyPr/>
                    <a:lstStyle/>
                    <a:p>
                      <a:pPr algn="ctr" fontAlgn="b">
                        <a:buNone/>
                      </a:pPr>
                      <a:r>
                        <a:rPr lang="en-US" sz="1100" b="1" i="0" u="none" strike="noStrike" noProof="0" dirty="0">
                          <a:solidFill>
                            <a:srgbClr val="000000"/>
                          </a:solidFill>
                          <a:effectLst/>
                          <a:latin typeface="Aptos Narrow" panose="020B0004020202020204" pitchFamily="34" charset="0"/>
                        </a:rPr>
                        <a:t>N/A</a:t>
                      </a:r>
                    </a:p>
                  </a:txBody>
                  <a:tcPr marL="7620" marR="7620" marT="7620" marB="0" anchor="ctr">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100" b="1" i="1" u="none" strike="noStrike" noProof="0" dirty="0">
                          <a:solidFill>
                            <a:srgbClr val="C00000"/>
                          </a:solidFill>
                          <a:effectLst/>
                          <a:latin typeface="Aptos Narrow" panose="020B0004020202020204" pitchFamily="34" charset="0"/>
                        </a:rPr>
                        <a:t>Required</a:t>
                      </a:r>
                    </a:p>
                  </a:txBody>
                  <a:tcPr marL="7620" marR="762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1" i="1" u="none" strike="noStrike" noProof="0" dirty="0">
                          <a:solidFill>
                            <a:srgbClr val="C00000"/>
                          </a:solidFill>
                          <a:effectLst/>
                          <a:latin typeface="Aptos Narrow" panose="020B0004020202020204" pitchFamily="34" charset="0"/>
                        </a:rPr>
                        <a:t>Required</a:t>
                      </a:r>
                    </a:p>
                  </a:txBody>
                  <a:tcPr marL="7620" marR="762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1" i="1" u="none" strike="noStrike" noProof="0" dirty="0">
                          <a:solidFill>
                            <a:srgbClr val="C00000"/>
                          </a:solidFill>
                          <a:effectLst/>
                          <a:latin typeface="Aptos Narrow" panose="020B0004020202020204" pitchFamily="34" charset="0"/>
                        </a:rPr>
                        <a:t>Required</a:t>
                      </a:r>
                    </a:p>
                  </a:txBody>
                  <a:tcPr marL="7620" marR="762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rtl="0" fontAlgn="b">
                        <a:buNone/>
                      </a:pPr>
                      <a:r>
                        <a:rPr lang="en-US" sz="1100" b="1" i="0" u="none" strike="noStrike" noProof="0" dirty="0">
                          <a:solidFill>
                            <a:srgbClr val="000000"/>
                          </a:solidFill>
                          <a:effectLst/>
                          <a:latin typeface="Aptos Narrow" panose="020B0004020202020204" pitchFamily="34" charset="0"/>
                        </a:rPr>
                        <a:t>N/A</a:t>
                      </a:r>
                    </a:p>
                  </a:txBody>
                  <a:tcPr marL="7620" marR="762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1" i="1" u="none" strike="noStrike" noProof="0" dirty="0">
                          <a:solidFill>
                            <a:schemeClr val="tx1">
                              <a:lumMod val="50000"/>
                            </a:schemeClr>
                          </a:solidFill>
                          <a:effectLst/>
                          <a:latin typeface="Aptos Narrow" panose="020B0004020202020204" pitchFamily="34" charset="0"/>
                        </a:rPr>
                        <a:t>N/A</a:t>
                      </a:r>
                    </a:p>
                  </a:txBody>
                  <a:tcPr marL="7620" marR="762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1" i="1" u="none" strike="noStrike" noProof="0" dirty="0">
                          <a:solidFill>
                            <a:srgbClr val="FFC000"/>
                          </a:solidFill>
                          <a:effectLst/>
                          <a:latin typeface="Aptos Narrow" panose="020B0004020202020204" pitchFamily="34" charset="0"/>
                        </a:rPr>
                        <a:t>Possible</a:t>
                      </a:r>
                    </a:p>
                  </a:txBody>
                  <a:tcPr marL="7620" marR="7620" marT="762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100" b="1" i="1" u="none" strike="noStrike" noProof="0" dirty="0">
                          <a:solidFill>
                            <a:srgbClr val="00B050"/>
                          </a:solidFill>
                          <a:effectLst/>
                          <a:latin typeface="Aptos Narrow" panose="020B0004020202020204" pitchFamily="34" charset="0"/>
                        </a:rPr>
                        <a:t>Minor</a:t>
                      </a:r>
                    </a:p>
                  </a:txBody>
                  <a:tcPr marL="7620" marR="7620" marT="7620" marB="0" anchor="ctr">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2029775"/>
                  </a:ext>
                </a:extLst>
              </a:tr>
              <a:tr h="568858">
                <a:tc>
                  <a:txBody>
                    <a:bodyPr/>
                    <a:lstStyle/>
                    <a:p>
                      <a:pPr algn="ctr" fontAlgn="b">
                        <a:buNone/>
                      </a:pPr>
                      <a:r>
                        <a:rPr lang="en-US" sz="1000" b="0" i="0" u="none" strike="noStrike" noProof="0" dirty="0">
                          <a:solidFill>
                            <a:srgbClr val="000000"/>
                          </a:solidFill>
                          <a:effectLst/>
                          <a:latin typeface="Aptos Narrow" panose="020B0004020202020204" pitchFamily="34" charset="0"/>
                        </a:rPr>
                        <a:t>No (removes a visit)</a:t>
                      </a:r>
                    </a:p>
                  </a:txBody>
                  <a:tcPr marL="7620" marR="7620" marT="36000" marB="0">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Cards and registers updated</a:t>
                      </a:r>
                    </a:p>
                  </a:txBody>
                  <a:tcPr marL="7620" marR="7620" marT="360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Retraining on new schedule</a:t>
                      </a:r>
                    </a:p>
                  </a:txBody>
                  <a:tcPr marL="7620" marR="7620" marT="360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Communication about 1 dose protection</a:t>
                      </a:r>
                    </a:p>
                  </a:txBody>
                  <a:tcPr marL="7620" marR="7620" marT="360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rtl="0" fontAlgn="b">
                        <a:buNone/>
                      </a:pPr>
                      <a:r>
                        <a:rPr lang="en-US" sz="1000" b="0" i="0" u="none" strike="noStrike" noProof="0" dirty="0">
                          <a:solidFill>
                            <a:srgbClr val="000000"/>
                          </a:solidFill>
                          <a:effectLst/>
                          <a:latin typeface="Aptos Narrow" panose="020B0004020202020204" pitchFamily="34" charset="0"/>
                        </a:rPr>
                        <a:t>No change</a:t>
                      </a:r>
                    </a:p>
                  </a:txBody>
                  <a:tcPr marL="7620" marR="7620" marT="360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Lower cold-chain volume</a:t>
                      </a:r>
                    </a:p>
                  </a:txBody>
                  <a:tcPr marL="7620" marR="7620" marT="360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Change in delivery (esp. school-based)</a:t>
                      </a:r>
                    </a:p>
                  </a:txBody>
                  <a:tcPr marL="7620" marR="7620" marT="360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tcPr>
                </a:tc>
                <a:tc>
                  <a:txBody>
                    <a:bodyPr/>
                    <a:lstStyle/>
                    <a:p>
                      <a:pPr algn="ctr" fontAlgn="b">
                        <a:buNone/>
                      </a:pPr>
                      <a:r>
                        <a:rPr lang="en-US" sz="1000" b="0" i="0" u="none" strike="noStrike" noProof="0" dirty="0">
                          <a:solidFill>
                            <a:srgbClr val="000000"/>
                          </a:solidFill>
                          <a:effectLst/>
                          <a:latin typeface="Aptos Narrow" panose="020B0004020202020204" pitchFamily="34" charset="0"/>
                        </a:rPr>
                        <a:t>To confirm duration of protection</a:t>
                      </a:r>
                    </a:p>
                  </a:txBody>
                  <a:tcPr marL="7620" marR="7620" marT="36000" marB="0">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3006642631"/>
                  </a:ext>
                </a:extLst>
              </a:tr>
            </a:tbl>
          </a:graphicData>
        </a:graphic>
      </p:graphicFrame>
      <p:sp>
        <p:nvSpPr>
          <p:cNvPr id="2048" name="TextBox 2047">
            <a:extLst>
              <a:ext uri="{FF2B5EF4-FFF2-40B4-BE49-F238E27FC236}">
                <a16:creationId xmlns:a16="http://schemas.microsoft.com/office/drawing/2014/main" id="{162E1813-BFD3-73C2-53E2-1E7F821575B5}"/>
              </a:ext>
            </a:extLst>
          </p:cNvPr>
          <p:cNvSpPr txBox="1"/>
          <p:nvPr/>
        </p:nvSpPr>
        <p:spPr>
          <a:xfrm>
            <a:off x="8982101" y="1360195"/>
            <a:ext cx="118607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14141">
                    <a:lumMod val="50000"/>
                  </a:srgbClr>
                </a:solidFill>
                <a:effectLst/>
                <a:uLnTx/>
                <a:uFillTx/>
                <a:latin typeface="Lato"/>
                <a:ea typeface="+mn-ea"/>
                <a:cs typeface="+mn-cs"/>
              </a:rPr>
              <a:t>FEASIBILITY</a:t>
            </a:r>
            <a:endParaRPr kumimoji="0" lang="en-US" sz="2400" b="1" i="0" u="none" strike="noStrike" kern="1200" cap="none" spc="0" normalizeH="0" baseline="0" noProof="0" dirty="0">
              <a:ln>
                <a:noFill/>
              </a:ln>
              <a:solidFill>
                <a:srgbClr val="414141">
                  <a:lumMod val="50000"/>
                </a:srgbClr>
              </a:solidFill>
              <a:effectLst/>
              <a:uLnTx/>
              <a:uFillTx/>
              <a:latin typeface="Lato"/>
              <a:ea typeface="+mn-ea"/>
              <a:cs typeface="+mn-cs"/>
            </a:endParaRPr>
          </a:p>
        </p:txBody>
      </p:sp>
      <p:sp>
        <p:nvSpPr>
          <p:cNvPr id="2049" name="Rectangle 2048">
            <a:extLst>
              <a:ext uri="{FF2B5EF4-FFF2-40B4-BE49-F238E27FC236}">
                <a16:creationId xmlns:a16="http://schemas.microsoft.com/office/drawing/2014/main" id="{C3E96C31-57B5-0A89-6FB8-A9D299646BC0}"/>
              </a:ext>
            </a:extLst>
          </p:cNvPr>
          <p:cNvSpPr/>
          <p:nvPr/>
        </p:nvSpPr>
        <p:spPr>
          <a:xfrm>
            <a:off x="8701449" y="1633399"/>
            <a:ext cx="1788558" cy="341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C04F15"/>
                </a:solidFill>
                <a:effectLst/>
                <a:uLnTx/>
                <a:uFillTx/>
                <a:latin typeface="Lato"/>
                <a:ea typeface="+mn-ea"/>
                <a:cs typeface="+mn-cs"/>
              </a:rPr>
              <a:t>Average</a:t>
            </a:r>
          </a:p>
        </p:txBody>
      </p:sp>
      <p:sp>
        <p:nvSpPr>
          <p:cNvPr id="5" name="Slide Number Placeholder 5">
            <a:extLst>
              <a:ext uri="{FF2B5EF4-FFF2-40B4-BE49-F238E27FC236}">
                <a16:creationId xmlns:a16="http://schemas.microsoft.com/office/drawing/2014/main" id="{99679603-C81D-3B63-DBDC-CFDEC83415A9}"/>
              </a:ext>
            </a:extLst>
          </p:cNvPr>
          <p:cNvSpPr>
            <a:spLocks noGrp="1"/>
          </p:cNvSpPr>
          <p:nvPr>
            <p:ph type="sldNum" sz="quarter" idx="12"/>
          </p:nvPr>
        </p:nvSpPr>
        <p:spPr>
          <a:xfrm>
            <a:off x="11297329" y="6217622"/>
            <a:ext cx="731591" cy="52470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F16F2F99-6DAD-47CE-BB68-4661152F17BD}" type="slidenum">
              <a:rPr kumimoji="0" lang="en-US" sz="1300" b="0" i="0" u="none" strike="noStrike" kern="1200" cap="none" spc="0" normalizeH="0" baseline="0" noProof="0" smtClean="0">
                <a:ln>
                  <a:noFill/>
                </a:ln>
                <a:solidFill>
                  <a:srgbClr val="595959"/>
                </a:solidFill>
                <a:effectLst/>
                <a:uLnTx/>
                <a:uFillTx/>
                <a:latin typeface="Lato"/>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17</a:t>
            </a:fld>
            <a:endParaRPr kumimoji="0" lang="en-US" sz="1300" b="0" i="0" u="none" strike="noStrike" kern="1200" cap="none" spc="0" normalizeH="0" baseline="0" noProof="0" dirty="0">
              <a:ln>
                <a:noFill/>
              </a:ln>
              <a:solidFill>
                <a:srgbClr val="595959"/>
              </a:solidFill>
              <a:effectLst/>
              <a:uLnTx/>
              <a:uFillTx/>
              <a:latin typeface="Lato"/>
              <a:cs typeface="Times New Roman"/>
              <a:sym typeface="Times New Roman"/>
            </a:endParaRPr>
          </a:p>
        </p:txBody>
      </p:sp>
      <p:sp>
        <p:nvSpPr>
          <p:cNvPr id="2055" name="TextBox 2054">
            <a:extLst>
              <a:ext uri="{FF2B5EF4-FFF2-40B4-BE49-F238E27FC236}">
                <a16:creationId xmlns:a16="http://schemas.microsoft.com/office/drawing/2014/main" id="{13CD420D-22E5-9F8E-BEAA-614ED79AB024}"/>
              </a:ext>
            </a:extLst>
          </p:cNvPr>
          <p:cNvSpPr txBox="1"/>
          <p:nvPr/>
        </p:nvSpPr>
        <p:spPr>
          <a:xfrm>
            <a:off x="411113" y="1964199"/>
            <a:ext cx="45597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0F5D61"/>
                </a:solidFill>
                <a:effectLst/>
                <a:uLnTx/>
                <a:uFillTx/>
                <a:latin typeface="Lato"/>
                <a:ea typeface="+mn-ea"/>
                <a:cs typeface="+mn-cs"/>
              </a:rPr>
              <a:t>Products under consideration for the optimization question</a:t>
            </a:r>
          </a:p>
        </p:txBody>
      </p:sp>
      <p:graphicFrame>
        <p:nvGraphicFramePr>
          <p:cNvPr id="4" name="Table 3">
            <a:extLst>
              <a:ext uri="{FF2B5EF4-FFF2-40B4-BE49-F238E27FC236}">
                <a16:creationId xmlns:a16="http://schemas.microsoft.com/office/drawing/2014/main" id="{7CC57245-47AF-A90D-8E25-FDBD2EE2FABB}"/>
              </a:ext>
            </a:extLst>
          </p:cNvPr>
          <p:cNvGraphicFramePr>
            <a:graphicFrameLocks noGrp="1"/>
          </p:cNvGraphicFramePr>
          <p:nvPr>
            <p:extLst>
              <p:ext uri="{D42A27DB-BD31-4B8C-83A1-F6EECF244321}">
                <p14:modId xmlns:p14="http://schemas.microsoft.com/office/powerpoint/2010/main" val="3410347275"/>
              </p:ext>
            </p:extLst>
          </p:nvPr>
        </p:nvGraphicFramePr>
        <p:xfrm>
          <a:off x="440296" y="2201346"/>
          <a:ext cx="7573966" cy="1444464"/>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1148411">
                  <a:extLst>
                    <a:ext uri="{9D8B030D-6E8A-4147-A177-3AD203B41FA5}">
                      <a16:colId xmlns:a16="http://schemas.microsoft.com/office/drawing/2014/main" val="2386850018"/>
                    </a:ext>
                  </a:extLst>
                </a:gridCol>
                <a:gridCol w="747869">
                  <a:extLst>
                    <a:ext uri="{9D8B030D-6E8A-4147-A177-3AD203B41FA5}">
                      <a16:colId xmlns:a16="http://schemas.microsoft.com/office/drawing/2014/main" val="3263954713"/>
                    </a:ext>
                  </a:extLst>
                </a:gridCol>
                <a:gridCol w="936096">
                  <a:extLst>
                    <a:ext uri="{9D8B030D-6E8A-4147-A177-3AD203B41FA5}">
                      <a16:colId xmlns:a16="http://schemas.microsoft.com/office/drawing/2014/main" val="1775885813"/>
                    </a:ext>
                  </a:extLst>
                </a:gridCol>
                <a:gridCol w="1332058">
                  <a:extLst>
                    <a:ext uri="{9D8B030D-6E8A-4147-A177-3AD203B41FA5}">
                      <a16:colId xmlns:a16="http://schemas.microsoft.com/office/drawing/2014/main" val="3255600479"/>
                    </a:ext>
                  </a:extLst>
                </a:gridCol>
                <a:gridCol w="895439">
                  <a:extLst>
                    <a:ext uri="{9D8B030D-6E8A-4147-A177-3AD203B41FA5}">
                      <a16:colId xmlns:a16="http://schemas.microsoft.com/office/drawing/2014/main" val="3014795977"/>
                    </a:ext>
                  </a:extLst>
                </a:gridCol>
                <a:gridCol w="895439">
                  <a:extLst>
                    <a:ext uri="{9D8B030D-6E8A-4147-A177-3AD203B41FA5}">
                      <a16:colId xmlns:a16="http://schemas.microsoft.com/office/drawing/2014/main" val="3128087548"/>
                    </a:ext>
                  </a:extLst>
                </a:gridCol>
                <a:gridCol w="895439">
                  <a:extLst>
                    <a:ext uri="{9D8B030D-6E8A-4147-A177-3AD203B41FA5}">
                      <a16:colId xmlns:a16="http://schemas.microsoft.com/office/drawing/2014/main" val="163040663"/>
                    </a:ext>
                  </a:extLst>
                </a:gridCol>
                <a:gridCol w="723215">
                  <a:extLst>
                    <a:ext uri="{9D8B030D-6E8A-4147-A177-3AD203B41FA5}">
                      <a16:colId xmlns:a16="http://schemas.microsoft.com/office/drawing/2014/main" val="3276652422"/>
                    </a:ext>
                  </a:extLst>
                </a:gridCol>
              </a:tblGrid>
              <a:tr h="180499">
                <a:tc>
                  <a:txBody>
                    <a:bodyPr/>
                    <a:lstStyle/>
                    <a:p>
                      <a:r>
                        <a:rPr lang="en-US" sz="700" noProof="0" dirty="0">
                          <a:solidFill>
                            <a:schemeClr val="bg1"/>
                          </a:solidFill>
                        </a:rPr>
                        <a:t>Vaccine &amp; Manufacturer</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Composition</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Presentation</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Doses / unit</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Serogroups</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1-dose schedule</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PQ (Dec 2025)</a:t>
                      </a:r>
                    </a:p>
                  </a:txBody>
                  <a:tcPr marL="47105" marR="47105" marT="41564" marB="41564">
                    <a:lnB w="6350" cap="flat" cmpd="sng" algn="ctr">
                      <a:noFill/>
                      <a:prstDash val="sysDash"/>
                      <a:round/>
                      <a:headEnd type="none" w="med" len="med"/>
                      <a:tailEnd type="none" w="med" len="med"/>
                    </a:lnB>
                    <a:solidFill>
                      <a:srgbClr val="0F5D61"/>
                    </a:solidFill>
                  </a:tcPr>
                </a:tc>
                <a:tc>
                  <a:txBody>
                    <a:bodyPr/>
                    <a:lstStyle/>
                    <a:p>
                      <a:r>
                        <a:rPr lang="en-US" sz="700" noProof="0" dirty="0">
                          <a:solidFill>
                            <a:schemeClr val="bg1"/>
                          </a:solidFill>
                        </a:rPr>
                        <a:t>Notes</a:t>
                      </a:r>
                    </a:p>
                  </a:txBody>
                  <a:tcPr marL="47105" marR="47105" marT="41564" marB="41564">
                    <a:lnB w="6350" cap="flat" cmpd="sng" algn="ctr">
                      <a:noFill/>
                      <a:prstDash val="sysDash"/>
                      <a:round/>
                      <a:headEnd type="none" w="med" len="med"/>
                      <a:tailEnd type="none" w="med" len="med"/>
                    </a:lnB>
                    <a:solidFill>
                      <a:srgbClr val="0F5D61"/>
                    </a:solidFill>
                  </a:tcPr>
                </a:tc>
                <a:extLst>
                  <a:ext uri="{0D108BD9-81ED-4DB2-BD59-A6C34878D82A}">
                    <a16:rowId xmlns:a16="http://schemas.microsoft.com/office/drawing/2014/main" val="712278990"/>
                  </a:ext>
                </a:extLst>
              </a:tr>
              <a:tr h="156832">
                <a:tc>
                  <a:txBody>
                    <a:bodyPr/>
                    <a:lstStyle/>
                    <a:p>
                      <a:pPr algn="l" fontAlgn="ctr">
                        <a:buNone/>
                      </a:pPr>
                      <a:r>
                        <a:rPr lang="en-US" sz="800" b="1" i="0" u="none" strike="noStrike" noProof="0" dirty="0" err="1">
                          <a:solidFill>
                            <a:srgbClr val="000000"/>
                          </a:solidFill>
                          <a:effectLst/>
                          <a:latin typeface="Aptos Narrow" panose="020B0004020202020204" pitchFamily="34" charset="0"/>
                        </a:rPr>
                        <a:t>Cervarix</a:t>
                      </a:r>
                      <a:r>
                        <a:rPr lang="en-US" sz="800" b="1" i="0" u="none" strike="noStrike" noProof="0" dirty="0">
                          <a:solidFill>
                            <a:srgbClr val="000000"/>
                          </a:solidFill>
                          <a:effectLst/>
                          <a:latin typeface="Aptos Narrow" panose="020B0004020202020204" pitchFamily="34" charset="0"/>
                        </a:rPr>
                        <a:t> </a:t>
                      </a:r>
                      <a:r>
                        <a:rPr lang="en-US" sz="800" b="0" i="0" u="none" strike="noStrike" noProof="0" dirty="0">
                          <a:solidFill>
                            <a:srgbClr val="000000"/>
                          </a:solidFill>
                          <a:effectLst/>
                          <a:latin typeface="Aptos Narrow" panose="020B0004020202020204" pitchFamily="34" charset="0"/>
                        </a:rPr>
                        <a:t>(GSK)</a:t>
                      </a:r>
                    </a:p>
                  </a:txBody>
                  <a:tcPr marL="7620" marR="7620" marT="6927"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l" fontAlgn="ctr">
                        <a:buNone/>
                      </a:pPr>
                      <a:r>
                        <a:rPr lang="en-US" sz="800" b="0" i="0" u="none" strike="noStrike" noProof="0" dirty="0">
                          <a:solidFill>
                            <a:srgbClr val="000000"/>
                          </a:solidFill>
                          <a:effectLst/>
                          <a:latin typeface="Aptos Narrow" panose="020B0004020202020204" pitchFamily="34" charset="0"/>
                        </a:rPr>
                        <a:t>HPV 2</a:t>
                      </a:r>
                    </a:p>
                  </a:txBody>
                  <a:tcPr marL="7620" marR="7620" marT="7620"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 or syringe</a:t>
                      </a:r>
                    </a:p>
                  </a:txBody>
                  <a:tcPr marL="7620" marR="7620" marT="7620"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fontAlgn="ctr">
                        <a:buNone/>
                      </a:pPr>
                      <a:r>
                        <a:rPr lang="en-US" sz="800" b="0" i="0" u="none" strike="noStrike" noProof="0" dirty="0">
                          <a:solidFill>
                            <a:srgbClr val="000000"/>
                          </a:solidFill>
                          <a:effectLst/>
                          <a:latin typeface="Aptos Narrow" panose="020B0004020202020204" pitchFamily="34" charset="0"/>
                        </a:rPr>
                        <a:t>1- or 2-d (vial)</a:t>
                      </a:r>
                    </a:p>
                  </a:txBody>
                  <a:tcPr marL="7620" marR="7620" marT="7620"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rowSpan="3">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HPV type 16, 18</a:t>
                      </a:r>
                    </a:p>
                  </a:txBody>
                  <a:tcPr marL="7620" marR="7620" marT="7620"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Yes</a:t>
                      </a:r>
                    </a:p>
                  </a:txBody>
                  <a:tcPr marL="7620" marR="7620" marT="7620"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fontAlgn="ctr">
                        <a:buNone/>
                      </a:pPr>
                      <a:r>
                        <a:rPr lang="en-US" sz="800" b="1" i="0" u="none" strike="noStrike" noProof="0" dirty="0">
                          <a:solidFill>
                            <a:srgbClr val="000000"/>
                          </a:solidFill>
                          <a:effectLst/>
                          <a:latin typeface="Aptos Narrow" panose="020B0004020202020204" pitchFamily="34" charset="0"/>
                        </a:rPr>
                        <a:t>2009</a:t>
                      </a:r>
                    </a:p>
                  </a:txBody>
                  <a:tcPr marL="7620" marR="7620" marT="7620" marB="0" anchor="ctr">
                    <a:lnT w="6350" cap="flat" cmpd="sng" algn="ctr">
                      <a:no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rowSpan="8">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For details comparison of available product, review WHO HPV compendium (</a:t>
                      </a:r>
                      <a:r>
                        <a:rPr lang="en-US" sz="800" b="0" i="1" u="none" strike="noStrike" noProof="0" dirty="0">
                          <a:solidFill>
                            <a:srgbClr val="000000"/>
                          </a:solidFill>
                          <a:effectLst/>
                          <a:latin typeface="Aptos Narrow" panose="020B0004020202020204" pitchFamily="34" charset="0"/>
                        </a:rPr>
                        <a:t>link in resources)</a:t>
                      </a:r>
                      <a:endParaRPr lang="en-US" sz="800" b="0" i="0" u="none" strike="noStrike" noProof="0" dirty="0">
                        <a:solidFill>
                          <a:srgbClr val="000000"/>
                        </a:solidFill>
                        <a:effectLst/>
                        <a:latin typeface="Aptos Narrow" panose="020B0004020202020204" pitchFamily="34" charset="0"/>
                      </a:endParaRPr>
                    </a:p>
                  </a:txBody>
                  <a:tcPr marL="7620" marR="7620" marT="6927" marB="0" anchor="ct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extLst>
                  <a:ext uri="{0D108BD9-81ED-4DB2-BD59-A6C34878D82A}">
                    <a16:rowId xmlns:a16="http://schemas.microsoft.com/office/drawing/2014/main" val="1085389644"/>
                  </a:ext>
                </a:extLst>
              </a:tr>
              <a:tr h="156832">
                <a:tc>
                  <a:txBody>
                    <a:bodyPr/>
                    <a:lstStyle/>
                    <a:p>
                      <a:pPr algn="l" fontAlgn="ctr">
                        <a:buNone/>
                      </a:pPr>
                      <a:r>
                        <a:rPr lang="en-US" sz="800" b="1" i="0" u="none" strike="noStrike" noProof="0" dirty="0" err="1">
                          <a:solidFill>
                            <a:srgbClr val="000000"/>
                          </a:solidFill>
                          <a:effectLst/>
                          <a:latin typeface="Aptos Narrow" panose="020B0004020202020204" pitchFamily="34" charset="0"/>
                        </a:rPr>
                        <a:t>Cecolin</a:t>
                      </a:r>
                      <a:r>
                        <a:rPr lang="en-US" sz="800" b="1" i="0" u="none" strike="noStrike" noProof="0" dirty="0">
                          <a:solidFill>
                            <a:srgbClr val="000000"/>
                          </a:solidFill>
                          <a:effectLst/>
                          <a:latin typeface="Aptos Narrow" panose="020B0004020202020204" pitchFamily="34" charset="0"/>
                        </a:rPr>
                        <a:t> </a:t>
                      </a:r>
                      <a:r>
                        <a:rPr lang="en-US" sz="800" b="0" i="0" u="none" strike="noStrike" noProof="0" dirty="0">
                          <a:solidFill>
                            <a:srgbClr val="000000"/>
                          </a:solidFill>
                          <a:effectLst/>
                          <a:latin typeface="Aptos Narrow" panose="020B0004020202020204" pitchFamily="34" charset="0"/>
                        </a:rPr>
                        <a:t>(</a:t>
                      </a:r>
                      <a:r>
                        <a:rPr lang="en-US" sz="800" b="0" i="0" u="none" strike="noStrike" noProof="0" dirty="0" err="1">
                          <a:solidFill>
                            <a:srgbClr val="000000"/>
                          </a:solidFill>
                          <a:effectLst/>
                          <a:latin typeface="Aptos Narrow" panose="020B0004020202020204" pitchFamily="34" charset="0"/>
                        </a:rPr>
                        <a:t>Innovax</a:t>
                      </a:r>
                      <a:r>
                        <a:rPr lang="en-US" sz="800" b="0" i="0" u="none" strike="noStrike" noProof="0" dirty="0">
                          <a:solidFill>
                            <a:srgbClr val="000000"/>
                          </a:solidFill>
                          <a:effectLst/>
                          <a:latin typeface="Aptos Narrow" panose="020B0004020202020204" pitchFamily="34" charset="0"/>
                        </a:rPr>
                        <a:t>)</a:t>
                      </a:r>
                    </a:p>
                  </a:txBody>
                  <a:tcPr marL="7620" marR="7620" marT="6927"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HPV 2</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fontAlgn="ctr">
                        <a:buNone/>
                      </a:pPr>
                      <a:r>
                        <a:rPr lang="en-US" sz="800" b="0" i="0" u="none" strike="noStrike" noProof="0" dirty="0">
                          <a:solidFill>
                            <a:srgbClr val="000000"/>
                          </a:solidFill>
                          <a:effectLst/>
                          <a:latin typeface="Aptos Narrow" panose="020B0004020202020204" pitchFamily="34" charset="0"/>
                        </a:rPr>
                        <a:t>1</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pPr algn="l" fontAlgn="ctr">
                        <a:buNone/>
                      </a:pPr>
                      <a:endParaRPr lang="en-US" sz="800" b="0" i="0" u="none" strike="noStrike" noProof="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Yes</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1" i="0" u="none" strike="noStrike" noProof="0" dirty="0">
                          <a:solidFill>
                            <a:srgbClr val="000000"/>
                          </a:solidFill>
                          <a:effectLst/>
                          <a:latin typeface="Aptos Narrow" panose="020B0004020202020204" pitchFamily="34" charset="0"/>
                        </a:rPr>
                        <a:t>2021</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3622728523"/>
                  </a:ext>
                </a:extLst>
              </a:tr>
              <a:tr h="156832">
                <a:tc>
                  <a:txBody>
                    <a:bodyPr/>
                    <a:lstStyle/>
                    <a:p>
                      <a:pPr algn="l" fontAlgn="ctr">
                        <a:buNone/>
                      </a:pPr>
                      <a:r>
                        <a:rPr lang="en-US" sz="800" b="1" i="0" u="none" strike="noStrike" noProof="0" dirty="0" err="1">
                          <a:solidFill>
                            <a:srgbClr val="000000"/>
                          </a:solidFill>
                          <a:effectLst/>
                          <a:latin typeface="Aptos Narrow" panose="020B0004020202020204" pitchFamily="34" charset="0"/>
                        </a:rPr>
                        <a:t>Walrinvax</a:t>
                      </a:r>
                      <a:r>
                        <a:rPr lang="en-US" sz="800" b="0" i="0" u="none" strike="noStrike" noProof="0" dirty="0">
                          <a:solidFill>
                            <a:srgbClr val="000000"/>
                          </a:solidFill>
                          <a:effectLst/>
                          <a:latin typeface="Aptos Narrow" panose="020B0004020202020204" pitchFamily="34" charset="0"/>
                        </a:rPr>
                        <a:t> (</a:t>
                      </a:r>
                      <a:r>
                        <a:rPr lang="en-US" sz="800" b="0" i="0" u="none" strike="noStrike" noProof="0" dirty="0" err="1">
                          <a:solidFill>
                            <a:srgbClr val="000000"/>
                          </a:solidFill>
                          <a:effectLst/>
                          <a:latin typeface="Aptos Narrow" panose="020B0004020202020204" pitchFamily="34" charset="0"/>
                        </a:rPr>
                        <a:t>Walvax</a:t>
                      </a:r>
                      <a:r>
                        <a:rPr lang="en-US" sz="800" b="0" i="0" u="none" strike="noStrike" noProof="0" dirty="0">
                          <a:solidFill>
                            <a:srgbClr val="000000"/>
                          </a:solidFill>
                          <a:effectLst/>
                          <a:latin typeface="Aptos Narrow" panose="020B0004020202020204" pitchFamily="34" charset="0"/>
                        </a:rPr>
                        <a:t>)</a:t>
                      </a:r>
                    </a:p>
                  </a:txBody>
                  <a:tcPr marL="7620" marR="7620" marT="6927"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HPV 2</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1</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US" sz="800" b="0" i="0" u="none" strike="noStrike" noProof="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1" i="0" u="none" strike="noStrike" noProof="0" dirty="0">
                          <a:solidFill>
                            <a:srgbClr val="000000"/>
                          </a:solidFill>
                          <a:effectLst/>
                          <a:latin typeface="Aptos Narrow" panose="020B0004020202020204" pitchFamily="34" charset="0"/>
                        </a:rPr>
                        <a:t>2024</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endParaRPr lang="fr-FR"/>
                    </a:p>
                  </a:txBody>
                  <a:tcPr>
                    <a:lnT w="12700" cmpd="sng">
                      <a:noFill/>
                    </a:lnT>
                  </a:tcPr>
                </a:tc>
                <a:extLst>
                  <a:ext uri="{0D108BD9-81ED-4DB2-BD59-A6C34878D82A}">
                    <a16:rowId xmlns:a16="http://schemas.microsoft.com/office/drawing/2014/main" val="1641232473"/>
                  </a:ext>
                </a:extLst>
              </a:tr>
              <a:tr h="156832">
                <a:tc>
                  <a:txBody>
                    <a:bodyPr/>
                    <a:lstStyle/>
                    <a:p>
                      <a:pPr algn="l" fontAlgn="ctr">
                        <a:buNone/>
                      </a:pPr>
                      <a:r>
                        <a:rPr lang="en-US" sz="800" b="1" i="0" u="none" strike="noStrike" noProof="0" dirty="0">
                          <a:solidFill>
                            <a:srgbClr val="000000"/>
                          </a:solidFill>
                          <a:effectLst/>
                          <a:latin typeface="Aptos Narrow" panose="020B0004020202020204" pitchFamily="34" charset="0"/>
                        </a:rPr>
                        <a:t>Gardasil </a:t>
                      </a:r>
                      <a:r>
                        <a:rPr lang="en-US" sz="800" b="0" i="0" u="none" strike="noStrike" noProof="0" dirty="0">
                          <a:solidFill>
                            <a:srgbClr val="000000"/>
                          </a:solidFill>
                          <a:effectLst/>
                          <a:latin typeface="Aptos Narrow" panose="020B0004020202020204" pitchFamily="34" charset="0"/>
                        </a:rPr>
                        <a:t>(Merck/MSD)</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HPV 4</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 or syringe</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1</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rowSpan="3">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HPV type 6, 11, 16, 18</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Yes</a:t>
                      </a: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1" i="0" u="none" strike="noStrike" noProof="0" dirty="0">
                          <a:solidFill>
                            <a:srgbClr val="000000"/>
                          </a:solidFill>
                          <a:effectLst/>
                          <a:latin typeface="Aptos Narrow" panose="020B0004020202020204" pitchFamily="34" charset="0"/>
                        </a:rPr>
                        <a:t>2009</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endParaRPr lang="fr-FR"/>
                    </a:p>
                  </a:txBody>
                  <a:tcPr>
                    <a:lnT w="12700" cmpd="sng">
                      <a:noFill/>
                    </a:lnT>
                  </a:tcPr>
                </a:tc>
                <a:extLst>
                  <a:ext uri="{0D108BD9-81ED-4DB2-BD59-A6C34878D82A}">
                    <a16:rowId xmlns:a16="http://schemas.microsoft.com/office/drawing/2014/main" val="3190262893"/>
                  </a:ext>
                </a:extLst>
              </a:tr>
              <a:tr h="156832">
                <a:tc>
                  <a:txBody>
                    <a:bodyPr/>
                    <a:lstStyle/>
                    <a:p>
                      <a:pPr algn="l" fontAlgn="ctr">
                        <a:buNone/>
                      </a:pPr>
                      <a:r>
                        <a:rPr lang="en-US" sz="800" b="1" i="0" u="none" strike="noStrike" noProof="0" dirty="0" err="1">
                          <a:solidFill>
                            <a:srgbClr val="000000"/>
                          </a:solidFill>
                          <a:effectLst/>
                          <a:latin typeface="Aptos Narrow" panose="020B0004020202020204" pitchFamily="34" charset="0"/>
                        </a:rPr>
                        <a:t>Cervavac</a:t>
                      </a:r>
                      <a:r>
                        <a:rPr lang="en-US" sz="800" b="1" i="0" u="none" strike="noStrike" noProof="0" dirty="0">
                          <a:solidFill>
                            <a:srgbClr val="000000"/>
                          </a:solidFill>
                          <a:effectLst/>
                          <a:latin typeface="Aptos Narrow" panose="020B0004020202020204" pitchFamily="34" charset="0"/>
                        </a:rPr>
                        <a:t> </a:t>
                      </a:r>
                      <a:r>
                        <a:rPr lang="en-US" sz="800" b="0" i="0" u="none" strike="noStrike" noProof="0" dirty="0">
                          <a:solidFill>
                            <a:srgbClr val="000000"/>
                          </a:solidFill>
                          <a:effectLst/>
                          <a:latin typeface="Aptos Narrow" panose="020B0004020202020204" pitchFamily="34" charset="0"/>
                        </a:rPr>
                        <a:t>(SII)</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HPV 4</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1 or 2</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pPr algn="l" fontAlgn="ctr">
                        <a:buNone/>
                      </a:pPr>
                      <a:endParaRPr lang="en-US" sz="800" b="0" i="0" u="none" strike="noStrike" noProof="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1" u="none" strike="noStrike" noProof="0" dirty="0">
                          <a:solidFill>
                            <a:srgbClr val="000000"/>
                          </a:solidFill>
                          <a:effectLst/>
                          <a:latin typeface="Aptos Narrow" panose="020B0004020202020204" pitchFamily="34" charset="0"/>
                        </a:rPr>
                        <a:t>pending PQ</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363807065"/>
                  </a:ext>
                </a:extLst>
              </a:tr>
              <a:tr h="156832">
                <a:tc>
                  <a:txBody>
                    <a:bodyPr/>
                    <a:lstStyle/>
                    <a:p>
                      <a:pPr algn="l" fontAlgn="ctr">
                        <a:buNone/>
                      </a:pPr>
                      <a:r>
                        <a:rPr lang="en-US" sz="800" b="1" i="0" u="none" strike="noStrike" noProof="0" dirty="0" err="1">
                          <a:solidFill>
                            <a:srgbClr val="000000"/>
                          </a:solidFill>
                          <a:effectLst/>
                          <a:latin typeface="Aptos Narrow" panose="020B0004020202020204" pitchFamily="34" charset="0"/>
                        </a:rPr>
                        <a:t>Tsegardex</a:t>
                      </a:r>
                      <a:r>
                        <a:rPr lang="en-US" sz="800" b="1" i="0" u="none" strike="noStrike" noProof="0" dirty="0">
                          <a:solidFill>
                            <a:srgbClr val="000000"/>
                          </a:solidFill>
                          <a:effectLst/>
                          <a:latin typeface="Aptos Narrow" panose="020B0004020202020204" pitchFamily="34" charset="0"/>
                        </a:rPr>
                        <a:t> </a:t>
                      </a:r>
                      <a:r>
                        <a:rPr lang="en-US" sz="800" b="0" i="0" u="none" strike="noStrike" noProof="0" dirty="0">
                          <a:solidFill>
                            <a:srgbClr val="000000"/>
                          </a:solidFill>
                          <a:effectLst/>
                          <a:latin typeface="Aptos Narrow" panose="020B0004020202020204" pitchFamily="34" charset="0"/>
                        </a:rPr>
                        <a:t>(</a:t>
                      </a:r>
                      <a:r>
                        <a:rPr lang="en-US" sz="800" b="0" i="0" u="none" strike="noStrike" noProof="0" dirty="0" err="1">
                          <a:solidFill>
                            <a:srgbClr val="000000"/>
                          </a:solidFill>
                          <a:effectLst/>
                          <a:latin typeface="Aptos Narrow" panose="020B0004020202020204" pitchFamily="34" charset="0"/>
                        </a:rPr>
                        <a:t>Nanolel</a:t>
                      </a:r>
                      <a:r>
                        <a:rPr lang="en-US" sz="800" b="0" i="0" u="none" strike="noStrike" noProof="0" dirty="0">
                          <a:solidFill>
                            <a:srgbClr val="000000"/>
                          </a:solidFill>
                          <a:effectLst/>
                          <a:latin typeface="Aptos Narrow" panose="020B0004020202020204" pitchFamily="34" charset="0"/>
                        </a:rPr>
                        <a:t>)</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HPV 4</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fontAlgn="ctr">
                        <a:buNone/>
                      </a:pPr>
                      <a:r>
                        <a:rPr lang="en-US" sz="800" b="0" i="0" u="none" strike="noStrike" noProof="0" dirty="0">
                          <a:solidFill>
                            <a:srgbClr val="000000"/>
                          </a:solidFill>
                          <a:effectLst/>
                          <a:latin typeface="Aptos Narrow" panose="020B0004020202020204" pitchFamily="34" charset="0"/>
                        </a:rPr>
                        <a:t>1</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pPr algn="l" fontAlgn="ctr">
                        <a:buNone/>
                      </a:pPr>
                      <a:endParaRPr lang="en-US" sz="800" b="0" i="0" u="none" strike="noStrike" noProof="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1" u="none" strike="noStrike" noProof="0" dirty="0">
                          <a:solidFill>
                            <a:srgbClr val="000000"/>
                          </a:solidFill>
                          <a:effectLst/>
                          <a:latin typeface="Aptos Narrow" panose="020B0004020202020204" pitchFamily="34" charset="0"/>
                        </a:rPr>
                        <a:t>No PQ</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2548967000"/>
                  </a:ext>
                </a:extLst>
              </a:tr>
              <a:tr h="156832">
                <a:tc>
                  <a:txBody>
                    <a:bodyPr/>
                    <a:lstStyle/>
                    <a:p>
                      <a:pPr algn="l" fontAlgn="ctr">
                        <a:buNone/>
                      </a:pPr>
                      <a:r>
                        <a:rPr lang="en-US" sz="800" b="1" i="0" u="none" strike="noStrike" noProof="0" dirty="0">
                          <a:solidFill>
                            <a:srgbClr val="000000"/>
                          </a:solidFill>
                          <a:effectLst/>
                          <a:latin typeface="Aptos Narrow" panose="020B0004020202020204" pitchFamily="34" charset="0"/>
                        </a:rPr>
                        <a:t>Gardasil9 </a:t>
                      </a:r>
                      <a:r>
                        <a:rPr lang="en-US" sz="800" b="0" i="0" u="none" strike="noStrike" noProof="0" dirty="0">
                          <a:solidFill>
                            <a:srgbClr val="000000"/>
                          </a:solidFill>
                          <a:effectLst/>
                          <a:latin typeface="Aptos Narrow" panose="020B0004020202020204" pitchFamily="34" charset="0"/>
                        </a:rPr>
                        <a:t>(Merck/MSD)</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HPV 9</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 or syringe</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1- or 2-d (vial)</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rowSpan="2">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HPV type 6, 11, 16, 18, 31, 33, 45, 52, 58</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Yes</a:t>
                      </a: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2018</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241101984"/>
                  </a:ext>
                </a:extLst>
              </a:tr>
              <a:tr h="156832">
                <a:tc>
                  <a:txBody>
                    <a:bodyPr/>
                    <a:lstStyle/>
                    <a:p>
                      <a:pPr algn="l" fontAlgn="ctr">
                        <a:buNone/>
                      </a:pPr>
                      <a:r>
                        <a:rPr lang="en-US" sz="800" b="1" i="0" u="none" strike="noStrike" noProof="0" dirty="0" err="1">
                          <a:solidFill>
                            <a:srgbClr val="000000"/>
                          </a:solidFill>
                          <a:effectLst/>
                          <a:latin typeface="Aptos Narrow" panose="020B0004020202020204" pitchFamily="34" charset="0"/>
                        </a:rPr>
                        <a:t>Cecolin</a:t>
                      </a:r>
                      <a:r>
                        <a:rPr lang="en-US" sz="800" b="1" i="0" u="none" strike="noStrike" noProof="0" dirty="0">
                          <a:solidFill>
                            <a:srgbClr val="000000"/>
                          </a:solidFill>
                          <a:effectLst/>
                          <a:latin typeface="Aptos Narrow" panose="020B0004020202020204" pitchFamily="34" charset="0"/>
                        </a:rPr>
                        <a:t> 9 </a:t>
                      </a:r>
                      <a:r>
                        <a:rPr lang="en-US" sz="800" b="0" i="0" u="none" strike="noStrike" noProof="0" dirty="0">
                          <a:solidFill>
                            <a:srgbClr val="000000"/>
                          </a:solidFill>
                          <a:effectLst/>
                          <a:latin typeface="Aptos Narrow" panose="020B0004020202020204" pitchFamily="34" charset="0"/>
                        </a:rPr>
                        <a:t>(</a:t>
                      </a:r>
                      <a:r>
                        <a:rPr lang="en-US" sz="800" b="0" i="0" u="none" strike="noStrike" noProof="0" dirty="0" err="1">
                          <a:solidFill>
                            <a:srgbClr val="000000"/>
                          </a:solidFill>
                          <a:effectLst/>
                          <a:latin typeface="Aptos Narrow" panose="020B0004020202020204" pitchFamily="34" charset="0"/>
                        </a:rPr>
                        <a:t>Innovax</a:t>
                      </a:r>
                      <a:r>
                        <a:rPr lang="en-US" sz="800" b="0" i="0" u="none" strike="noStrike" noProof="0" dirty="0">
                          <a:solidFill>
                            <a:srgbClr val="000000"/>
                          </a:solidFill>
                          <a:effectLst/>
                          <a:latin typeface="Aptos Narrow" panose="020B0004020202020204" pitchFamily="34" charset="0"/>
                        </a:rPr>
                        <a:t>)</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800" b="0" i="0" u="none" strike="noStrike" noProof="0" dirty="0">
                          <a:solidFill>
                            <a:srgbClr val="000000"/>
                          </a:solidFill>
                          <a:effectLst/>
                          <a:latin typeface="Aptos Narrow" panose="020B0004020202020204" pitchFamily="34" charset="0"/>
                        </a:rPr>
                        <a:t>HPV 9</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Liquid, vial</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algn="ctr" fontAlgn="ctr">
                        <a:buNone/>
                      </a:pPr>
                      <a:r>
                        <a:rPr lang="en-US" sz="800" b="0" i="0" u="none" strike="noStrike" noProof="0" dirty="0">
                          <a:solidFill>
                            <a:srgbClr val="000000"/>
                          </a:solidFill>
                          <a:effectLst/>
                          <a:latin typeface="Aptos Narrow" panose="020B0004020202020204" pitchFamily="34" charset="0"/>
                        </a:rPr>
                        <a:t>1</a:t>
                      </a: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pPr algn="l" fontAlgn="ctr">
                        <a:buNone/>
                      </a:pPr>
                      <a:endParaRPr lang="en-US" sz="800" b="0" i="0" u="none" strike="noStrike" noProof="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ptos Narrow" panose="020B0004020202020204" pitchFamily="34" charset="0"/>
                          <a:ea typeface="+mn-ea"/>
                          <a:cs typeface="+mn-cs"/>
                          <a:sym typeface="Arial"/>
                        </a:rPr>
                        <a:t>Yes</a:t>
                      </a: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800" b="0" i="1" u="none" strike="noStrike" noProof="0" dirty="0">
                          <a:solidFill>
                            <a:srgbClr val="000000"/>
                          </a:solidFill>
                          <a:effectLst/>
                          <a:latin typeface="Aptos Narrow" panose="020B0004020202020204" pitchFamily="34" charset="0"/>
                        </a:rPr>
                        <a:t>No PQ</a:t>
                      </a:r>
                      <a:endParaRPr lang="en-US" sz="800" b="0" i="0" u="none" strike="noStrike" noProof="0" dirty="0">
                        <a:solidFill>
                          <a:srgbClr val="000000"/>
                        </a:solidFill>
                        <a:effectLst/>
                        <a:latin typeface="Aptos Narrow" panose="020B0004020202020204" pitchFamily="34" charset="0"/>
                      </a:endParaRPr>
                    </a:p>
                  </a:txBody>
                  <a:tcPr marL="7620" marR="7620" marT="7620" marB="0" anchor="ctr">
                    <a:lnT w="6350" cap="flat" cmpd="sng" algn="ctr">
                      <a:solidFill>
                        <a:srgbClr val="0F5D61"/>
                      </a:solidFill>
                      <a:prstDash val="sysDash"/>
                      <a:round/>
                      <a:headEnd type="none" w="med" len="med"/>
                      <a:tailEnd type="none" w="med" len="med"/>
                    </a:lnT>
                    <a:lnB w="6350" cap="flat" cmpd="sng" algn="ctr">
                      <a:solidFill>
                        <a:srgbClr val="0F5D61"/>
                      </a:solidFill>
                      <a:prstDash val="sysDash"/>
                      <a:round/>
                      <a:headEnd type="none" w="med" len="med"/>
                      <a:tailEnd type="none" w="med" len="med"/>
                    </a:lnB>
                  </a:tcPr>
                </a:tc>
                <a:tc v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0" i="0" u="none" strike="noStrike" noProof="0">
                        <a:solidFill>
                          <a:srgbClr val="000000"/>
                        </a:solidFill>
                        <a:effectLst/>
                        <a:latin typeface="Aptos Narrow" panose="020B0004020202020204" pitchFamily="34" charset="0"/>
                      </a:endParaRPr>
                    </a:p>
                  </a:txBody>
                  <a:tcPr marL="7620" marR="7620" marT="6927" marB="0" anchor="ctr">
                    <a:lnT w="6350" cap="flat" cmpd="sng" algn="ctr">
                      <a:noFill/>
                      <a:prstDash val="sysDash"/>
                      <a:round/>
                      <a:headEnd type="none" w="med" len="med"/>
                      <a:tailEnd type="none" w="med" len="med"/>
                    </a:lnT>
                    <a:lnB w="6350" cap="flat" cmpd="sng" algn="ctr">
                      <a:noFill/>
                      <a:prstDash val="sysDash"/>
                      <a:round/>
                      <a:headEnd type="none" w="med" len="med"/>
                      <a:tailEnd type="none" w="med" len="med"/>
                    </a:lnB>
                  </a:tcPr>
                </a:tc>
                <a:extLst>
                  <a:ext uri="{0D108BD9-81ED-4DB2-BD59-A6C34878D82A}">
                    <a16:rowId xmlns:a16="http://schemas.microsoft.com/office/drawing/2014/main" val="2496017805"/>
                  </a:ext>
                </a:extLst>
              </a:tr>
            </a:tbl>
          </a:graphicData>
        </a:graphic>
      </p:graphicFrame>
      <p:sp>
        <p:nvSpPr>
          <p:cNvPr id="2" name="Rectangle 1">
            <a:hlinkClick r:id="rId24"/>
            <a:extLst>
              <a:ext uri="{FF2B5EF4-FFF2-40B4-BE49-F238E27FC236}">
                <a16:creationId xmlns:a16="http://schemas.microsoft.com/office/drawing/2014/main" id="{3C6EE892-2C3F-9546-1AA9-18DEC36E32C0}"/>
              </a:ext>
            </a:extLst>
          </p:cNvPr>
          <p:cNvSpPr/>
          <p:nvPr/>
        </p:nvSpPr>
        <p:spPr>
          <a:xfrm>
            <a:off x="482690" y="6598629"/>
            <a:ext cx="11226620" cy="2593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noProof="0" dirty="0">
                <a:solidFill>
                  <a:schemeClr val="tx1"/>
                </a:solidFill>
              </a:rPr>
              <a:t>*Vaccine price assumptions are based on publicly available information from </a:t>
            </a:r>
            <a:r>
              <a:rPr lang="en-US" sz="900" noProof="0" dirty="0">
                <a:solidFill>
                  <a:srgbClr val="64C8FA"/>
                </a:solidFill>
                <a:hlinkClick r:id="rId25">
                  <a:extLst>
                    <a:ext uri="{A12FA001-AC4F-418D-AE19-62706E023703}">
                      <ahyp:hlinkClr xmlns:ahyp="http://schemas.microsoft.com/office/drawing/2018/hyperlinkcolor" val="tx"/>
                    </a:ext>
                  </a:extLst>
                </a:hlinkClick>
              </a:rPr>
              <a:t>UNICEF Supply</a:t>
            </a:r>
            <a:r>
              <a:rPr lang="en-US" sz="900" noProof="0" dirty="0">
                <a:solidFill>
                  <a:schemeClr val="tx1"/>
                </a:solidFill>
                <a:hlinkClick r:id="rId25">
                  <a:extLst>
                    <a:ext uri="{A12FA001-AC4F-418D-AE19-62706E023703}">
                      <ahyp:hlinkClr xmlns:ahyp="http://schemas.microsoft.com/office/drawing/2018/hyperlinkcolor" val="tx"/>
                    </a:ext>
                  </a:extLst>
                </a:hlinkClick>
              </a:rPr>
              <a:t> Division, </a:t>
            </a:r>
            <a:r>
              <a:rPr lang="en-US" sz="900" noProof="0" dirty="0">
                <a:solidFill>
                  <a:schemeClr val="tx1"/>
                </a:solidFill>
                <a:hlinkClick r:id="rId24"/>
              </a:rPr>
              <a:t>PAHO Revolving Fund </a:t>
            </a:r>
            <a:r>
              <a:rPr lang="en-US" sz="900" noProof="0" dirty="0">
                <a:solidFill>
                  <a:schemeClr val="tx1"/>
                </a:solidFill>
                <a:hlinkClick r:id="rId25">
                  <a:extLst>
                    <a:ext uri="{A12FA001-AC4F-418D-AE19-62706E023703}">
                      <ahyp:hlinkClr xmlns:ahyp="http://schemas.microsoft.com/office/drawing/2018/hyperlinkcolor" val="tx"/>
                    </a:ext>
                  </a:extLst>
                </a:hlinkClick>
              </a:rPr>
              <a:t>and </a:t>
            </a:r>
            <a:r>
              <a:rPr lang="en-US" sz="900" noProof="0" dirty="0">
                <a:solidFill>
                  <a:schemeClr val="tx1"/>
                </a:solidFill>
                <a:hlinkClick r:id="rId26"/>
              </a:rPr>
              <a:t>WHO Market Information for Access Data</a:t>
            </a:r>
            <a:endParaRPr lang="en-US" sz="900" noProof="0" dirty="0">
              <a:solidFill>
                <a:schemeClr val="tx1"/>
              </a:solidFill>
            </a:endParaRPr>
          </a:p>
        </p:txBody>
      </p:sp>
    </p:spTree>
    <p:extLst>
      <p:ext uri="{BB962C8B-B14F-4D97-AF65-F5344CB8AC3E}">
        <p14:creationId xmlns:p14="http://schemas.microsoft.com/office/powerpoint/2010/main" val="71928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563C7-0272-DCCC-22F3-9C2070613AB1}"/>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2B48BD1F-8AEB-52F8-9896-7CFBF919D98D}"/>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5428BE2-6B1C-A79A-E87A-36B0D89501F9}"/>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BA0193A2-6EF4-FEA0-060D-30B7264323A2}"/>
              </a:ext>
            </a:extLst>
          </p:cNvPr>
          <p:cNvSpPr/>
          <p:nvPr/>
        </p:nvSpPr>
        <p:spPr>
          <a:xfrm>
            <a:off x="2178943" y="1572549"/>
            <a:ext cx="7411451" cy="710804"/>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Background and objectives</a:t>
            </a:r>
          </a:p>
        </p:txBody>
      </p:sp>
      <p:sp>
        <p:nvSpPr>
          <p:cNvPr id="2" name="Rounded Rectangle 40">
            <a:extLst>
              <a:ext uri="{FF2B5EF4-FFF2-40B4-BE49-F238E27FC236}">
                <a16:creationId xmlns:a16="http://schemas.microsoft.com/office/drawing/2014/main" id="{0E66D24A-F1FD-66A6-EBD4-FF9C4AF48C29}"/>
              </a:ext>
            </a:extLst>
          </p:cNvPr>
          <p:cNvSpPr/>
          <p:nvPr/>
        </p:nvSpPr>
        <p:spPr>
          <a:xfrm>
            <a:off x="2178943" y="2405616"/>
            <a:ext cx="7411451" cy="7108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Optimization process</a:t>
            </a:r>
          </a:p>
        </p:txBody>
      </p:sp>
      <p:sp>
        <p:nvSpPr>
          <p:cNvPr id="4" name="Rounded Rectangle 40">
            <a:extLst>
              <a:ext uri="{FF2B5EF4-FFF2-40B4-BE49-F238E27FC236}">
                <a16:creationId xmlns:a16="http://schemas.microsoft.com/office/drawing/2014/main" id="{A39B360B-5269-563F-56D5-91F48920F7D1}"/>
              </a:ext>
            </a:extLst>
          </p:cNvPr>
          <p:cNvSpPr/>
          <p:nvPr/>
        </p:nvSpPr>
        <p:spPr>
          <a:xfrm>
            <a:off x="2178943" y="3262072"/>
            <a:ext cx="7411451" cy="7108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Available resources</a:t>
            </a:r>
          </a:p>
        </p:txBody>
      </p:sp>
      <p:sp>
        <p:nvSpPr>
          <p:cNvPr id="7" name="Oval 6">
            <a:extLst>
              <a:ext uri="{FF2B5EF4-FFF2-40B4-BE49-F238E27FC236}">
                <a16:creationId xmlns:a16="http://schemas.microsoft.com/office/drawing/2014/main" id="{6CC34C47-EEBC-0D05-40DE-E1C5C46306E2}"/>
              </a:ext>
            </a:extLst>
          </p:cNvPr>
          <p:cNvSpPr/>
          <p:nvPr/>
        </p:nvSpPr>
        <p:spPr>
          <a:xfrm>
            <a:off x="2381464" y="1764021"/>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E9DAB087-3F02-960A-8D59-1A45B57B24A2}"/>
              </a:ext>
            </a:extLst>
          </p:cNvPr>
          <p:cNvSpPr/>
          <p:nvPr/>
        </p:nvSpPr>
        <p:spPr>
          <a:xfrm>
            <a:off x="2381464" y="2631764"/>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11E9ACC4-2D6D-6B85-9E8E-B82291FCFF6A}"/>
              </a:ext>
            </a:extLst>
          </p:cNvPr>
          <p:cNvSpPr/>
          <p:nvPr/>
        </p:nvSpPr>
        <p:spPr>
          <a:xfrm>
            <a:off x="2381464" y="347596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Tree>
    <p:extLst>
      <p:ext uri="{BB962C8B-B14F-4D97-AF65-F5344CB8AC3E}">
        <p14:creationId xmlns:p14="http://schemas.microsoft.com/office/powerpoint/2010/main" val="316889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A5EC9-01A1-0986-C915-3DAD102ACE70}"/>
            </a:ext>
          </a:extLst>
        </p:cNvPr>
        <p:cNvGrpSpPr/>
        <p:nvPr/>
      </p:nvGrpSpPr>
      <p:grpSpPr>
        <a:xfrm>
          <a:off x="0" y="0"/>
          <a:ext cx="0" cy="0"/>
          <a:chOff x="0" y="0"/>
          <a:chExt cx="0" cy="0"/>
        </a:xfrm>
      </p:grpSpPr>
      <p:sp>
        <p:nvSpPr>
          <p:cNvPr id="22" name="Free-form: Shape 21">
            <a:extLst>
              <a:ext uri="{FF2B5EF4-FFF2-40B4-BE49-F238E27FC236}">
                <a16:creationId xmlns:a16="http://schemas.microsoft.com/office/drawing/2014/main" id="{6D523641-B39E-C0F9-063B-7B3B23D449BF}"/>
              </a:ext>
            </a:extLst>
          </p:cNvPr>
          <p:cNvSpPr/>
          <p:nvPr/>
        </p:nvSpPr>
        <p:spPr>
          <a:xfrm>
            <a:off x="4628805" y="2076474"/>
            <a:ext cx="7326489" cy="1596475"/>
          </a:xfrm>
          <a:custGeom>
            <a:avLst/>
            <a:gdLst>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03506 h 1332689"/>
              <a:gd name="connsiteX4" fmla="*/ 0 w 7198468"/>
              <a:gd name="connsiteY4" fmla="*/ 1332689 h 1332689"/>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26366 h 1332689"/>
              <a:gd name="connsiteX4" fmla="*/ 0 w 7198468"/>
              <a:gd name="connsiteY4" fmla="*/ 1332689 h 1332689"/>
              <a:gd name="connsiteX0" fmla="*/ 0 w 7198468"/>
              <a:gd name="connsiteY0" fmla="*/ 1332689 h 1356846"/>
              <a:gd name="connsiteX1" fmla="*/ 622570 w 7198468"/>
              <a:gd name="connsiteY1" fmla="*/ 0 h 1356846"/>
              <a:gd name="connsiteX2" fmla="*/ 7198468 w 7198468"/>
              <a:gd name="connsiteY2" fmla="*/ 9727 h 1356846"/>
              <a:gd name="connsiteX3" fmla="*/ 7198468 w 7198468"/>
              <a:gd name="connsiteY3" fmla="*/ 1356846 h 1356846"/>
              <a:gd name="connsiteX4" fmla="*/ 0 w 7198468"/>
              <a:gd name="connsiteY4" fmla="*/ 1332689 h 1356846"/>
              <a:gd name="connsiteX0" fmla="*/ 0 w 7198468"/>
              <a:gd name="connsiteY0" fmla="*/ 1332689 h 1333986"/>
              <a:gd name="connsiteX1" fmla="*/ 622570 w 7198468"/>
              <a:gd name="connsiteY1" fmla="*/ 0 h 1333986"/>
              <a:gd name="connsiteX2" fmla="*/ 7198468 w 7198468"/>
              <a:gd name="connsiteY2" fmla="*/ 9727 h 1333986"/>
              <a:gd name="connsiteX3" fmla="*/ 7198468 w 7198468"/>
              <a:gd name="connsiteY3" fmla="*/ 1333986 h 1333986"/>
              <a:gd name="connsiteX4" fmla="*/ 0 w 7198468"/>
              <a:gd name="connsiteY4" fmla="*/ 1332689 h 133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468" h="1333986">
                <a:moveTo>
                  <a:pt x="0" y="1332689"/>
                </a:moveTo>
                <a:lnTo>
                  <a:pt x="622570" y="0"/>
                </a:lnTo>
                <a:lnTo>
                  <a:pt x="7198468" y="9727"/>
                </a:lnTo>
                <a:lnTo>
                  <a:pt x="7198468" y="1333986"/>
                </a:lnTo>
                <a:lnTo>
                  <a:pt x="0" y="1332689"/>
                </a:lnTo>
                <a:close/>
              </a:path>
            </a:pathLst>
          </a:custGeom>
          <a:solidFill>
            <a:schemeClr val="bg1">
              <a:lumMod val="95000"/>
              <a:alpha val="69804"/>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31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Strong decrease in global funding (from 30% to 40% between 2023 and 2025) with increased public health pressure due complex agendas</a:t>
            </a:r>
          </a:p>
          <a:p>
            <a:pPr marL="7874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 </a:t>
            </a:r>
          </a:p>
          <a:p>
            <a:pPr marL="80168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Ambitious objectives, including on introductions of new vaccines, in a context of stagnating DTP coverage</a:t>
            </a:r>
          </a:p>
        </p:txBody>
      </p:sp>
      <p:sp>
        <p:nvSpPr>
          <p:cNvPr id="25" name="Free-form: Shape 24">
            <a:extLst>
              <a:ext uri="{FF2B5EF4-FFF2-40B4-BE49-F238E27FC236}">
                <a16:creationId xmlns:a16="http://schemas.microsoft.com/office/drawing/2014/main" id="{9C2F8214-DBD8-EC92-AABB-28FC73583DFD}"/>
              </a:ext>
            </a:extLst>
          </p:cNvPr>
          <p:cNvSpPr/>
          <p:nvPr/>
        </p:nvSpPr>
        <p:spPr>
          <a:xfrm>
            <a:off x="3909487" y="3695127"/>
            <a:ext cx="8045808" cy="1183846"/>
          </a:xfrm>
          <a:custGeom>
            <a:avLst/>
            <a:gdLst>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03506 h 1332689"/>
              <a:gd name="connsiteX4" fmla="*/ 0 w 7198468"/>
              <a:gd name="connsiteY4" fmla="*/ 1332689 h 1332689"/>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26366 h 1332689"/>
              <a:gd name="connsiteX4" fmla="*/ 0 w 7198468"/>
              <a:gd name="connsiteY4" fmla="*/ 1332689 h 1332689"/>
              <a:gd name="connsiteX0" fmla="*/ 0 w 7198468"/>
              <a:gd name="connsiteY0" fmla="*/ 1332689 h 1356846"/>
              <a:gd name="connsiteX1" fmla="*/ 622570 w 7198468"/>
              <a:gd name="connsiteY1" fmla="*/ 0 h 1356846"/>
              <a:gd name="connsiteX2" fmla="*/ 7198468 w 7198468"/>
              <a:gd name="connsiteY2" fmla="*/ 9727 h 1356846"/>
              <a:gd name="connsiteX3" fmla="*/ 7198468 w 7198468"/>
              <a:gd name="connsiteY3" fmla="*/ 1356846 h 1356846"/>
              <a:gd name="connsiteX4" fmla="*/ 0 w 7198468"/>
              <a:gd name="connsiteY4" fmla="*/ 1332689 h 1356846"/>
              <a:gd name="connsiteX0" fmla="*/ 0 w 7198468"/>
              <a:gd name="connsiteY0" fmla="*/ 1332689 h 1333986"/>
              <a:gd name="connsiteX1" fmla="*/ 622570 w 7198468"/>
              <a:gd name="connsiteY1" fmla="*/ 0 h 1333986"/>
              <a:gd name="connsiteX2" fmla="*/ 7198468 w 7198468"/>
              <a:gd name="connsiteY2" fmla="*/ 9727 h 1333986"/>
              <a:gd name="connsiteX3" fmla="*/ 7198468 w 7198468"/>
              <a:gd name="connsiteY3" fmla="*/ 1333986 h 1333986"/>
              <a:gd name="connsiteX4" fmla="*/ 0 w 7198468"/>
              <a:gd name="connsiteY4" fmla="*/ 1332689 h 133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468" h="1333986">
                <a:moveTo>
                  <a:pt x="0" y="1332689"/>
                </a:moveTo>
                <a:lnTo>
                  <a:pt x="622570" y="0"/>
                </a:lnTo>
                <a:lnTo>
                  <a:pt x="7198468" y="9727"/>
                </a:lnTo>
                <a:lnTo>
                  <a:pt x="7198468" y="1333986"/>
                </a:lnTo>
                <a:lnTo>
                  <a:pt x="0" y="1332689"/>
                </a:lnTo>
                <a:close/>
              </a:path>
            </a:pathLst>
          </a:custGeom>
          <a:solidFill>
            <a:schemeClr val="bg1">
              <a:lumMod val="85000"/>
              <a:alpha val="69804"/>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6681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Do more with less to improve the value for money of EPI: countries need to rely less on external funding and need to prioritize</a:t>
            </a:r>
          </a:p>
          <a:p>
            <a:pPr marL="1252538"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endParaRPr>
          </a:p>
          <a:p>
            <a:pPr marL="892175"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Improve coverage and program efficiency while maximizing heath impact and disease control</a:t>
            </a:r>
          </a:p>
        </p:txBody>
      </p:sp>
      <p:sp>
        <p:nvSpPr>
          <p:cNvPr id="26" name="Free-form: Shape 25">
            <a:extLst>
              <a:ext uri="{FF2B5EF4-FFF2-40B4-BE49-F238E27FC236}">
                <a16:creationId xmlns:a16="http://schemas.microsoft.com/office/drawing/2014/main" id="{FADC78A4-E0E7-5BE8-BDF9-6E0F6CF6D130}"/>
              </a:ext>
            </a:extLst>
          </p:cNvPr>
          <p:cNvSpPr/>
          <p:nvPr/>
        </p:nvSpPr>
        <p:spPr>
          <a:xfrm>
            <a:off x="3240547" y="4901151"/>
            <a:ext cx="8714747" cy="1604670"/>
          </a:xfrm>
          <a:custGeom>
            <a:avLst/>
            <a:gdLst>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03506 h 1332689"/>
              <a:gd name="connsiteX4" fmla="*/ 0 w 7198468"/>
              <a:gd name="connsiteY4" fmla="*/ 1332689 h 1332689"/>
              <a:gd name="connsiteX0" fmla="*/ 0 w 7198468"/>
              <a:gd name="connsiteY0" fmla="*/ 1332689 h 1332689"/>
              <a:gd name="connsiteX1" fmla="*/ 622570 w 7198468"/>
              <a:gd name="connsiteY1" fmla="*/ 0 h 1332689"/>
              <a:gd name="connsiteX2" fmla="*/ 7198468 w 7198468"/>
              <a:gd name="connsiteY2" fmla="*/ 9727 h 1332689"/>
              <a:gd name="connsiteX3" fmla="*/ 7198468 w 7198468"/>
              <a:gd name="connsiteY3" fmla="*/ 1326366 h 1332689"/>
              <a:gd name="connsiteX4" fmla="*/ 0 w 7198468"/>
              <a:gd name="connsiteY4" fmla="*/ 1332689 h 1332689"/>
              <a:gd name="connsiteX0" fmla="*/ 0 w 7198468"/>
              <a:gd name="connsiteY0" fmla="*/ 1332689 h 1356846"/>
              <a:gd name="connsiteX1" fmla="*/ 622570 w 7198468"/>
              <a:gd name="connsiteY1" fmla="*/ 0 h 1356846"/>
              <a:gd name="connsiteX2" fmla="*/ 7198468 w 7198468"/>
              <a:gd name="connsiteY2" fmla="*/ 9727 h 1356846"/>
              <a:gd name="connsiteX3" fmla="*/ 7198468 w 7198468"/>
              <a:gd name="connsiteY3" fmla="*/ 1356846 h 1356846"/>
              <a:gd name="connsiteX4" fmla="*/ 0 w 7198468"/>
              <a:gd name="connsiteY4" fmla="*/ 1332689 h 1356846"/>
              <a:gd name="connsiteX0" fmla="*/ 0 w 7198468"/>
              <a:gd name="connsiteY0" fmla="*/ 1332689 h 1333986"/>
              <a:gd name="connsiteX1" fmla="*/ 622570 w 7198468"/>
              <a:gd name="connsiteY1" fmla="*/ 0 h 1333986"/>
              <a:gd name="connsiteX2" fmla="*/ 7198468 w 7198468"/>
              <a:gd name="connsiteY2" fmla="*/ 9727 h 1333986"/>
              <a:gd name="connsiteX3" fmla="*/ 7198468 w 7198468"/>
              <a:gd name="connsiteY3" fmla="*/ 1333986 h 1333986"/>
              <a:gd name="connsiteX4" fmla="*/ 0 w 7198468"/>
              <a:gd name="connsiteY4" fmla="*/ 1332689 h 133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8468" h="1333986">
                <a:moveTo>
                  <a:pt x="0" y="1332689"/>
                </a:moveTo>
                <a:lnTo>
                  <a:pt x="622570" y="0"/>
                </a:lnTo>
                <a:lnTo>
                  <a:pt x="7198468" y="9727"/>
                </a:lnTo>
                <a:lnTo>
                  <a:pt x="7198468" y="1333986"/>
                </a:lnTo>
                <a:lnTo>
                  <a:pt x="0" y="1332689"/>
                </a:lnTo>
                <a:close/>
              </a:path>
            </a:pathLst>
          </a:custGeom>
          <a:solidFill>
            <a:schemeClr val="bg1">
              <a:lumMod val="65000"/>
              <a:alpha val="69804"/>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525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Unsustainable programs due to overly ambitious roadmaps hindering ability to deliver and creating competition for resources</a:t>
            </a:r>
          </a:p>
          <a:p>
            <a:pPr marL="14335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endParaRPr>
          </a:p>
          <a:p>
            <a:pPr marL="9826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Limited evidence-based recommendations underlying key immunization decisions</a:t>
            </a:r>
          </a:p>
          <a:p>
            <a:pPr marL="14335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endParaRPr>
          </a:p>
          <a:p>
            <a:pPr marL="722313" marR="0" lvl="0" indent="-285750" algn="l" defTabSz="7223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14141">
                    <a:lumMod val="50000"/>
                  </a:srgbClr>
                </a:solidFill>
                <a:effectLst/>
                <a:uLnTx/>
                <a:uFillTx/>
                <a:latin typeface="Lato"/>
                <a:ea typeface="+mn-ea"/>
                <a:cs typeface="+mn-cs"/>
              </a:rPr>
              <a:t>Reactive priority setting  limiting strategic and longer-term planning</a:t>
            </a:r>
          </a:p>
        </p:txBody>
      </p:sp>
      <p:sp>
        <p:nvSpPr>
          <p:cNvPr id="7" name="Google Shape;427;p16">
            <a:extLst>
              <a:ext uri="{FF2B5EF4-FFF2-40B4-BE49-F238E27FC236}">
                <a16:creationId xmlns:a16="http://schemas.microsoft.com/office/drawing/2014/main" id="{1FF7334E-2FDD-BBCD-E6F8-50DC46E288DE}"/>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13" name="Google Shape;126;p14">
            <a:extLst>
              <a:ext uri="{FF2B5EF4-FFF2-40B4-BE49-F238E27FC236}">
                <a16:creationId xmlns:a16="http://schemas.microsoft.com/office/drawing/2014/main" id="{39B85A58-8A92-CB14-369A-D6FE3CCB157A}"/>
              </a:ext>
            </a:extLst>
          </p:cNvPr>
          <p:cNvSpPr txBox="1"/>
          <p:nvPr/>
        </p:nvSpPr>
        <p:spPr>
          <a:xfrm>
            <a:off x="472962" y="225239"/>
            <a:ext cx="11637974"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The multiplication of vaccine options and the global decrease of funding negatively impacts vaccine-related decision-making </a:t>
            </a:r>
          </a:p>
        </p:txBody>
      </p:sp>
      <p:sp>
        <p:nvSpPr>
          <p:cNvPr id="33" name="Rectangle 32">
            <a:extLst>
              <a:ext uri="{FF2B5EF4-FFF2-40B4-BE49-F238E27FC236}">
                <a16:creationId xmlns:a16="http://schemas.microsoft.com/office/drawing/2014/main" id="{49096FA0-8DBA-A551-9ECC-FEC18BAB97CC}"/>
              </a:ext>
            </a:extLst>
          </p:cNvPr>
          <p:cNvSpPr/>
          <p:nvPr/>
        </p:nvSpPr>
        <p:spPr>
          <a:xfrm>
            <a:off x="92928" y="1327748"/>
            <a:ext cx="5358112" cy="492443"/>
          </a:xfrm>
          <a:prstGeom prst="rect">
            <a:avLst/>
          </a:prstGeom>
          <a:noFill/>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F5D61"/>
                </a:solidFill>
                <a:effectLst/>
                <a:uLnTx/>
                <a:uFillTx/>
                <a:latin typeface="Lato"/>
                <a:ea typeface="+mn-ea"/>
                <a:cs typeface="+mn-cs"/>
              </a:rPr>
              <a:t>Under pressure, immunization programs are forced to make biased, fragmented and reactive decisions</a:t>
            </a:r>
          </a:p>
        </p:txBody>
      </p:sp>
      <p:grpSp>
        <p:nvGrpSpPr>
          <p:cNvPr id="28" name="Group 27">
            <a:extLst>
              <a:ext uri="{FF2B5EF4-FFF2-40B4-BE49-F238E27FC236}">
                <a16:creationId xmlns:a16="http://schemas.microsoft.com/office/drawing/2014/main" id="{57727C54-EA20-B13A-2936-4AA001B8CD58}"/>
              </a:ext>
            </a:extLst>
          </p:cNvPr>
          <p:cNvGrpSpPr/>
          <p:nvPr/>
        </p:nvGrpSpPr>
        <p:grpSpPr>
          <a:xfrm flipV="1">
            <a:off x="660230" y="2076474"/>
            <a:ext cx="4129236" cy="4429347"/>
            <a:chOff x="775858" y="2062264"/>
            <a:chExt cx="4129236" cy="4172646"/>
          </a:xfrm>
        </p:grpSpPr>
        <p:sp>
          <p:nvSpPr>
            <p:cNvPr id="16" name="Isosceles Triangle 15">
              <a:extLst>
                <a:ext uri="{FF2B5EF4-FFF2-40B4-BE49-F238E27FC236}">
                  <a16:creationId xmlns:a16="http://schemas.microsoft.com/office/drawing/2014/main" id="{8466A480-EAFE-9094-57F7-27AAADC97266}"/>
                </a:ext>
              </a:extLst>
            </p:cNvPr>
            <p:cNvSpPr/>
            <p:nvPr/>
          </p:nvSpPr>
          <p:spPr>
            <a:xfrm>
              <a:off x="836579" y="2062264"/>
              <a:ext cx="4007795" cy="4046706"/>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3" name="Isosceles Triangle 22">
              <a:extLst>
                <a:ext uri="{FF2B5EF4-FFF2-40B4-BE49-F238E27FC236}">
                  <a16:creationId xmlns:a16="http://schemas.microsoft.com/office/drawing/2014/main" id="{FAE34FF2-C738-0188-9706-E8ED5A4D0C42}"/>
                </a:ext>
              </a:extLst>
            </p:cNvPr>
            <p:cNvSpPr/>
            <p:nvPr/>
          </p:nvSpPr>
          <p:spPr>
            <a:xfrm>
              <a:off x="2074467" y="2062264"/>
              <a:ext cx="1532019" cy="1536970"/>
            </a:xfrm>
            <a:prstGeom prst="triangle">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7" name="Trapezium 26">
              <a:extLst>
                <a:ext uri="{FF2B5EF4-FFF2-40B4-BE49-F238E27FC236}">
                  <a16:creationId xmlns:a16="http://schemas.microsoft.com/office/drawing/2014/main" id="{AB5B7DCB-CD17-79BD-73F2-70C2176076B2}"/>
                </a:ext>
              </a:extLst>
            </p:cNvPr>
            <p:cNvSpPr/>
            <p:nvPr/>
          </p:nvSpPr>
          <p:spPr>
            <a:xfrm>
              <a:off x="775858" y="4844374"/>
              <a:ext cx="4129236" cy="1390536"/>
            </a:xfrm>
            <a:prstGeom prst="trapezoid">
              <a:avLst>
                <a:gd name="adj" fmla="val 46560"/>
              </a:avLst>
            </a:prstGeom>
            <a:solidFill>
              <a:srgbClr val="F7D5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grpSp>
      <p:sp>
        <p:nvSpPr>
          <p:cNvPr id="30" name="Rectangle 29">
            <a:extLst>
              <a:ext uri="{FF2B5EF4-FFF2-40B4-BE49-F238E27FC236}">
                <a16:creationId xmlns:a16="http://schemas.microsoft.com/office/drawing/2014/main" id="{68A62EBA-71CA-C8CC-07D3-47A2654D3EB6}"/>
              </a:ext>
            </a:extLst>
          </p:cNvPr>
          <p:cNvSpPr/>
          <p:nvPr/>
        </p:nvSpPr>
        <p:spPr>
          <a:xfrm>
            <a:off x="1134375" y="2106447"/>
            <a:ext cx="3180945" cy="3265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141">
                    <a:lumMod val="50000"/>
                  </a:srgbClr>
                </a:solidFill>
                <a:effectLst/>
                <a:uLnTx/>
                <a:uFillTx/>
                <a:latin typeface="Lato"/>
                <a:ea typeface="+mn-ea"/>
                <a:cs typeface="+mn-cs"/>
              </a:rPr>
              <a:t>Global Public Health Megatrends</a:t>
            </a:r>
          </a:p>
        </p:txBody>
      </p:sp>
      <p:sp>
        <p:nvSpPr>
          <p:cNvPr id="32" name="Rectangle 31">
            <a:extLst>
              <a:ext uri="{FF2B5EF4-FFF2-40B4-BE49-F238E27FC236}">
                <a16:creationId xmlns:a16="http://schemas.microsoft.com/office/drawing/2014/main" id="{AF62BF5A-F1C3-922C-3160-FA565D58872F}"/>
              </a:ext>
            </a:extLst>
          </p:cNvPr>
          <p:cNvSpPr/>
          <p:nvPr/>
        </p:nvSpPr>
        <p:spPr>
          <a:xfrm>
            <a:off x="1811167" y="4581197"/>
            <a:ext cx="1923489" cy="857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141">
                    <a:lumMod val="50000"/>
                  </a:srgbClr>
                </a:solidFill>
                <a:effectLst/>
                <a:uLnTx/>
                <a:uFillTx/>
                <a:latin typeface="Lato"/>
                <a:ea typeface="+mn-ea"/>
                <a:cs typeface="+mn-cs"/>
              </a:rPr>
              <a:t>Poor decision-making</a:t>
            </a:r>
          </a:p>
        </p:txBody>
      </p:sp>
      <p:sp>
        <p:nvSpPr>
          <p:cNvPr id="46" name="Rectangle 45">
            <a:extLst>
              <a:ext uri="{FF2B5EF4-FFF2-40B4-BE49-F238E27FC236}">
                <a16:creationId xmlns:a16="http://schemas.microsoft.com/office/drawing/2014/main" id="{01944564-1571-F156-43C1-774326C9353C}"/>
              </a:ext>
            </a:extLst>
          </p:cNvPr>
          <p:cNvSpPr/>
          <p:nvPr/>
        </p:nvSpPr>
        <p:spPr>
          <a:xfrm>
            <a:off x="1145122" y="2499170"/>
            <a:ext cx="1041255" cy="430373"/>
          </a:xfrm>
          <a:prstGeom prst="rect">
            <a:avLst/>
          </a:prstGeom>
          <a:solidFill>
            <a:schemeClr val="bg1">
              <a:alpha val="30196"/>
            </a:schemeClr>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Global funding decrease</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47" name="Rectangle 46">
            <a:extLst>
              <a:ext uri="{FF2B5EF4-FFF2-40B4-BE49-F238E27FC236}">
                <a16:creationId xmlns:a16="http://schemas.microsoft.com/office/drawing/2014/main" id="{00BF9785-5034-500F-9F9A-7E7E7DBDA417}"/>
              </a:ext>
            </a:extLst>
          </p:cNvPr>
          <p:cNvSpPr/>
          <p:nvPr/>
        </p:nvSpPr>
        <p:spPr>
          <a:xfrm>
            <a:off x="2236190" y="2499513"/>
            <a:ext cx="1041255" cy="43037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Complexification of agendas</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48" name="Rectangle 47">
            <a:extLst>
              <a:ext uri="{FF2B5EF4-FFF2-40B4-BE49-F238E27FC236}">
                <a16:creationId xmlns:a16="http://schemas.microsoft.com/office/drawing/2014/main" id="{D9E115FB-1BAA-ED31-7565-4A8BDA2FDAC3}"/>
              </a:ext>
            </a:extLst>
          </p:cNvPr>
          <p:cNvSpPr/>
          <p:nvPr/>
        </p:nvSpPr>
        <p:spPr>
          <a:xfrm>
            <a:off x="1537500" y="2974760"/>
            <a:ext cx="1094370" cy="43037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Program performance stagnation</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49" name="Rectangle 48">
            <a:extLst>
              <a:ext uri="{FF2B5EF4-FFF2-40B4-BE49-F238E27FC236}">
                <a16:creationId xmlns:a16="http://schemas.microsoft.com/office/drawing/2014/main" id="{31D0040A-B10B-3FF6-90FE-15AAF289730B}"/>
              </a:ext>
            </a:extLst>
          </p:cNvPr>
          <p:cNvSpPr/>
          <p:nvPr/>
        </p:nvSpPr>
        <p:spPr>
          <a:xfrm>
            <a:off x="2694354" y="2974760"/>
            <a:ext cx="1145381" cy="430373"/>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Emerging diseases/outbreaks</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0" name="Rectangle 49">
            <a:extLst>
              <a:ext uri="{FF2B5EF4-FFF2-40B4-BE49-F238E27FC236}">
                <a16:creationId xmlns:a16="http://schemas.microsoft.com/office/drawing/2014/main" id="{38966467-7DDC-0669-F48D-0E086B395528}"/>
              </a:ext>
            </a:extLst>
          </p:cNvPr>
          <p:cNvSpPr/>
          <p:nvPr/>
        </p:nvSpPr>
        <p:spPr>
          <a:xfrm>
            <a:off x="3327258" y="2501099"/>
            <a:ext cx="1041255" cy="430373"/>
          </a:xfrm>
          <a:prstGeom prst="rect">
            <a:avLst/>
          </a:prstGeom>
          <a:solidFill>
            <a:schemeClr val="bg1">
              <a:alpha val="30196"/>
            </a:schemeClr>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Diversification of vaccine options</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1" name="Rectangle 50">
            <a:extLst>
              <a:ext uri="{FF2B5EF4-FFF2-40B4-BE49-F238E27FC236}">
                <a16:creationId xmlns:a16="http://schemas.microsoft.com/office/drawing/2014/main" id="{C7428288-CB4F-2DB0-A827-260369CDE70D}"/>
              </a:ext>
            </a:extLst>
          </p:cNvPr>
          <p:cNvSpPr/>
          <p:nvPr/>
        </p:nvSpPr>
        <p:spPr>
          <a:xfrm>
            <a:off x="1795082" y="3940733"/>
            <a:ext cx="909659" cy="323345"/>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Financial</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2" name="Rectangle 51">
            <a:extLst>
              <a:ext uri="{FF2B5EF4-FFF2-40B4-BE49-F238E27FC236}">
                <a16:creationId xmlns:a16="http://schemas.microsoft.com/office/drawing/2014/main" id="{0B6ADEB0-1284-DB58-634B-0B94525D9382}"/>
              </a:ext>
            </a:extLst>
          </p:cNvPr>
          <p:cNvSpPr/>
          <p:nvPr/>
        </p:nvSpPr>
        <p:spPr>
          <a:xfrm>
            <a:off x="2224533" y="4424967"/>
            <a:ext cx="1000627" cy="323345"/>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Political</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3" name="Rectangle 52">
            <a:extLst>
              <a:ext uri="{FF2B5EF4-FFF2-40B4-BE49-F238E27FC236}">
                <a16:creationId xmlns:a16="http://schemas.microsoft.com/office/drawing/2014/main" id="{74F61BDF-6000-AFA8-D78F-377D37A954AD}"/>
              </a:ext>
            </a:extLst>
          </p:cNvPr>
          <p:cNvSpPr/>
          <p:nvPr/>
        </p:nvSpPr>
        <p:spPr>
          <a:xfrm>
            <a:off x="2790452" y="3940733"/>
            <a:ext cx="909659" cy="323345"/>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Operational</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4" name="Rectangle 53">
            <a:extLst>
              <a:ext uri="{FF2B5EF4-FFF2-40B4-BE49-F238E27FC236}">
                <a16:creationId xmlns:a16="http://schemas.microsoft.com/office/drawing/2014/main" id="{C87762E8-2BD4-3461-2FDD-061CA6703B66}"/>
              </a:ext>
            </a:extLst>
          </p:cNvPr>
          <p:cNvSpPr/>
          <p:nvPr/>
        </p:nvSpPr>
        <p:spPr>
          <a:xfrm>
            <a:off x="2215249" y="5139632"/>
            <a:ext cx="1006236"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Unsustainable</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7" name="Rectangle 56">
            <a:extLst>
              <a:ext uri="{FF2B5EF4-FFF2-40B4-BE49-F238E27FC236}">
                <a16:creationId xmlns:a16="http://schemas.microsoft.com/office/drawing/2014/main" id="{22BE23FE-F238-A1EC-E43F-CC00C6BA6CB8}"/>
              </a:ext>
            </a:extLst>
          </p:cNvPr>
          <p:cNvSpPr/>
          <p:nvPr/>
        </p:nvSpPr>
        <p:spPr>
          <a:xfrm>
            <a:off x="2535890" y="6007401"/>
            <a:ext cx="364954"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Biased</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58" name="Rectangle 57">
            <a:extLst>
              <a:ext uri="{FF2B5EF4-FFF2-40B4-BE49-F238E27FC236}">
                <a16:creationId xmlns:a16="http://schemas.microsoft.com/office/drawing/2014/main" id="{84BA7E70-867A-2854-D258-B8B82A571E2F}"/>
              </a:ext>
            </a:extLst>
          </p:cNvPr>
          <p:cNvSpPr/>
          <p:nvPr/>
        </p:nvSpPr>
        <p:spPr>
          <a:xfrm>
            <a:off x="2329458" y="5359006"/>
            <a:ext cx="777819"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Fragmented</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60" name="Rectangle 59">
            <a:extLst>
              <a:ext uri="{FF2B5EF4-FFF2-40B4-BE49-F238E27FC236}">
                <a16:creationId xmlns:a16="http://schemas.microsoft.com/office/drawing/2014/main" id="{0EB38572-B11C-0CBF-971A-43C5A645EB36}"/>
              </a:ext>
            </a:extLst>
          </p:cNvPr>
          <p:cNvSpPr/>
          <p:nvPr/>
        </p:nvSpPr>
        <p:spPr>
          <a:xfrm>
            <a:off x="2451203" y="5797754"/>
            <a:ext cx="534328"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Reactive</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sp>
        <p:nvSpPr>
          <p:cNvPr id="63" name="Rectangle 62">
            <a:extLst>
              <a:ext uri="{FF2B5EF4-FFF2-40B4-BE49-F238E27FC236}">
                <a16:creationId xmlns:a16="http://schemas.microsoft.com/office/drawing/2014/main" id="{0D9AFEEA-E424-7BD4-86E3-17C1453F67CF}"/>
              </a:ext>
            </a:extLst>
          </p:cNvPr>
          <p:cNvSpPr/>
          <p:nvPr/>
        </p:nvSpPr>
        <p:spPr>
          <a:xfrm>
            <a:off x="2362772" y="5588108"/>
            <a:ext cx="711191" cy="182520"/>
          </a:xfrm>
          <a:prstGeom prst="rect">
            <a:avLst/>
          </a:prstGeom>
          <a:solidFill>
            <a:schemeClr val="bg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14141">
                    <a:lumMod val="50000"/>
                  </a:srgbClr>
                </a:solidFill>
                <a:effectLst/>
                <a:uLnTx/>
                <a:uFillTx/>
                <a:latin typeface="Lato"/>
                <a:ea typeface="+mn-ea"/>
                <a:cs typeface="+mn-cs"/>
              </a:rPr>
              <a:t>Backwards</a:t>
            </a:r>
            <a:endParaRPr kumimoji="0" lang="en-US" sz="900" b="0" i="0" u="none" strike="noStrike" kern="1200" cap="none" spc="0" normalizeH="0" baseline="0" noProof="0" dirty="0">
              <a:ln>
                <a:noFill/>
              </a:ln>
              <a:solidFill>
                <a:srgbClr val="FFFFFF"/>
              </a:solidFill>
              <a:effectLst/>
              <a:uLnTx/>
              <a:uFillTx/>
              <a:latin typeface="Lato"/>
              <a:ea typeface="+mn-ea"/>
              <a:cs typeface="+mn-cs"/>
            </a:endParaRPr>
          </a:p>
        </p:txBody>
      </p:sp>
      <p:cxnSp>
        <p:nvCxnSpPr>
          <p:cNvPr id="21" name="Straight Arrow Connector 20">
            <a:extLst>
              <a:ext uri="{FF2B5EF4-FFF2-40B4-BE49-F238E27FC236}">
                <a16:creationId xmlns:a16="http://schemas.microsoft.com/office/drawing/2014/main" id="{0B181C2A-9F7B-F5E3-F44A-5811D336240D}"/>
              </a:ext>
            </a:extLst>
          </p:cNvPr>
          <p:cNvCxnSpPr/>
          <p:nvPr/>
        </p:nvCxnSpPr>
        <p:spPr>
          <a:xfrm>
            <a:off x="573933" y="2407550"/>
            <a:ext cx="1872000" cy="3983063"/>
          </a:xfrm>
          <a:prstGeom prst="straightConnector1">
            <a:avLst/>
          </a:prstGeom>
          <a:ln>
            <a:solidFill>
              <a:schemeClr val="tx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B4B52D-F58F-5F8F-88D1-8F56035C68C1}"/>
              </a:ext>
            </a:extLst>
          </p:cNvPr>
          <p:cNvCxnSpPr>
            <a:cxnSpLocks/>
            <a:stCxn id="22" idx="1"/>
            <a:endCxn id="26" idx="0"/>
          </p:cNvCxnSpPr>
          <p:nvPr/>
        </p:nvCxnSpPr>
        <p:spPr>
          <a:xfrm flipH="1">
            <a:off x="3240547" y="2076474"/>
            <a:ext cx="2021900" cy="4427787"/>
          </a:xfrm>
          <a:prstGeom prst="line">
            <a:avLst/>
          </a:prstGeom>
          <a:ln w="1936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392F08F-BBA6-ACC2-B08C-5DAB8A1F5CD9}"/>
              </a:ext>
            </a:extLst>
          </p:cNvPr>
          <p:cNvSpPr/>
          <p:nvPr/>
        </p:nvSpPr>
        <p:spPr>
          <a:xfrm>
            <a:off x="866797" y="3569257"/>
            <a:ext cx="3832836" cy="2944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141">
                    <a:lumMod val="50000"/>
                  </a:srgbClr>
                </a:solidFill>
                <a:effectLst/>
                <a:uLnTx/>
                <a:uFillTx/>
                <a:latin typeface="Lato"/>
                <a:ea typeface="+mn-ea"/>
                <a:cs typeface="+mn-cs"/>
              </a:rPr>
              <a:t>Increased pressure on immunization programs</a:t>
            </a:r>
          </a:p>
        </p:txBody>
      </p:sp>
      <p:sp>
        <p:nvSpPr>
          <p:cNvPr id="20" name="Rectangle 19">
            <a:extLst>
              <a:ext uri="{FF2B5EF4-FFF2-40B4-BE49-F238E27FC236}">
                <a16:creationId xmlns:a16="http://schemas.microsoft.com/office/drawing/2014/main" id="{7176EE1F-6BA9-3312-CE44-FDE4D2B10AFF}"/>
              </a:ext>
            </a:extLst>
          </p:cNvPr>
          <p:cNvSpPr/>
          <p:nvPr/>
        </p:nvSpPr>
        <p:spPr>
          <a:xfrm>
            <a:off x="-1" y="2499170"/>
            <a:ext cx="777415" cy="292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Global</a:t>
            </a:r>
          </a:p>
        </p:txBody>
      </p:sp>
      <p:sp>
        <p:nvSpPr>
          <p:cNvPr id="24" name="Rectangle 23">
            <a:extLst>
              <a:ext uri="{FF2B5EF4-FFF2-40B4-BE49-F238E27FC236}">
                <a16:creationId xmlns:a16="http://schemas.microsoft.com/office/drawing/2014/main" id="{5A890310-E8CF-2A90-B2EC-568D0218B946}"/>
              </a:ext>
            </a:extLst>
          </p:cNvPr>
          <p:cNvSpPr/>
          <p:nvPr/>
        </p:nvSpPr>
        <p:spPr>
          <a:xfrm>
            <a:off x="1631920" y="6251947"/>
            <a:ext cx="777415" cy="292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14141">
                    <a:lumMod val="50000"/>
                  </a:srgbClr>
                </a:solidFill>
                <a:effectLst/>
                <a:uLnTx/>
                <a:uFillTx/>
                <a:latin typeface="Lato"/>
                <a:ea typeface="+mn-ea"/>
                <a:cs typeface="+mn-cs"/>
              </a:rPr>
              <a:t>Country</a:t>
            </a:r>
          </a:p>
        </p:txBody>
      </p:sp>
    </p:spTree>
    <p:extLst>
      <p:ext uri="{BB962C8B-B14F-4D97-AF65-F5344CB8AC3E}">
        <p14:creationId xmlns:p14="http://schemas.microsoft.com/office/powerpoint/2010/main" val="115534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DA6A-816A-9655-A77C-5AB25A3A32E3}"/>
            </a:ext>
          </a:extLst>
        </p:cNvPr>
        <p:cNvGrpSpPr/>
        <p:nvPr/>
      </p:nvGrpSpPr>
      <p:grpSpPr>
        <a:xfrm>
          <a:off x="0" y="0"/>
          <a:ext cx="0" cy="0"/>
          <a:chOff x="0" y="0"/>
          <a:chExt cx="0" cy="0"/>
        </a:xfrm>
      </p:grpSpPr>
      <p:pic>
        <p:nvPicPr>
          <p:cNvPr id="1030" name="Picture 6" descr="Adult immunization schedule updated with new vaccines for 2024 - Harvard  Health">
            <a:extLst>
              <a:ext uri="{FF2B5EF4-FFF2-40B4-BE49-F238E27FC236}">
                <a16:creationId xmlns:a16="http://schemas.microsoft.com/office/drawing/2014/main" id="{13329AF1-BA0E-0966-45EA-22F4338FBBBF}"/>
              </a:ext>
            </a:extLst>
          </p:cNvPr>
          <p:cNvPicPr>
            <a:picLocks noChangeAspect="1" noChangeArrowheads="1"/>
          </p:cNvPicPr>
          <p:nvPr/>
        </p:nvPicPr>
        <p:blipFill>
          <a:blip r:embed="rId3">
            <a:duotone>
              <a:prstClr val="black"/>
              <a:srgbClr val="87AEB0">
                <a:tint val="45000"/>
                <a:satMod val="400000"/>
              </a:srgbClr>
            </a:duotone>
            <a:extLst>
              <a:ext uri="{BEBA8EAE-BF5A-486C-A8C5-ECC9F3942E4B}">
                <a14:imgProps xmlns:a14="http://schemas.microsoft.com/office/drawing/2010/main">
                  <a14:imgLayer r:embed="rId4">
                    <a14:imgEffect>
                      <a14:colorTemperature colorTemp="6579"/>
                    </a14:imgEffect>
                  </a14:imgLayer>
                </a14:imgProps>
              </a:ext>
              <a:ext uri="{28A0092B-C50C-407E-A947-70E740481C1C}">
                <a14:useLocalDpi xmlns:a14="http://schemas.microsoft.com/office/drawing/2010/main" val="0"/>
              </a:ext>
            </a:extLst>
          </a:blip>
          <a:srcRect/>
          <a:stretch>
            <a:fillRect/>
          </a:stretch>
        </p:blipFill>
        <p:spPr bwMode="auto">
          <a:xfrm>
            <a:off x="6615946" y="1321153"/>
            <a:ext cx="4353126" cy="26701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18F7A7-A98A-DC0C-B67A-F78783916676}"/>
              </a:ext>
            </a:extLst>
          </p:cNvPr>
          <p:cNvSpPr/>
          <p:nvPr/>
        </p:nvSpPr>
        <p:spPr>
          <a:xfrm>
            <a:off x="7119561" y="1597641"/>
            <a:ext cx="3334154" cy="13245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noProof="0" dirty="0">
                <a:effectLst>
                  <a:outerShdw blurRad="50800" dist="38100" dir="2700000" algn="tl" rotWithShape="0">
                    <a:prstClr val="black">
                      <a:alpha val="40000"/>
                    </a:prstClr>
                  </a:outerShdw>
                </a:effectLst>
              </a:rPr>
              <a:t>PRIORITIZATION</a:t>
            </a:r>
          </a:p>
        </p:txBody>
      </p:sp>
      <p:sp>
        <p:nvSpPr>
          <p:cNvPr id="9" name="TextBox 8">
            <a:extLst>
              <a:ext uri="{FF2B5EF4-FFF2-40B4-BE49-F238E27FC236}">
                <a16:creationId xmlns:a16="http://schemas.microsoft.com/office/drawing/2014/main" id="{32891DE4-9366-235A-BA72-5929D4DD44AA}"/>
              </a:ext>
            </a:extLst>
          </p:cNvPr>
          <p:cNvSpPr txBox="1"/>
          <p:nvPr/>
        </p:nvSpPr>
        <p:spPr>
          <a:xfrm>
            <a:off x="6615948" y="4098174"/>
            <a:ext cx="4353124" cy="1077218"/>
          </a:xfrm>
          <a:prstGeom prst="rect">
            <a:avLst/>
          </a:prstGeom>
          <a:noFill/>
        </p:spPr>
        <p:txBody>
          <a:bodyPr wrap="square">
            <a:spAutoFit/>
          </a:bodyPr>
          <a:lstStyle/>
          <a:p>
            <a:r>
              <a:rPr lang="en-US" sz="1600" noProof="0" dirty="0"/>
              <a:t>Sequencing decisions on </a:t>
            </a:r>
            <a:r>
              <a:rPr lang="en-US" sz="1600" b="1" noProof="0" dirty="0"/>
              <a:t>not yet introduced vaccines</a:t>
            </a:r>
            <a:r>
              <a:rPr lang="en-US" sz="1600" noProof="0" dirty="0"/>
              <a:t>, determining which to introduce first or delay based on impact, feasibility, and resources</a:t>
            </a:r>
          </a:p>
        </p:txBody>
      </p:sp>
      <p:sp>
        <p:nvSpPr>
          <p:cNvPr id="10" name="TextBox 9">
            <a:extLst>
              <a:ext uri="{FF2B5EF4-FFF2-40B4-BE49-F238E27FC236}">
                <a16:creationId xmlns:a16="http://schemas.microsoft.com/office/drawing/2014/main" id="{93F593CA-AEF0-A402-936F-6055E44E0651}"/>
              </a:ext>
            </a:extLst>
          </p:cNvPr>
          <p:cNvSpPr txBox="1"/>
          <p:nvPr/>
        </p:nvSpPr>
        <p:spPr>
          <a:xfrm>
            <a:off x="6615948" y="5529325"/>
            <a:ext cx="4353124" cy="6929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oAutofit/>
          </a:bodyPr>
          <a:lstStyle/>
          <a:p>
            <a:r>
              <a:rPr lang="en-US" sz="1500" noProof="0" dirty="0"/>
              <a:t>2025 recommendation by a NITAG to introduce hexavalent, followed by rubella, M5CV and RSV </a:t>
            </a:r>
          </a:p>
        </p:txBody>
      </p:sp>
      <p:sp>
        <p:nvSpPr>
          <p:cNvPr id="7" name="Google Shape;427;p16">
            <a:extLst>
              <a:ext uri="{FF2B5EF4-FFF2-40B4-BE49-F238E27FC236}">
                <a16:creationId xmlns:a16="http://schemas.microsoft.com/office/drawing/2014/main" id="{2F6FA08C-285D-BC2A-873A-A06AF9FADE7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81F73A3-E0BC-39D4-05CB-29321517F4A9}"/>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Optimization and prioritization</a:t>
            </a:r>
            <a:r>
              <a:rPr lang="en-US" sz="2400" kern="0" noProof="0" dirty="0">
                <a:solidFill>
                  <a:srgbClr val="0F5D61"/>
                </a:solidFill>
                <a:latin typeface="Lato" panose="020F0502020204030203" pitchFamily="34" charset="0"/>
                <a:cs typeface="Times New Roman" panose="02020603050405020304" pitchFamily="18" charset="0"/>
                <a:sym typeface="Lato"/>
              </a:rPr>
              <a:t> processes aim at addressing these new challenges by strengthening decision-making</a:t>
            </a:r>
            <a:endPar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pic>
        <p:nvPicPr>
          <p:cNvPr id="1028" name="Picture 4" descr="previewer">
            <a:extLst>
              <a:ext uri="{FF2B5EF4-FFF2-40B4-BE49-F238E27FC236}">
                <a16:creationId xmlns:a16="http://schemas.microsoft.com/office/drawing/2014/main" id="{A2133B19-E11E-3A93-5789-EFABB4E3A57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13845" r="4615"/>
          <a:stretch>
            <a:fillRect/>
          </a:stretch>
        </p:blipFill>
        <p:spPr bwMode="auto">
          <a:xfrm>
            <a:off x="1222928" y="1321153"/>
            <a:ext cx="4353126" cy="26536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A5D1534-2F07-7CC7-415A-6913D5C9898F}"/>
              </a:ext>
            </a:extLst>
          </p:cNvPr>
          <p:cNvSpPr/>
          <p:nvPr/>
        </p:nvSpPr>
        <p:spPr>
          <a:xfrm>
            <a:off x="1811322" y="1597641"/>
            <a:ext cx="3334154" cy="13245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noProof="0" dirty="0">
                <a:effectLst>
                  <a:outerShdw blurRad="50800" dist="38100" dir="2700000" algn="tl" rotWithShape="0">
                    <a:prstClr val="black">
                      <a:alpha val="40000"/>
                    </a:prstClr>
                  </a:outerShdw>
                </a:effectLst>
              </a:rPr>
              <a:t>OPTIMIZATION</a:t>
            </a:r>
          </a:p>
        </p:txBody>
      </p:sp>
      <p:sp>
        <p:nvSpPr>
          <p:cNvPr id="8" name="TextBox 7">
            <a:extLst>
              <a:ext uri="{FF2B5EF4-FFF2-40B4-BE49-F238E27FC236}">
                <a16:creationId xmlns:a16="http://schemas.microsoft.com/office/drawing/2014/main" id="{5964FCDE-88C4-B419-8FC8-195B29EA6433}"/>
              </a:ext>
            </a:extLst>
          </p:cNvPr>
          <p:cNvSpPr txBox="1"/>
          <p:nvPr/>
        </p:nvSpPr>
        <p:spPr>
          <a:xfrm>
            <a:off x="1222928" y="4098174"/>
            <a:ext cx="4353126" cy="1077218"/>
          </a:xfrm>
          <a:prstGeom prst="rect">
            <a:avLst/>
          </a:prstGeom>
          <a:noFill/>
        </p:spPr>
        <p:txBody>
          <a:bodyPr wrap="square">
            <a:spAutoFit/>
          </a:bodyPr>
          <a:lstStyle/>
          <a:p>
            <a:r>
              <a:rPr lang="en-US" sz="1600" noProof="0" dirty="0"/>
              <a:t>Improving the use of </a:t>
            </a:r>
            <a:r>
              <a:rPr lang="en-US" sz="1600" b="1" noProof="0" dirty="0"/>
              <a:t>already introduced vaccines</a:t>
            </a:r>
            <a:r>
              <a:rPr lang="en-US" sz="1600" noProof="0" dirty="0"/>
              <a:t> by adjusting products, schedules, presentations, or target groups to maximize the impact, efficiency, and coverage</a:t>
            </a:r>
          </a:p>
        </p:txBody>
      </p:sp>
      <p:sp>
        <p:nvSpPr>
          <p:cNvPr id="11" name="TextBox 10">
            <a:extLst>
              <a:ext uri="{FF2B5EF4-FFF2-40B4-BE49-F238E27FC236}">
                <a16:creationId xmlns:a16="http://schemas.microsoft.com/office/drawing/2014/main" id="{EB1956CE-0742-5806-8FC2-569B405FC81A}"/>
              </a:ext>
            </a:extLst>
          </p:cNvPr>
          <p:cNvSpPr txBox="1"/>
          <p:nvPr/>
        </p:nvSpPr>
        <p:spPr>
          <a:xfrm>
            <a:off x="1222928" y="5529325"/>
            <a:ext cx="4353126" cy="69295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noAutofit/>
          </a:bodyPr>
          <a:lstStyle/>
          <a:p>
            <a:r>
              <a:rPr lang="en-US" sz="1500" noProof="0" dirty="0"/>
              <a:t>Decision to switch from PCV 13 to PCV 10 in the context of the new PCV product tender in 2024</a:t>
            </a:r>
          </a:p>
        </p:txBody>
      </p:sp>
      <p:sp>
        <p:nvSpPr>
          <p:cNvPr id="12" name="TextBox 11">
            <a:extLst>
              <a:ext uri="{FF2B5EF4-FFF2-40B4-BE49-F238E27FC236}">
                <a16:creationId xmlns:a16="http://schemas.microsoft.com/office/drawing/2014/main" id="{5B2A5F3A-21E3-5033-3FDC-104EAEB8122E}"/>
              </a:ext>
            </a:extLst>
          </p:cNvPr>
          <p:cNvSpPr txBox="1"/>
          <p:nvPr/>
        </p:nvSpPr>
        <p:spPr>
          <a:xfrm rot="16200000">
            <a:off x="430002" y="5732744"/>
            <a:ext cx="828805" cy="286119"/>
          </a:xfrm>
          <a:prstGeom prst="rect">
            <a:avLst/>
          </a:prstGeom>
          <a:noFill/>
        </p:spPr>
        <p:txBody>
          <a:bodyPr wrap="square" rtlCol="0">
            <a:spAutoFit/>
          </a:bodyPr>
          <a:lstStyle/>
          <a:p>
            <a:r>
              <a:rPr lang="en-US" sz="1200" i="1" noProof="0" dirty="0"/>
              <a:t>Examples</a:t>
            </a:r>
          </a:p>
        </p:txBody>
      </p:sp>
      <p:sp>
        <p:nvSpPr>
          <p:cNvPr id="3" name="Slide Number Placeholder 5">
            <a:extLst>
              <a:ext uri="{FF2B5EF4-FFF2-40B4-BE49-F238E27FC236}">
                <a16:creationId xmlns:a16="http://schemas.microsoft.com/office/drawing/2014/main" id="{11588BA1-6335-BD51-C4F2-0CBD7B8872C5}"/>
              </a:ext>
            </a:extLst>
          </p:cNvPr>
          <p:cNvSpPr>
            <a:spLocks noGrp="1"/>
          </p:cNvSpPr>
          <p:nvPr>
            <p:ph type="sldNum" sz="quarter" idx="12"/>
          </p:nvPr>
        </p:nvSpPr>
        <p:spPr>
          <a:xfrm>
            <a:off x="11297329" y="6217622"/>
            <a:ext cx="731591" cy="524700"/>
          </a:xfrm>
        </p:spPr>
        <p:txBody>
          <a:bodyPr/>
          <a:lstStyle/>
          <a:p>
            <a:fld id="{F16F2F99-6DAD-47CE-BB68-4661152F17BD}" type="slidenum">
              <a:rPr lang="en-US" noProof="0" smtClean="0">
                <a:latin typeface="+mj-lt"/>
              </a:rPr>
              <a:t>4</a:t>
            </a:fld>
            <a:endParaRPr lang="en-US" noProof="0" dirty="0">
              <a:latin typeface="+mj-lt"/>
            </a:endParaRPr>
          </a:p>
        </p:txBody>
      </p:sp>
    </p:spTree>
    <p:extLst>
      <p:ext uri="{BB962C8B-B14F-4D97-AF65-F5344CB8AC3E}">
        <p14:creationId xmlns:p14="http://schemas.microsoft.com/office/powerpoint/2010/main" val="3288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6717B1-909D-B080-64D6-3026EE03359E}"/>
              </a:ext>
            </a:extLst>
          </p:cNvPr>
          <p:cNvSpPr/>
          <p:nvPr/>
        </p:nvSpPr>
        <p:spPr>
          <a:xfrm>
            <a:off x="6096000" y="0"/>
            <a:ext cx="6096000" cy="68580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Isosceles Triangle 24">
            <a:extLst>
              <a:ext uri="{FF2B5EF4-FFF2-40B4-BE49-F238E27FC236}">
                <a16:creationId xmlns:a16="http://schemas.microsoft.com/office/drawing/2014/main" id="{CDCA1FC1-37BF-E2E7-6974-73E2033632C2}"/>
              </a:ext>
            </a:extLst>
          </p:cNvPr>
          <p:cNvSpPr/>
          <p:nvPr/>
        </p:nvSpPr>
        <p:spPr>
          <a:xfrm rot="5400000">
            <a:off x="2858840" y="3233530"/>
            <a:ext cx="6832539" cy="38645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246076"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F5D61"/>
                </a:solidFill>
                <a:latin typeface="Lato" panose="020F0502020204030203" pitchFamily="34" charset="0"/>
                <a:cs typeface="Times New Roman" panose="02020603050405020304" pitchFamily="18" charset="0"/>
                <a:sym typeface="Lato"/>
              </a:rPr>
              <a:t>To ensure robust priority-setting </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countries </a:t>
            </a:r>
            <a:r>
              <a:rPr kumimoji="0" lang="en-US"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rPr>
              <a:t>need to review their entire portfolio in a </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holistic way, compare options and identify  </a:t>
            </a:r>
            <a:r>
              <a:rPr kumimoji="0" lang="en-US"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rPr>
              <a:t>potential optimization changes </a:t>
            </a: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en-US" noProof="0" smtClean="0">
                <a:latin typeface="+mj-lt"/>
              </a:rPr>
              <a:pPr/>
              <a:t>5</a:t>
            </a:fld>
            <a:endParaRPr lang="en-US" noProof="0" dirty="0">
              <a:latin typeface="+mj-lt"/>
            </a:endParaRPr>
          </a:p>
        </p:txBody>
      </p:sp>
      <p:sp>
        <p:nvSpPr>
          <p:cNvPr id="6" name="Rectangle 5">
            <a:extLst>
              <a:ext uri="{FF2B5EF4-FFF2-40B4-BE49-F238E27FC236}">
                <a16:creationId xmlns:a16="http://schemas.microsoft.com/office/drawing/2014/main" id="{EBFBAFFA-063A-1DD9-F03E-00AA2BA752FC}"/>
              </a:ext>
            </a:extLst>
          </p:cNvPr>
          <p:cNvSpPr/>
          <p:nvPr/>
        </p:nvSpPr>
        <p:spPr>
          <a:xfrm>
            <a:off x="6758258" y="1668801"/>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spcBef>
                <a:spcPts val="1200"/>
              </a:spcBef>
              <a:buFont typeface="+mj-lt"/>
              <a:buAutoNum type="arabicPeriod"/>
            </a:pPr>
            <a:r>
              <a:rPr lang="en-US" noProof="0" dirty="0">
                <a:solidFill>
                  <a:schemeClr val="bg1"/>
                </a:solidFill>
              </a:rPr>
              <a:t>Improve </a:t>
            </a:r>
            <a:r>
              <a:rPr lang="en-US" b="1" u="sng" noProof="0" dirty="0" err="1">
                <a:solidFill>
                  <a:schemeClr val="bg1"/>
                </a:solidFill>
              </a:rPr>
              <a:t>programme</a:t>
            </a:r>
            <a:r>
              <a:rPr lang="en-US" b="1" u="sng" noProof="0" dirty="0">
                <a:solidFill>
                  <a:schemeClr val="bg1"/>
                </a:solidFill>
              </a:rPr>
              <a:t> performance</a:t>
            </a:r>
            <a:r>
              <a:rPr lang="en-US" noProof="0" dirty="0">
                <a:solidFill>
                  <a:schemeClr val="bg1"/>
                </a:solidFill>
              </a:rPr>
              <a:t>, especially coverage, vaccine wastage, cold chain, patient/HR experience, disease control</a:t>
            </a:r>
          </a:p>
          <a:p>
            <a:pPr marL="342900" indent="-342900">
              <a:spcBef>
                <a:spcPts val="1200"/>
              </a:spcBef>
              <a:buFont typeface="+mj-lt"/>
              <a:buAutoNum type="arabicPeriod"/>
            </a:pPr>
            <a:r>
              <a:rPr lang="en-US" noProof="0" dirty="0">
                <a:solidFill>
                  <a:schemeClr val="bg1"/>
                </a:solidFill>
              </a:rPr>
              <a:t>Align </a:t>
            </a:r>
            <a:r>
              <a:rPr lang="en-US" b="1" u="sng" noProof="0" dirty="0">
                <a:solidFill>
                  <a:schemeClr val="bg1"/>
                </a:solidFill>
              </a:rPr>
              <a:t>program cost with fiscal space </a:t>
            </a:r>
            <a:r>
              <a:rPr lang="en-US" noProof="0" dirty="0">
                <a:solidFill>
                  <a:schemeClr val="bg1"/>
                </a:solidFill>
              </a:rPr>
              <a:t>and optimize value for money, allowing for potential reinvestment in existing or new </a:t>
            </a:r>
            <a:r>
              <a:rPr lang="en-US" noProof="0" dirty="0" err="1">
                <a:solidFill>
                  <a:schemeClr val="bg1"/>
                </a:solidFill>
              </a:rPr>
              <a:t>programmes</a:t>
            </a:r>
            <a:endParaRPr lang="en-US" noProof="0" dirty="0">
              <a:solidFill>
                <a:schemeClr val="bg1"/>
              </a:solidFill>
            </a:endParaRPr>
          </a:p>
          <a:p>
            <a:pPr marL="342900" indent="-342900">
              <a:spcBef>
                <a:spcPts val="1200"/>
              </a:spcBef>
              <a:buFont typeface="+mj-lt"/>
              <a:buAutoNum type="arabicPeriod"/>
            </a:pPr>
            <a:r>
              <a:rPr lang="en-US" noProof="0" dirty="0">
                <a:solidFill>
                  <a:schemeClr val="bg1"/>
                </a:solidFill>
              </a:rPr>
              <a:t>Inform </a:t>
            </a:r>
            <a:r>
              <a:rPr lang="en-US" b="1" u="sng" noProof="0" dirty="0">
                <a:solidFill>
                  <a:schemeClr val="bg1"/>
                </a:solidFill>
              </a:rPr>
              <a:t>strategic planning </a:t>
            </a:r>
            <a:r>
              <a:rPr lang="en-US" noProof="0" dirty="0">
                <a:solidFill>
                  <a:schemeClr val="bg1"/>
                </a:solidFill>
              </a:rPr>
              <a:t>to ensure consistency and sustainability of immunization roadmaps</a:t>
            </a:r>
          </a:p>
          <a:p>
            <a:pPr marL="342900" indent="-342900">
              <a:spcBef>
                <a:spcPts val="1200"/>
              </a:spcBef>
              <a:buFont typeface="+mj-lt"/>
              <a:buAutoNum type="arabicPeriod"/>
            </a:pPr>
            <a:r>
              <a:rPr lang="en-US" noProof="0" dirty="0">
                <a:solidFill>
                  <a:schemeClr val="bg1"/>
                </a:solidFill>
              </a:rPr>
              <a:t>Ensure </a:t>
            </a:r>
            <a:r>
              <a:rPr lang="en-US" b="1" u="sng" noProof="0" dirty="0">
                <a:solidFill>
                  <a:schemeClr val="bg1"/>
                </a:solidFill>
              </a:rPr>
              <a:t>secured and sustainable access to vaccines </a:t>
            </a:r>
            <a:r>
              <a:rPr lang="en-US" noProof="0" dirty="0">
                <a:solidFill>
                  <a:schemeClr val="bg1"/>
                </a:solidFill>
              </a:rPr>
              <a:t>by sending market signals to donors and manufacturers</a:t>
            </a:r>
          </a:p>
        </p:txBody>
      </p:sp>
      <p:sp>
        <p:nvSpPr>
          <p:cNvPr id="8" name="Rectangle 7">
            <a:extLst>
              <a:ext uri="{FF2B5EF4-FFF2-40B4-BE49-F238E27FC236}">
                <a16:creationId xmlns:a16="http://schemas.microsoft.com/office/drawing/2014/main" id="{973CBD53-490B-3829-2673-04AA3037B05E}"/>
              </a:ext>
            </a:extLst>
          </p:cNvPr>
          <p:cNvSpPr/>
          <p:nvPr/>
        </p:nvSpPr>
        <p:spPr>
          <a:xfrm>
            <a:off x="849058" y="1917050"/>
            <a:ext cx="5435009"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noProof="0" dirty="0">
                <a:solidFill>
                  <a:srgbClr val="0F5D61"/>
                </a:solidFill>
              </a:rPr>
              <a:t>Review products, schedule, targets, presentation, use, composition</a:t>
            </a:r>
          </a:p>
        </p:txBody>
      </p:sp>
      <p:sp>
        <p:nvSpPr>
          <p:cNvPr id="9" name="Rectangle 8">
            <a:extLst>
              <a:ext uri="{FF2B5EF4-FFF2-40B4-BE49-F238E27FC236}">
                <a16:creationId xmlns:a16="http://schemas.microsoft.com/office/drawing/2014/main" id="{A7ADFB5E-FE87-CE41-72FF-F4714988C643}"/>
              </a:ext>
            </a:extLst>
          </p:cNvPr>
          <p:cNvSpPr/>
          <p:nvPr/>
        </p:nvSpPr>
        <p:spPr>
          <a:xfrm>
            <a:off x="849059" y="4014187"/>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noProof="0" dirty="0">
                <a:solidFill>
                  <a:srgbClr val="0F5D61"/>
                </a:solidFill>
              </a:rPr>
              <a:t>Propose optimization changes and sequence them in the short term </a:t>
            </a:r>
          </a:p>
          <a:p>
            <a:r>
              <a:rPr lang="en-US" sz="3200" b="1" noProof="0" dirty="0">
                <a:solidFill>
                  <a:srgbClr val="0F5D61"/>
                </a:solidFill>
              </a:rPr>
              <a:t>(1 to 5 years)</a:t>
            </a:r>
          </a:p>
          <a:p>
            <a:pPr marL="342900" indent="-342900">
              <a:buFont typeface="Arial" panose="020B0604020202020204" pitchFamily="34" charset="0"/>
              <a:buChar char="•"/>
            </a:pPr>
            <a:endParaRPr lang="en-US" sz="3200" b="1" noProof="0" dirty="0">
              <a:solidFill>
                <a:srgbClr val="0F5D61"/>
              </a:solidFill>
            </a:endParaRPr>
          </a:p>
        </p:txBody>
      </p:sp>
      <p:sp>
        <p:nvSpPr>
          <p:cNvPr id="2" name="TextBox 1">
            <a:extLst>
              <a:ext uri="{FF2B5EF4-FFF2-40B4-BE49-F238E27FC236}">
                <a16:creationId xmlns:a16="http://schemas.microsoft.com/office/drawing/2014/main" id="{F4E26430-D087-8939-77DA-6CDCF2F24A3D}"/>
              </a:ext>
            </a:extLst>
          </p:cNvPr>
          <p:cNvSpPr txBox="1"/>
          <p:nvPr/>
        </p:nvSpPr>
        <p:spPr>
          <a:xfrm>
            <a:off x="6765269" y="1214020"/>
            <a:ext cx="2378731" cy="307777"/>
          </a:xfrm>
          <a:prstGeom prst="rect">
            <a:avLst/>
          </a:prstGeom>
          <a:solidFill>
            <a:srgbClr val="FFFFFF">
              <a:alpha val="20000"/>
            </a:srgbClr>
          </a:solidFill>
        </p:spPr>
        <p:txBody>
          <a:bodyPr wrap="square" rtlCol="0">
            <a:spAutoFit/>
          </a:bodyPr>
          <a:lstStyle/>
          <a:p>
            <a:r>
              <a:rPr lang="en-US" sz="1400" i="1" noProof="0" dirty="0">
                <a:solidFill>
                  <a:srgbClr val="FFFFFF"/>
                </a:solidFill>
              </a:rPr>
              <a:t>Why</a:t>
            </a:r>
          </a:p>
        </p:txBody>
      </p:sp>
      <p:sp>
        <p:nvSpPr>
          <p:cNvPr id="3" name="TextBox 2">
            <a:extLst>
              <a:ext uri="{FF2B5EF4-FFF2-40B4-BE49-F238E27FC236}">
                <a16:creationId xmlns:a16="http://schemas.microsoft.com/office/drawing/2014/main" id="{9E17CC2B-F74A-571E-0CDC-009557EF20B5}"/>
              </a:ext>
            </a:extLst>
          </p:cNvPr>
          <p:cNvSpPr txBox="1"/>
          <p:nvPr/>
        </p:nvSpPr>
        <p:spPr>
          <a:xfrm>
            <a:off x="898692" y="1214020"/>
            <a:ext cx="2378731" cy="307777"/>
          </a:xfrm>
          <a:prstGeom prst="rect">
            <a:avLst/>
          </a:prstGeom>
          <a:solidFill>
            <a:srgbClr val="0F5D61">
              <a:alpha val="10196"/>
            </a:srgbClr>
          </a:solidFill>
        </p:spPr>
        <p:txBody>
          <a:bodyPr wrap="square" rtlCol="0">
            <a:spAutoFit/>
          </a:bodyPr>
          <a:lstStyle/>
          <a:p>
            <a:r>
              <a:rPr lang="en-US" sz="1400" i="1" noProof="0" dirty="0">
                <a:solidFill>
                  <a:srgbClr val="0F5D61"/>
                </a:solidFill>
              </a:rPr>
              <a:t>What countries should do</a:t>
            </a:r>
          </a:p>
        </p:txBody>
      </p:sp>
    </p:spTree>
    <p:extLst>
      <p:ext uri="{BB962C8B-B14F-4D97-AF65-F5344CB8AC3E}">
        <p14:creationId xmlns:p14="http://schemas.microsoft.com/office/powerpoint/2010/main" val="272266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AD980-1E71-F85F-9AD5-CFECA567164F}"/>
            </a:ext>
          </a:extLst>
        </p:cNvPr>
        <p:cNvGrpSpPr/>
        <p:nvPr/>
      </p:nvGrpSpPr>
      <p:grpSpPr>
        <a:xfrm>
          <a:off x="0" y="0"/>
          <a:ext cx="0" cy="0"/>
          <a:chOff x="0" y="0"/>
          <a:chExt cx="0" cy="0"/>
        </a:xfrm>
      </p:grpSpPr>
      <p:sp>
        <p:nvSpPr>
          <p:cNvPr id="10" name="Google Shape;427;p16">
            <a:extLst>
              <a:ext uri="{FF2B5EF4-FFF2-40B4-BE49-F238E27FC236}">
                <a16:creationId xmlns:a16="http://schemas.microsoft.com/office/drawing/2014/main" id="{9943D3EF-673F-88F6-A33E-C62B6033481C}"/>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CBE4278A-3F85-08E3-E107-2091BFFDD8B2}"/>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Agenda</a:t>
            </a:r>
          </a:p>
        </p:txBody>
      </p:sp>
      <p:sp>
        <p:nvSpPr>
          <p:cNvPr id="5" name="Rounded Rectangle 40">
            <a:extLst>
              <a:ext uri="{FF2B5EF4-FFF2-40B4-BE49-F238E27FC236}">
                <a16:creationId xmlns:a16="http://schemas.microsoft.com/office/drawing/2014/main" id="{BDAD2A2B-8AE9-2F0C-CDD9-45434B6132E1}"/>
              </a:ext>
            </a:extLst>
          </p:cNvPr>
          <p:cNvSpPr/>
          <p:nvPr/>
        </p:nvSpPr>
        <p:spPr>
          <a:xfrm>
            <a:off x="2178943" y="1572549"/>
            <a:ext cx="7411451" cy="7108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Background</a:t>
            </a:r>
          </a:p>
        </p:txBody>
      </p:sp>
      <p:sp>
        <p:nvSpPr>
          <p:cNvPr id="2" name="Rounded Rectangle 40">
            <a:extLst>
              <a:ext uri="{FF2B5EF4-FFF2-40B4-BE49-F238E27FC236}">
                <a16:creationId xmlns:a16="http://schemas.microsoft.com/office/drawing/2014/main" id="{8B225D69-B08F-6281-DD1A-C3E829E3E563}"/>
              </a:ext>
            </a:extLst>
          </p:cNvPr>
          <p:cNvSpPr/>
          <p:nvPr/>
        </p:nvSpPr>
        <p:spPr>
          <a:xfrm>
            <a:off x="2178943" y="2405616"/>
            <a:ext cx="7411451" cy="710804"/>
          </a:xfrm>
          <a:prstGeom prst="roundRect">
            <a:avLst/>
          </a:prstGeom>
          <a:solidFill>
            <a:srgbClr val="0F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rgbClr val="FFFFFF"/>
                </a:solidFill>
                <a:latin typeface="Lato" panose="020F0502020204030203" pitchFamily="34" charset="0"/>
                <a:cs typeface="Times New Roman" panose="02020603050405020304" pitchFamily="18" charset="0"/>
              </a:rPr>
              <a:t>Optimization process</a:t>
            </a:r>
          </a:p>
        </p:txBody>
      </p:sp>
      <p:sp>
        <p:nvSpPr>
          <p:cNvPr id="4" name="Rounded Rectangle 40">
            <a:extLst>
              <a:ext uri="{FF2B5EF4-FFF2-40B4-BE49-F238E27FC236}">
                <a16:creationId xmlns:a16="http://schemas.microsoft.com/office/drawing/2014/main" id="{F76F0FC4-79C2-51A6-E126-D44F86DE40AD}"/>
              </a:ext>
            </a:extLst>
          </p:cNvPr>
          <p:cNvSpPr/>
          <p:nvPr/>
        </p:nvSpPr>
        <p:spPr>
          <a:xfrm>
            <a:off x="2178943" y="3262072"/>
            <a:ext cx="7411451" cy="7108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a:r>
              <a:rPr lang="en-US" noProof="0" dirty="0">
                <a:solidFill>
                  <a:schemeClr val="tx1">
                    <a:lumMod val="50000"/>
                  </a:schemeClr>
                </a:solidFill>
                <a:latin typeface="Lato" panose="020F0502020204030203" pitchFamily="34" charset="0"/>
                <a:cs typeface="Times New Roman" panose="02020603050405020304" pitchFamily="18" charset="0"/>
              </a:rPr>
              <a:t>Available resources</a:t>
            </a:r>
          </a:p>
        </p:txBody>
      </p:sp>
      <p:sp>
        <p:nvSpPr>
          <p:cNvPr id="7" name="Oval 6">
            <a:extLst>
              <a:ext uri="{FF2B5EF4-FFF2-40B4-BE49-F238E27FC236}">
                <a16:creationId xmlns:a16="http://schemas.microsoft.com/office/drawing/2014/main" id="{20D2252C-2D70-C845-4DD9-DDB7844E4F17}"/>
              </a:ext>
            </a:extLst>
          </p:cNvPr>
          <p:cNvSpPr/>
          <p:nvPr/>
        </p:nvSpPr>
        <p:spPr>
          <a:xfrm>
            <a:off x="2381464" y="1764021"/>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1</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3" name="Oval 2">
            <a:extLst>
              <a:ext uri="{FF2B5EF4-FFF2-40B4-BE49-F238E27FC236}">
                <a16:creationId xmlns:a16="http://schemas.microsoft.com/office/drawing/2014/main" id="{BDAFDB6C-EE97-B864-938E-D04D46B32E0C}"/>
              </a:ext>
            </a:extLst>
          </p:cNvPr>
          <p:cNvSpPr/>
          <p:nvPr/>
        </p:nvSpPr>
        <p:spPr>
          <a:xfrm>
            <a:off x="2381464" y="2631764"/>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kern="0" noProof="0" dirty="0">
                <a:solidFill>
                  <a:srgbClr val="FFFFFF"/>
                </a:solidFill>
                <a:latin typeface="Lato" panose="020F0502020204030203" pitchFamily="34" charset="0"/>
                <a:cs typeface="Times New Roman" panose="02020603050405020304" pitchFamily="18" charset="0"/>
                <a:sym typeface="Arial"/>
              </a:rPr>
              <a:t>2</a:t>
            </a:r>
            <a:endPar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0F2E8749-C77C-F232-75C1-8976ED689249}"/>
              </a:ext>
            </a:extLst>
          </p:cNvPr>
          <p:cNvSpPr/>
          <p:nvPr/>
        </p:nvSpPr>
        <p:spPr>
          <a:xfrm>
            <a:off x="2381464" y="347596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u="none" strike="noStrike" kern="0" cap="none" spc="0" normalizeH="0" baseline="0" noProof="0" dirty="0">
                <a:ln>
                  <a:noFill/>
                </a:ln>
                <a:solidFill>
                  <a:srgbClr val="FFFFFF"/>
                </a:solidFill>
                <a:effectLst/>
                <a:uLnTx/>
                <a:uFillTx/>
                <a:latin typeface="Lato" panose="020F0502020204030203" pitchFamily="34" charset="0"/>
                <a:cs typeface="Times New Roman" panose="02020603050405020304" pitchFamily="18" charset="0"/>
                <a:sym typeface="Arial"/>
              </a:rPr>
              <a:t>3</a:t>
            </a:r>
          </a:p>
        </p:txBody>
      </p:sp>
    </p:spTree>
    <p:extLst>
      <p:ext uri="{BB962C8B-B14F-4D97-AF65-F5344CB8AC3E}">
        <p14:creationId xmlns:p14="http://schemas.microsoft.com/office/powerpoint/2010/main" val="308788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9ED7CA9D-A11F-75C9-9FDC-AA34F34D48E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solidFill>
                <a:srgbClr val="414141"/>
              </a:solidFill>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5BFAC812-F403-AAE3-3AFE-D735092C0CE7}"/>
              </a:ext>
            </a:extLst>
          </p:cNvPr>
          <p:cNvSpPr txBox="1"/>
          <p:nvPr/>
        </p:nvSpPr>
        <p:spPr>
          <a:xfrm>
            <a:off x="482690"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Depending on context, countries will follow one of three configurations,</a:t>
            </a:r>
            <a:r>
              <a:rPr lang="en-US" sz="2400" kern="0" noProof="0" dirty="0">
                <a:solidFill>
                  <a:srgbClr val="0F5D61"/>
                </a:solidFill>
                <a:latin typeface="Lato" panose="020F0502020204030203" pitchFamily="34" charset="0"/>
                <a:cs typeface="Times New Roman" panose="02020603050405020304" pitchFamily="18" charset="0"/>
                <a:sym typeface="Lato"/>
              </a:rPr>
              <a:t> </a:t>
            </a:r>
            <a:r>
              <a:rPr kumimoji="0" lang="en-US"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impacting scope and timeline</a:t>
            </a:r>
          </a:p>
        </p:txBody>
      </p:sp>
      <p:grpSp>
        <p:nvGrpSpPr>
          <p:cNvPr id="22" name="Group 21">
            <a:extLst>
              <a:ext uri="{FF2B5EF4-FFF2-40B4-BE49-F238E27FC236}">
                <a16:creationId xmlns:a16="http://schemas.microsoft.com/office/drawing/2014/main" id="{2828A4BF-7238-56A8-5D96-73621B26C092}"/>
              </a:ext>
            </a:extLst>
          </p:cNvPr>
          <p:cNvGrpSpPr/>
          <p:nvPr/>
        </p:nvGrpSpPr>
        <p:grpSpPr>
          <a:xfrm>
            <a:off x="1836258" y="1364713"/>
            <a:ext cx="9956908" cy="5115259"/>
            <a:chOff x="225914" y="1364713"/>
            <a:chExt cx="11733853" cy="5115259"/>
          </a:xfrm>
        </p:grpSpPr>
        <p:grpSp>
          <p:nvGrpSpPr>
            <p:cNvPr id="21" name="Group 20">
              <a:extLst>
                <a:ext uri="{FF2B5EF4-FFF2-40B4-BE49-F238E27FC236}">
                  <a16:creationId xmlns:a16="http://schemas.microsoft.com/office/drawing/2014/main" id="{5C745AFA-3600-22CB-2F13-FEC4345128FD}"/>
                </a:ext>
              </a:extLst>
            </p:cNvPr>
            <p:cNvGrpSpPr/>
            <p:nvPr/>
          </p:nvGrpSpPr>
          <p:grpSpPr>
            <a:xfrm>
              <a:off x="673698" y="1816594"/>
              <a:ext cx="11286069" cy="4663378"/>
              <a:chOff x="673698" y="1816594"/>
              <a:chExt cx="11286069" cy="4663378"/>
            </a:xfrm>
          </p:grpSpPr>
          <p:sp>
            <p:nvSpPr>
              <p:cNvPr id="6" name="Rectangle 5">
                <a:extLst>
                  <a:ext uri="{FF2B5EF4-FFF2-40B4-BE49-F238E27FC236}">
                    <a16:creationId xmlns:a16="http://schemas.microsoft.com/office/drawing/2014/main" id="{7BCB57F8-9326-6BB2-8BB6-2F4140710A37}"/>
                  </a:ext>
                </a:extLst>
              </p:cNvPr>
              <p:cNvSpPr/>
              <p:nvPr/>
            </p:nvSpPr>
            <p:spPr>
              <a:xfrm>
                <a:off x="673698"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75E7489-C5B2-02B4-26AC-A3EEDC0E52C8}"/>
                  </a:ext>
                </a:extLst>
              </p:cNvPr>
              <p:cNvSpPr/>
              <p:nvPr/>
            </p:nvSpPr>
            <p:spPr>
              <a:xfrm>
                <a:off x="4496184"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D1A5E91-0245-01E0-3B52-1F46179CB01D}"/>
                  </a:ext>
                </a:extLst>
              </p:cNvPr>
              <p:cNvSpPr/>
              <p:nvPr/>
            </p:nvSpPr>
            <p:spPr>
              <a:xfrm>
                <a:off x="8318671" y="1816594"/>
                <a:ext cx="3641096" cy="4663378"/>
              </a:xfrm>
              <a:prstGeom prst="rect">
                <a:avLst/>
              </a:prstGeom>
              <a:solidFill>
                <a:schemeClr val="bg1">
                  <a:lumMod val="9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28">
                <a:extLst>
                  <a:ext uri="{FF2B5EF4-FFF2-40B4-BE49-F238E27FC236}">
                    <a16:creationId xmlns:a16="http://schemas.microsoft.com/office/drawing/2014/main" id="{1D3B9787-E01B-4922-80A6-25AE37C5FD66}"/>
                  </a:ext>
                </a:extLst>
              </p:cNvPr>
              <p:cNvSpPr/>
              <p:nvPr/>
            </p:nvSpPr>
            <p:spPr>
              <a:xfrm>
                <a:off x="9049554" y="2002001"/>
                <a:ext cx="2613570"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bg1">
                  <a:lumMod val="85000"/>
                  <a:alpha val="7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Validation and documentation</a:t>
                </a:r>
              </a:p>
            </p:txBody>
          </p:sp>
          <p:sp>
            <p:nvSpPr>
              <p:cNvPr id="10" name="Freeform: Shape 1">
                <a:extLst>
                  <a:ext uri="{FF2B5EF4-FFF2-40B4-BE49-F238E27FC236}">
                    <a16:creationId xmlns:a16="http://schemas.microsoft.com/office/drawing/2014/main" id="{03468FA4-3622-5A81-FE77-F1BED0E21079}"/>
                  </a:ext>
                </a:extLst>
              </p:cNvPr>
              <p:cNvSpPr/>
              <p:nvPr/>
            </p:nvSpPr>
            <p:spPr>
              <a:xfrm>
                <a:off x="878067" y="2007430"/>
                <a:ext cx="2139406" cy="640828"/>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chemeClr val="tx1">
                  <a:lumMod val="60000"/>
                  <a:lumOff val="4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11" name="Star: 12 Points 2">
                <a:extLst>
                  <a:ext uri="{FF2B5EF4-FFF2-40B4-BE49-F238E27FC236}">
                    <a16:creationId xmlns:a16="http://schemas.microsoft.com/office/drawing/2014/main" id="{D125C191-B9AC-6A27-A91A-0A9C787E53CB}"/>
                  </a:ext>
                </a:extLst>
              </p:cNvPr>
              <p:cNvSpPr/>
              <p:nvPr/>
            </p:nvSpPr>
            <p:spPr>
              <a:xfrm>
                <a:off x="3181731" y="1816594"/>
                <a:ext cx="1145725" cy="997527"/>
              </a:xfrm>
              <a:prstGeom prst="star12">
                <a:avLst/>
              </a:prstGeom>
              <a:solidFill>
                <a:schemeClr val="tx1">
                  <a:lumMod val="60000"/>
                  <a:lumOff val="40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12" name="Freeform: Shape 22">
                <a:extLst>
                  <a:ext uri="{FF2B5EF4-FFF2-40B4-BE49-F238E27FC236}">
                    <a16:creationId xmlns:a16="http://schemas.microsoft.com/office/drawing/2014/main" id="{46F17603-1041-50C5-CFEC-3D82FC8AFCCA}"/>
                  </a:ext>
                </a:extLst>
              </p:cNvPr>
              <p:cNvSpPr/>
              <p:nvPr/>
            </p:nvSpPr>
            <p:spPr>
              <a:xfrm>
                <a:off x="4665250" y="2006814"/>
                <a:ext cx="2167993" cy="640828"/>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chemeClr val="bg1">
                  <a:lumMod val="7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en-US" sz="14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3" name="Star: 12 Points 18">
                <a:extLst>
                  <a:ext uri="{FF2B5EF4-FFF2-40B4-BE49-F238E27FC236}">
                    <a16:creationId xmlns:a16="http://schemas.microsoft.com/office/drawing/2014/main" id="{1FDD462D-0B2B-DD7A-86C1-E121288192A8}"/>
                  </a:ext>
                </a:extLst>
              </p:cNvPr>
              <p:cNvSpPr/>
              <p:nvPr/>
            </p:nvSpPr>
            <p:spPr>
              <a:xfrm>
                <a:off x="6998928" y="1816594"/>
                <a:ext cx="1145726" cy="997527"/>
              </a:xfrm>
              <a:prstGeom prst="star12">
                <a:avLst/>
              </a:prstGeom>
              <a:solidFill>
                <a:schemeClr val="bg1">
                  <a:lumMod val="75000"/>
                </a:schemeClr>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Workshop</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14" name="Group 13">
              <a:extLst>
                <a:ext uri="{FF2B5EF4-FFF2-40B4-BE49-F238E27FC236}">
                  <a16:creationId xmlns:a16="http://schemas.microsoft.com/office/drawing/2014/main" id="{C32C019F-5CD0-F9EF-189F-2D8F139D2AFA}"/>
                </a:ext>
              </a:extLst>
            </p:cNvPr>
            <p:cNvGrpSpPr/>
            <p:nvPr/>
          </p:nvGrpSpPr>
          <p:grpSpPr>
            <a:xfrm>
              <a:off x="225914" y="1364713"/>
              <a:ext cx="11578669" cy="470809"/>
              <a:chOff x="289076" y="1010527"/>
              <a:chExt cx="10245464" cy="470809"/>
            </a:xfrm>
          </p:grpSpPr>
          <p:sp>
            <p:nvSpPr>
              <p:cNvPr id="15" name="Rectangle 14">
                <a:extLst>
                  <a:ext uri="{FF2B5EF4-FFF2-40B4-BE49-F238E27FC236}">
                    <a16:creationId xmlns:a16="http://schemas.microsoft.com/office/drawing/2014/main" id="{429CB2BE-6C4B-D2F9-F148-56E3D2CE2332}"/>
                  </a:ext>
                </a:extLst>
              </p:cNvPr>
              <p:cNvSpPr/>
              <p:nvPr/>
            </p:nvSpPr>
            <p:spPr>
              <a:xfrm>
                <a:off x="289076" y="1010527"/>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1: FRAMEWORK ADAPTATION</a:t>
                </a:r>
              </a:p>
            </p:txBody>
          </p:sp>
          <p:sp>
            <p:nvSpPr>
              <p:cNvPr id="16" name="Rectangle 15">
                <a:extLst>
                  <a:ext uri="{FF2B5EF4-FFF2-40B4-BE49-F238E27FC236}">
                    <a16:creationId xmlns:a16="http://schemas.microsoft.com/office/drawing/2014/main" id="{D7E26977-221B-3268-1D4D-0FC6BD153407}"/>
                  </a:ext>
                </a:extLst>
              </p:cNvPr>
              <p:cNvSpPr/>
              <p:nvPr/>
            </p:nvSpPr>
            <p:spPr>
              <a:xfrm>
                <a:off x="7503366" y="1010527"/>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3: RECOMMENDATIONS</a:t>
                </a:r>
              </a:p>
            </p:txBody>
          </p:sp>
          <p:sp>
            <p:nvSpPr>
              <p:cNvPr id="17" name="Rectangle 16">
                <a:extLst>
                  <a:ext uri="{FF2B5EF4-FFF2-40B4-BE49-F238E27FC236}">
                    <a16:creationId xmlns:a16="http://schemas.microsoft.com/office/drawing/2014/main" id="{8C82E6C6-ECCC-65AB-58C2-6A83F2540587}"/>
                  </a:ext>
                </a:extLst>
              </p:cNvPr>
              <p:cNvSpPr/>
              <p:nvPr/>
            </p:nvSpPr>
            <p:spPr>
              <a:xfrm>
                <a:off x="3985197" y="1010527"/>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t"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PHASE 2: EVIDENCE COLLECTION, ASSESSMENT, SEQUENCING</a:t>
                </a:r>
              </a:p>
            </p:txBody>
          </p:sp>
        </p:grpSp>
      </p:grpSp>
      <p:sp>
        <p:nvSpPr>
          <p:cNvPr id="18" name="Rectangle: Rounded Corners 17">
            <a:extLst>
              <a:ext uri="{FF2B5EF4-FFF2-40B4-BE49-F238E27FC236}">
                <a16:creationId xmlns:a16="http://schemas.microsoft.com/office/drawing/2014/main" id="{E4890CE6-DC02-7BCB-D793-31A6EF3679F0}"/>
              </a:ext>
            </a:extLst>
          </p:cNvPr>
          <p:cNvSpPr/>
          <p:nvPr/>
        </p:nvSpPr>
        <p:spPr>
          <a:xfrm>
            <a:off x="514221" y="2997804"/>
            <a:ext cx="11481328" cy="883973"/>
          </a:xfrm>
          <a:prstGeom prst="roundRect">
            <a:avLst/>
          </a:prstGeom>
          <a:solidFill>
            <a:srgbClr val="87AE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Prioritization </a:t>
            </a:r>
          </a:p>
          <a:p>
            <a:r>
              <a:rPr lang="en-US" b="1" noProof="0" dirty="0">
                <a:solidFill>
                  <a:schemeClr val="tx1">
                    <a:lumMod val="50000"/>
                  </a:schemeClr>
                </a:solidFill>
              </a:rPr>
              <a:t>only</a:t>
            </a:r>
          </a:p>
        </p:txBody>
      </p:sp>
      <p:sp>
        <p:nvSpPr>
          <p:cNvPr id="19" name="Rectangle: Rounded Corners 18">
            <a:extLst>
              <a:ext uri="{FF2B5EF4-FFF2-40B4-BE49-F238E27FC236}">
                <a16:creationId xmlns:a16="http://schemas.microsoft.com/office/drawing/2014/main" id="{612667E5-1DEB-0A6C-1F89-1DFB1CAE916D}"/>
              </a:ext>
            </a:extLst>
          </p:cNvPr>
          <p:cNvSpPr/>
          <p:nvPr/>
        </p:nvSpPr>
        <p:spPr>
          <a:xfrm>
            <a:off x="514221" y="4072147"/>
            <a:ext cx="11481328" cy="883973"/>
          </a:xfrm>
          <a:prstGeom prst="roundRect">
            <a:avLst/>
          </a:prstGeom>
          <a:solidFill>
            <a:srgbClr val="FBE8AB"/>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Optimization</a:t>
            </a:r>
          </a:p>
          <a:p>
            <a:r>
              <a:rPr lang="en-US" b="1" noProof="0" dirty="0">
                <a:solidFill>
                  <a:schemeClr val="tx1">
                    <a:lumMod val="50000"/>
                  </a:schemeClr>
                </a:solidFill>
              </a:rPr>
              <a:t>only</a:t>
            </a:r>
          </a:p>
        </p:txBody>
      </p:sp>
      <p:sp>
        <p:nvSpPr>
          <p:cNvPr id="20" name="Rectangle: Rounded Corners 19">
            <a:extLst>
              <a:ext uri="{FF2B5EF4-FFF2-40B4-BE49-F238E27FC236}">
                <a16:creationId xmlns:a16="http://schemas.microsoft.com/office/drawing/2014/main" id="{EFD7D43F-ECD2-BCA6-E31B-DA268CA7E878}"/>
              </a:ext>
            </a:extLst>
          </p:cNvPr>
          <p:cNvSpPr/>
          <p:nvPr/>
        </p:nvSpPr>
        <p:spPr>
          <a:xfrm>
            <a:off x="514221" y="5217316"/>
            <a:ext cx="11481328" cy="88397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noProof="0" dirty="0">
                <a:solidFill>
                  <a:schemeClr val="tx1">
                    <a:lumMod val="50000"/>
                  </a:schemeClr>
                </a:solidFill>
              </a:rPr>
              <a:t>Prioritization</a:t>
            </a:r>
          </a:p>
          <a:p>
            <a:r>
              <a:rPr lang="en-US" b="1" noProof="0" dirty="0">
                <a:solidFill>
                  <a:schemeClr val="tx1">
                    <a:lumMod val="50000"/>
                  </a:schemeClr>
                </a:solidFill>
              </a:rPr>
              <a:t>&amp; Optimization</a:t>
            </a:r>
          </a:p>
        </p:txBody>
      </p:sp>
      <p:sp>
        <p:nvSpPr>
          <p:cNvPr id="23" name="Rectangle 22">
            <a:extLst>
              <a:ext uri="{FF2B5EF4-FFF2-40B4-BE49-F238E27FC236}">
                <a16:creationId xmlns:a16="http://schemas.microsoft.com/office/drawing/2014/main" id="{77BC4BA3-6D80-6FF5-1A65-3165A365C7D7}"/>
              </a:ext>
            </a:extLst>
          </p:cNvPr>
          <p:cNvSpPr/>
          <p:nvPr/>
        </p:nvSpPr>
        <p:spPr>
          <a:xfrm>
            <a:off x="2354977" y="3099596"/>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2 to 4 weeks</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Workshop ~1</a:t>
            </a:r>
            <a:r>
              <a:rPr lang="en-US" sz="1400" b="1" kern="0" noProof="0" dirty="0">
                <a:solidFill>
                  <a:prstClr val="black">
                    <a:lumMod val="50000"/>
                  </a:prstClr>
                </a:solidFill>
                <a:latin typeface="Aptos" panose="02110004020202020204"/>
              </a:rPr>
              <a:t>day</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8B5F6EF1-8E3A-9E73-0F70-E2D02F4EC620}"/>
              </a:ext>
            </a:extLst>
          </p:cNvPr>
          <p:cNvSpPr/>
          <p:nvPr/>
        </p:nvSpPr>
        <p:spPr>
          <a:xfrm>
            <a:off x="2354977" y="4162451"/>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2 to 4 weeks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Workshop ~half day</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768FB773-FBC2-326F-1821-BA2245D2961A}"/>
              </a:ext>
            </a:extLst>
          </p:cNvPr>
          <p:cNvSpPr/>
          <p:nvPr/>
        </p:nvSpPr>
        <p:spPr>
          <a:xfrm>
            <a:off x="2354977" y="5314652"/>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2 to 4 weeks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Workshop ~1 to 2 days</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BB9C3CE2-6FEB-E417-0318-9F73FEADA857}"/>
              </a:ext>
            </a:extLst>
          </p:cNvPr>
          <p:cNvSpPr/>
          <p:nvPr/>
        </p:nvSpPr>
        <p:spPr>
          <a:xfrm>
            <a:off x="5603312" y="3099596"/>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Around 3 months </a:t>
            </a:r>
            <a:r>
              <a:rPr lang="en-US" sz="1400" kern="0" noProof="0" dirty="0">
                <a:solidFill>
                  <a:prstClr val="black">
                    <a:lumMod val="50000"/>
                  </a:prstClr>
                </a:solidFill>
                <a:latin typeface="Aptos" panose="02110004020202020204"/>
              </a:rPr>
              <a:t>(possibly less)</a:t>
            </a:r>
            <a:endParaRPr lang="en-US" sz="1400" b="1" kern="0" noProof="0" dirty="0">
              <a:solidFill>
                <a:prstClr val="black">
                  <a:lumMod val="50000"/>
                </a:prstClr>
              </a:solidFill>
              <a:latin typeface="Aptos" panose="02110004020202020204"/>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Workshop ~2 days</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1F645B31-092F-BE94-B7BF-FD3E092CD194}"/>
              </a:ext>
            </a:extLst>
          </p:cNvPr>
          <p:cNvSpPr/>
          <p:nvPr/>
        </p:nvSpPr>
        <p:spPr>
          <a:xfrm>
            <a:off x="5603312" y="4162451"/>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Aft>
                <a:spcPts val="0"/>
              </a:spcAft>
              <a:buClrTx/>
              <a:buSzTx/>
              <a:buFontTx/>
              <a:buNone/>
              <a:tabLst/>
              <a:defRPr/>
            </a:pPr>
            <a:r>
              <a:rPr lang="en-US" sz="1400" b="1" kern="0" noProof="0" dirty="0">
                <a:solidFill>
                  <a:prstClr val="black">
                    <a:lumMod val="50000"/>
                  </a:prstClr>
                </a:solidFill>
                <a:latin typeface="Aptos" panose="02110004020202020204"/>
              </a:rPr>
              <a:t>1 to 3 months</a:t>
            </a:r>
          </a:p>
          <a:p>
            <a:pPr marL="0" marR="0" lvl="0" indent="0" algn="ctr" defTabSz="914400" eaLnBrk="1" fontAlgn="auto" latinLnBrk="0" hangingPunct="1">
              <a:lnSpc>
                <a:spcPct val="100000"/>
              </a:lnSpc>
              <a:spcAft>
                <a:spcPts val="0"/>
              </a:spcAft>
              <a:buClrTx/>
              <a:buSzTx/>
              <a:buFontTx/>
              <a:buNone/>
              <a:tabLst/>
              <a:defRPr/>
            </a:pPr>
            <a:r>
              <a:rPr lang="en-US" sz="900" kern="0" noProof="0" dirty="0">
                <a:solidFill>
                  <a:prstClr val="black">
                    <a:lumMod val="50000"/>
                  </a:prstClr>
                </a:solidFill>
                <a:latin typeface="Aptos" panose="02110004020202020204"/>
              </a:rPr>
              <a:t>(depending on no of questions)</a:t>
            </a:r>
            <a:endParaRPr lang="en-US" sz="900" b="1" kern="0" noProof="0" dirty="0">
              <a:solidFill>
                <a:prstClr val="black">
                  <a:lumMod val="50000"/>
                </a:prstClr>
              </a:solidFill>
              <a:latin typeface="Aptos" panose="02110004020202020204"/>
            </a:endParaRPr>
          </a:p>
          <a:p>
            <a:pPr marL="0" marR="0" lvl="0" indent="0" algn="ctr" defTabSz="914400" eaLnBrk="1" fontAlgn="auto" latinLnBrk="0" hangingPunct="1">
              <a:lnSpc>
                <a:spcPct val="100000"/>
              </a:lnSpc>
              <a:spcAft>
                <a:spcPts val="0"/>
              </a:spcAft>
              <a:buClrTx/>
              <a:buSzTx/>
              <a:buFontTx/>
              <a:buNone/>
              <a:tabLst/>
              <a:defRPr/>
            </a:pPr>
            <a:r>
              <a:rPr lang="en-US" sz="1400" b="1" kern="0" noProof="0" dirty="0">
                <a:solidFill>
                  <a:prstClr val="black">
                    <a:lumMod val="50000"/>
                  </a:prstClr>
                </a:solidFill>
                <a:latin typeface="Aptos" panose="02110004020202020204"/>
              </a:rPr>
              <a:t>Workshop ~1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(depending on no of questions)</a:t>
            </a:r>
            <a:endParaRPr kumimoji="0" lang="en-US" sz="900" b="1"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09FD0DFD-4D1D-B0BE-CD75-049856D22607}"/>
              </a:ext>
            </a:extLst>
          </p:cNvPr>
          <p:cNvSpPr/>
          <p:nvPr/>
        </p:nvSpPr>
        <p:spPr>
          <a:xfrm>
            <a:off x="5603312" y="5314652"/>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3 to 4 months</a:t>
            </a:r>
          </a:p>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Workshop ~3 days</a:t>
            </a:r>
            <a:endParaRPr kumimoji="0" lang="en-US" sz="14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A4CCDEA5-8E8C-F89C-1DF9-4A005A2DE8D5}"/>
              </a:ext>
            </a:extLst>
          </p:cNvPr>
          <p:cNvSpPr/>
          <p:nvPr/>
        </p:nvSpPr>
        <p:spPr>
          <a:xfrm>
            <a:off x="9006064" y="3099596"/>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Maximum 2 months</a:t>
            </a:r>
          </a:p>
        </p:txBody>
      </p:sp>
      <p:sp>
        <p:nvSpPr>
          <p:cNvPr id="33" name="Rectangle 32">
            <a:extLst>
              <a:ext uri="{FF2B5EF4-FFF2-40B4-BE49-F238E27FC236}">
                <a16:creationId xmlns:a16="http://schemas.microsoft.com/office/drawing/2014/main" id="{C9C2C2AB-8812-7B80-AAD9-AE329FF0114F}"/>
              </a:ext>
            </a:extLst>
          </p:cNvPr>
          <p:cNvSpPr/>
          <p:nvPr/>
        </p:nvSpPr>
        <p:spPr>
          <a:xfrm>
            <a:off x="9006064" y="4162450"/>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Maximum 1 month</a:t>
            </a:r>
          </a:p>
        </p:txBody>
      </p:sp>
      <p:sp>
        <p:nvSpPr>
          <p:cNvPr id="34" name="Rectangle 33">
            <a:extLst>
              <a:ext uri="{FF2B5EF4-FFF2-40B4-BE49-F238E27FC236}">
                <a16:creationId xmlns:a16="http://schemas.microsoft.com/office/drawing/2014/main" id="{59CE38C4-503C-C108-9BA2-BF082B799561}"/>
              </a:ext>
            </a:extLst>
          </p:cNvPr>
          <p:cNvSpPr/>
          <p:nvPr/>
        </p:nvSpPr>
        <p:spPr>
          <a:xfrm>
            <a:off x="9006064" y="5314652"/>
            <a:ext cx="2787102" cy="697719"/>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lang="en-US" sz="1400" b="1" kern="0" noProof="0" dirty="0">
                <a:solidFill>
                  <a:prstClr val="black">
                    <a:lumMod val="50000"/>
                  </a:prstClr>
                </a:solidFill>
                <a:latin typeface="Aptos" panose="02110004020202020204"/>
              </a:rPr>
              <a:t>Maximum 2 months</a:t>
            </a:r>
          </a:p>
        </p:txBody>
      </p:sp>
      <p:sp>
        <p:nvSpPr>
          <p:cNvPr id="35" name="Oval 34">
            <a:extLst>
              <a:ext uri="{FF2B5EF4-FFF2-40B4-BE49-F238E27FC236}">
                <a16:creationId xmlns:a16="http://schemas.microsoft.com/office/drawing/2014/main" id="{2168F9E1-8C8A-FBAB-6456-ECDE79CDFD1D}"/>
              </a:ext>
            </a:extLst>
          </p:cNvPr>
          <p:cNvSpPr/>
          <p:nvPr/>
        </p:nvSpPr>
        <p:spPr>
          <a:xfrm>
            <a:off x="188193" y="3226309"/>
            <a:ext cx="396000" cy="396000"/>
          </a:xfrm>
          <a:prstGeom prst="ellipse">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1</a:t>
            </a:r>
          </a:p>
        </p:txBody>
      </p:sp>
      <p:sp>
        <p:nvSpPr>
          <p:cNvPr id="36" name="Oval 35">
            <a:extLst>
              <a:ext uri="{FF2B5EF4-FFF2-40B4-BE49-F238E27FC236}">
                <a16:creationId xmlns:a16="http://schemas.microsoft.com/office/drawing/2014/main" id="{DB830A3A-57A8-22B6-B6E1-3D4E205EF6ED}"/>
              </a:ext>
            </a:extLst>
          </p:cNvPr>
          <p:cNvSpPr/>
          <p:nvPr/>
        </p:nvSpPr>
        <p:spPr>
          <a:xfrm>
            <a:off x="188193" y="4283280"/>
            <a:ext cx="396000" cy="396000"/>
          </a:xfrm>
          <a:prstGeom prst="ellipse">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2</a:t>
            </a:r>
          </a:p>
        </p:txBody>
      </p:sp>
      <p:sp>
        <p:nvSpPr>
          <p:cNvPr id="37" name="Oval 36">
            <a:extLst>
              <a:ext uri="{FF2B5EF4-FFF2-40B4-BE49-F238E27FC236}">
                <a16:creationId xmlns:a16="http://schemas.microsoft.com/office/drawing/2014/main" id="{B27B9A65-AA56-0132-97A5-48C523CE104B}"/>
              </a:ext>
            </a:extLst>
          </p:cNvPr>
          <p:cNvSpPr/>
          <p:nvPr/>
        </p:nvSpPr>
        <p:spPr>
          <a:xfrm>
            <a:off x="188193" y="5461302"/>
            <a:ext cx="396000" cy="396000"/>
          </a:xfrm>
          <a:prstGeom prst="ellipse">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lumMod val="50000"/>
                  </a:schemeClr>
                </a:solidFill>
              </a:rPr>
              <a:t>3</a:t>
            </a:r>
          </a:p>
        </p:txBody>
      </p:sp>
      <p:sp>
        <p:nvSpPr>
          <p:cNvPr id="2" name="Rectangle 1">
            <a:extLst>
              <a:ext uri="{FF2B5EF4-FFF2-40B4-BE49-F238E27FC236}">
                <a16:creationId xmlns:a16="http://schemas.microsoft.com/office/drawing/2014/main" id="{95026EE9-FDC1-211F-DB0F-AE278B0158AD}"/>
              </a:ext>
            </a:extLst>
          </p:cNvPr>
          <p:cNvSpPr/>
          <p:nvPr/>
        </p:nvSpPr>
        <p:spPr>
          <a:xfrm>
            <a:off x="10164763" y="5038928"/>
            <a:ext cx="2027237" cy="1075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noProof="0" dirty="0">
                <a:solidFill>
                  <a:srgbClr val="C00000"/>
                </a:solidFill>
              </a:rPr>
              <a:t>Focus of this presentation</a:t>
            </a:r>
          </a:p>
        </p:txBody>
      </p:sp>
    </p:spTree>
    <p:extLst>
      <p:ext uri="{BB962C8B-B14F-4D97-AF65-F5344CB8AC3E}">
        <p14:creationId xmlns:p14="http://schemas.microsoft.com/office/powerpoint/2010/main" val="358078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AA8CC-794B-6BFF-B141-2D6886542EA8}"/>
            </a:ext>
          </a:extLst>
        </p:cNvPr>
        <p:cNvGrpSpPr/>
        <p:nvPr/>
      </p:nvGrpSpPr>
      <p:grpSpPr>
        <a:xfrm>
          <a:off x="0" y="0"/>
          <a:ext cx="0" cy="0"/>
          <a:chOff x="0" y="0"/>
          <a:chExt cx="0" cy="0"/>
        </a:xfrm>
      </p:grpSpPr>
      <p:sp>
        <p:nvSpPr>
          <p:cNvPr id="319" name="Line 4">
            <a:extLst>
              <a:ext uri="{FF2B5EF4-FFF2-40B4-BE49-F238E27FC236}">
                <a16:creationId xmlns:a16="http://schemas.microsoft.com/office/drawing/2014/main" id="{27806D6C-91A1-F817-6D66-5BD95557D747}"/>
              </a:ext>
            </a:extLst>
          </p:cNvPr>
          <p:cNvSpPr>
            <a:spLocks noChangeShapeType="1"/>
          </p:cNvSpPr>
          <p:nvPr/>
        </p:nvSpPr>
        <p:spPr bwMode="gray">
          <a:xfrm flipH="1">
            <a:off x="7721349" y="4038323"/>
            <a:ext cx="3559" cy="1388054"/>
          </a:xfrm>
          <a:prstGeom prst="line">
            <a:avLst/>
          </a:prstGeom>
          <a:noFill/>
          <a:ln w="9525">
            <a:solidFill>
              <a:srgbClr val="FFDA65"/>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noProof="0" dirty="0"/>
          </a:p>
        </p:txBody>
      </p:sp>
      <p:sp>
        <p:nvSpPr>
          <p:cNvPr id="89" name="Google Shape;427;p16">
            <a:extLst>
              <a:ext uri="{FF2B5EF4-FFF2-40B4-BE49-F238E27FC236}">
                <a16:creationId xmlns:a16="http://schemas.microsoft.com/office/drawing/2014/main" id="{1E3FB81E-3FEB-254E-2A0E-EF6806A0281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211" name="Google Shape;126;p14">
            <a:extLst>
              <a:ext uri="{FF2B5EF4-FFF2-40B4-BE49-F238E27FC236}">
                <a16:creationId xmlns:a16="http://schemas.microsoft.com/office/drawing/2014/main" id="{BE5641DD-042D-07CB-DAA4-FC92241E9854}"/>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The optimization framework relies on a series of assessments and decisions based on a sub-set of pre-selected criteria</a:t>
            </a:r>
            <a:endPar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AutoShape 8">
            <a:extLst>
              <a:ext uri="{FF2B5EF4-FFF2-40B4-BE49-F238E27FC236}">
                <a16:creationId xmlns:a16="http://schemas.microsoft.com/office/drawing/2014/main" id="{52B28A1B-2BB7-8329-BF28-CF87BD18E773}"/>
              </a:ext>
            </a:extLst>
          </p:cNvPr>
          <p:cNvSpPr>
            <a:spLocks noChangeArrowheads="1"/>
          </p:cNvSpPr>
          <p:nvPr/>
        </p:nvSpPr>
        <p:spPr bwMode="gray">
          <a:xfrm rot="5400000">
            <a:off x="5022858" y="-284477"/>
            <a:ext cx="1646468" cy="8199763"/>
          </a:xfrm>
          <a:prstGeom prst="triangle">
            <a:avLst>
              <a:gd name="adj" fmla="val 50000"/>
            </a:avLst>
          </a:prstGeom>
          <a:gradFill rotWithShape="0">
            <a:gsLst>
              <a:gs pos="0">
                <a:srgbClr val="FFFFFF"/>
              </a:gs>
              <a:gs pos="100000">
                <a:srgbClr val="FFC000"/>
              </a:gs>
            </a:gsLst>
            <a:lin ang="0" scaled="1"/>
          </a:gradFill>
          <a:ln w="9525">
            <a:solidFill>
              <a:srgbClr val="FFC000"/>
            </a:solidFill>
            <a:miter lim="800000"/>
            <a:headEnd type="none" w="sm" len="sm"/>
            <a:tailEnd type="none" w="sm" len="sm"/>
          </a:ln>
          <a:effectLst/>
        </p:spPr>
        <p:txBody>
          <a:bodyPr rot="10800000" vert="eaVert" wrap="none" anchor="ctr"/>
          <a:lstStyle/>
          <a:p>
            <a:pPr algn="ctr">
              <a:lnSpc>
                <a:spcPct val="100000"/>
              </a:lnSpc>
              <a:buFont typeface="Times" pitchFamily="18" charset="0"/>
              <a:buNone/>
            </a:pPr>
            <a:endParaRPr lang="en-US" sz="1000" noProof="0" dirty="0">
              <a:gradFill>
                <a:gsLst>
                  <a:gs pos="0">
                    <a:schemeClr val="accent1">
                      <a:lumMod val="5000"/>
                      <a:lumOff val="95000"/>
                    </a:schemeClr>
                  </a:gs>
                  <a:gs pos="100000">
                    <a:schemeClr val="accent1">
                      <a:lumMod val="45000"/>
                      <a:lumOff val="55000"/>
                    </a:schemeClr>
                  </a:gs>
                </a:gsLst>
                <a:lin ang="5400000" scaled="1"/>
              </a:gradFill>
            </a:endParaRPr>
          </a:p>
        </p:txBody>
      </p:sp>
      <p:cxnSp>
        <p:nvCxnSpPr>
          <p:cNvPr id="3" name="Connector: Elbow 1">
            <a:extLst>
              <a:ext uri="{FF2B5EF4-FFF2-40B4-BE49-F238E27FC236}">
                <a16:creationId xmlns:a16="http://schemas.microsoft.com/office/drawing/2014/main" id="{B4C2E771-EBB4-5E51-CA5D-EF8272BE9781}"/>
              </a:ext>
            </a:extLst>
          </p:cNvPr>
          <p:cNvCxnSpPr>
            <a:cxnSpLocks/>
          </p:cNvCxnSpPr>
          <p:nvPr/>
        </p:nvCxnSpPr>
        <p:spPr>
          <a:xfrm rot="16200000" flipV="1">
            <a:off x="8857842" y="4395203"/>
            <a:ext cx="1066066" cy="824597"/>
          </a:xfrm>
          <a:prstGeom prst="bentConnector3">
            <a:avLst>
              <a:gd name="adj1" fmla="val 20542"/>
            </a:avLst>
          </a:prstGeom>
          <a:noFill/>
          <a:ln w="9525">
            <a:solidFill>
              <a:srgbClr val="FFDA65"/>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Line 7">
            <a:extLst>
              <a:ext uri="{FF2B5EF4-FFF2-40B4-BE49-F238E27FC236}">
                <a16:creationId xmlns:a16="http://schemas.microsoft.com/office/drawing/2014/main" id="{E1B4F03E-BF2E-6EBA-33D2-F8F3270F73F0}"/>
              </a:ext>
            </a:extLst>
          </p:cNvPr>
          <p:cNvSpPr>
            <a:spLocks noChangeShapeType="1"/>
          </p:cNvSpPr>
          <p:nvPr/>
        </p:nvSpPr>
        <p:spPr bwMode="gray">
          <a:xfrm>
            <a:off x="2887665" y="4243306"/>
            <a:ext cx="0" cy="1440000"/>
          </a:xfrm>
          <a:prstGeom prst="line">
            <a:avLst/>
          </a:prstGeom>
          <a:noFill/>
          <a:ln w="9525">
            <a:solidFill>
              <a:srgbClr val="FFDA65"/>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noProof="0" dirty="0"/>
          </a:p>
        </p:txBody>
      </p:sp>
      <p:sp>
        <p:nvSpPr>
          <p:cNvPr id="84" name="Line 4">
            <a:extLst>
              <a:ext uri="{FF2B5EF4-FFF2-40B4-BE49-F238E27FC236}">
                <a16:creationId xmlns:a16="http://schemas.microsoft.com/office/drawing/2014/main" id="{F1E89727-7E1D-A1B7-E88F-14B962182DCF}"/>
              </a:ext>
            </a:extLst>
          </p:cNvPr>
          <p:cNvSpPr>
            <a:spLocks noChangeShapeType="1"/>
          </p:cNvSpPr>
          <p:nvPr/>
        </p:nvSpPr>
        <p:spPr bwMode="gray">
          <a:xfrm flipH="1">
            <a:off x="5181350" y="4453853"/>
            <a:ext cx="3565" cy="972524"/>
          </a:xfrm>
          <a:prstGeom prst="line">
            <a:avLst/>
          </a:prstGeom>
          <a:noFill/>
          <a:ln w="9525">
            <a:solidFill>
              <a:srgbClr val="FFDA65"/>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noProof="0" dirty="0"/>
          </a:p>
        </p:txBody>
      </p:sp>
      <p:sp>
        <p:nvSpPr>
          <p:cNvPr id="88" name="Oval 9">
            <a:extLst>
              <a:ext uri="{FF2B5EF4-FFF2-40B4-BE49-F238E27FC236}">
                <a16:creationId xmlns:a16="http://schemas.microsoft.com/office/drawing/2014/main" id="{1E4B0ADF-506F-D1B4-6FCB-500F6F7765E0}"/>
              </a:ext>
            </a:extLst>
          </p:cNvPr>
          <p:cNvSpPr>
            <a:spLocks noChangeArrowheads="1"/>
          </p:cNvSpPr>
          <p:nvPr/>
        </p:nvSpPr>
        <p:spPr bwMode="gray">
          <a:xfrm>
            <a:off x="967567" y="2992810"/>
            <a:ext cx="1627680" cy="1645829"/>
          </a:xfrm>
          <a:prstGeom prst="ellipse">
            <a:avLst/>
          </a:prstGeom>
          <a:solidFill>
            <a:schemeClr val="bg1"/>
          </a:solid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en-US" sz="1000" noProof="0" dirty="0"/>
          </a:p>
        </p:txBody>
      </p:sp>
      <p:sp>
        <p:nvSpPr>
          <p:cNvPr id="105" name="Rectangle 58">
            <a:extLst>
              <a:ext uri="{FF2B5EF4-FFF2-40B4-BE49-F238E27FC236}">
                <a16:creationId xmlns:a16="http://schemas.microsoft.com/office/drawing/2014/main" id="{D2661022-EE3D-D556-B615-881CB33C0DC0}"/>
              </a:ext>
            </a:extLst>
          </p:cNvPr>
          <p:cNvSpPr>
            <a:spLocks noChangeArrowheads="1"/>
          </p:cNvSpPr>
          <p:nvPr/>
        </p:nvSpPr>
        <p:spPr bwMode="gray">
          <a:xfrm>
            <a:off x="752531" y="2552199"/>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buFont typeface="Wingdings" pitchFamily="2" charset="2"/>
              <a:buNone/>
            </a:pPr>
            <a:r>
              <a:rPr lang="en-US" sz="1000" b="1" u="sng" noProof="0" dirty="0">
                <a:solidFill>
                  <a:schemeClr val="tx1">
                    <a:lumMod val="50000"/>
                  </a:schemeClr>
                </a:solidFill>
                <a:cs typeface="Arial" pitchFamily="34" charset="0"/>
              </a:rPr>
              <a:t>All optimization questions based</a:t>
            </a:r>
          </a:p>
          <a:p>
            <a:pPr algn="ctr">
              <a:lnSpc>
                <a:spcPct val="100000"/>
              </a:lnSpc>
              <a:buFont typeface="Wingdings" pitchFamily="2" charset="2"/>
              <a:buNone/>
            </a:pPr>
            <a:r>
              <a:rPr lang="en-US" sz="1000" b="1" u="sng" noProof="0" dirty="0">
                <a:solidFill>
                  <a:schemeClr val="tx1">
                    <a:lumMod val="50000"/>
                  </a:schemeClr>
                </a:solidFill>
                <a:cs typeface="Arial" pitchFamily="34" charset="0"/>
              </a:rPr>
              <a:t>on current portfolio</a:t>
            </a:r>
          </a:p>
        </p:txBody>
      </p:sp>
      <p:sp>
        <p:nvSpPr>
          <p:cNvPr id="106" name="Rectangle 60">
            <a:extLst>
              <a:ext uri="{FF2B5EF4-FFF2-40B4-BE49-F238E27FC236}">
                <a16:creationId xmlns:a16="http://schemas.microsoft.com/office/drawing/2014/main" id="{D7DB6DA7-2161-5226-2336-C30600984F54}"/>
              </a:ext>
            </a:extLst>
          </p:cNvPr>
          <p:cNvSpPr>
            <a:spLocks noChangeArrowheads="1"/>
          </p:cNvSpPr>
          <p:nvPr/>
        </p:nvSpPr>
        <p:spPr bwMode="gray">
          <a:xfrm>
            <a:off x="5240806" y="2552199"/>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u="sng" noProof="0" dirty="0">
                <a:solidFill>
                  <a:schemeClr val="tx1">
                    <a:lumMod val="50000"/>
                  </a:schemeClr>
                </a:solidFill>
                <a:cs typeface="Arial" pitchFamily="34" charset="0"/>
              </a:rPr>
              <a:t>Prioritized options for each question</a:t>
            </a:r>
          </a:p>
        </p:txBody>
      </p:sp>
      <p:grpSp>
        <p:nvGrpSpPr>
          <p:cNvPr id="108" name="Group 13">
            <a:extLst>
              <a:ext uri="{FF2B5EF4-FFF2-40B4-BE49-F238E27FC236}">
                <a16:creationId xmlns:a16="http://schemas.microsoft.com/office/drawing/2014/main" id="{F8DFB3F9-12C9-1D90-2086-BAD9AB09BFB8}"/>
              </a:ext>
            </a:extLst>
          </p:cNvPr>
          <p:cNvGrpSpPr>
            <a:grpSpLocks/>
          </p:cNvGrpSpPr>
          <p:nvPr/>
        </p:nvGrpSpPr>
        <p:grpSpPr bwMode="auto">
          <a:xfrm rot="10800000">
            <a:off x="2752978" y="2823560"/>
            <a:ext cx="263831" cy="1848842"/>
            <a:chOff x="3421" y="1257"/>
            <a:chExt cx="624" cy="1152"/>
          </a:xfrm>
        </p:grpSpPr>
        <p:sp>
          <p:nvSpPr>
            <p:cNvPr id="109" name="Rectangle 14" descr="90%">
              <a:extLst>
                <a:ext uri="{FF2B5EF4-FFF2-40B4-BE49-F238E27FC236}">
                  <a16:creationId xmlns:a16="http://schemas.microsoft.com/office/drawing/2014/main" id="{415FFCA8-06CF-2F37-3847-A727C9D9F315}"/>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0" name="Freeform 15" descr="90%">
              <a:extLst>
                <a:ext uri="{FF2B5EF4-FFF2-40B4-BE49-F238E27FC236}">
                  <a16:creationId xmlns:a16="http://schemas.microsoft.com/office/drawing/2014/main" id="{BFB96DD3-1ACD-0618-A187-E39054838166}"/>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1" name="Freeform 16">
              <a:extLst>
                <a:ext uri="{FF2B5EF4-FFF2-40B4-BE49-F238E27FC236}">
                  <a16:creationId xmlns:a16="http://schemas.microsoft.com/office/drawing/2014/main" id="{1DB00F9F-486E-AFA3-0776-B1FC8BF0AF7A}"/>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2" name="Freeform 17" descr="Outlined diamond">
              <a:extLst>
                <a:ext uri="{FF2B5EF4-FFF2-40B4-BE49-F238E27FC236}">
                  <a16:creationId xmlns:a16="http://schemas.microsoft.com/office/drawing/2014/main" id="{C7A374E6-4E13-1AB4-DAE6-24BEC644BB31}"/>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rgbClr val="FFC000"/>
              </a:fgClr>
              <a:bgClr>
                <a:srgbClr val="FFFFFF"/>
              </a:bgClr>
            </a:patt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3" name="Line 18">
              <a:extLst>
                <a:ext uri="{FF2B5EF4-FFF2-40B4-BE49-F238E27FC236}">
                  <a16:creationId xmlns:a16="http://schemas.microsoft.com/office/drawing/2014/main" id="{1F88F8B0-D653-B6E4-8DFA-24D8D9B9BC2A}"/>
                </a:ext>
              </a:extLst>
            </p:cNvPr>
            <p:cNvSpPr>
              <a:spLocks noChangeShapeType="1"/>
            </p:cNvSpPr>
            <p:nvPr/>
          </p:nvSpPr>
          <p:spPr bwMode="auto">
            <a:xfrm>
              <a:off x="3993" y="1344"/>
              <a:ext cx="0" cy="805"/>
            </a:xfrm>
            <a:prstGeom prst="line">
              <a:avLst/>
            </a:prstGeom>
            <a:noFill/>
            <a:ln w="127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14" name="Line 19">
              <a:extLst>
                <a:ext uri="{FF2B5EF4-FFF2-40B4-BE49-F238E27FC236}">
                  <a16:creationId xmlns:a16="http://schemas.microsoft.com/office/drawing/2014/main" id="{1F2824B2-40F7-41E6-6E1C-18063529AFCF}"/>
                </a:ext>
              </a:extLst>
            </p:cNvPr>
            <p:cNvSpPr>
              <a:spLocks noChangeShapeType="1"/>
            </p:cNvSpPr>
            <p:nvPr/>
          </p:nvSpPr>
          <p:spPr bwMode="auto">
            <a:xfrm flipH="1">
              <a:off x="3577" y="2149"/>
              <a:ext cx="416" cy="147"/>
            </a:xfrm>
            <a:prstGeom prst="line">
              <a:avLst/>
            </a:prstGeom>
            <a:noFill/>
            <a:ln w="1905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grpSp>
      <p:sp>
        <p:nvSpPr>
          <p:cNvPr id="128" name="Rectangle 58">
            <a:extLst>
              <a:ext uri="{FF2B5EF4-FFF2-40B4-BE49-F238E27FC236}">
                <a16:creationId xmlns:a16="http://schemas.microsoft.com/office/drawing/2014/main" id="{0E8E5F25-71A6-DFE4-F101-B11EFCD404DB}"/>
              </a:ext>
            </a:extLst>
          </p:cNvPr>
          <p:cNvSpPr>
            <a:spLocks noChangeArrowheads="1"/>
          </p:cNvSpPr>
          <p:nvPr/>
        </p:nvSpPr>
        <p:spPr bwMode="gray">
          <a:xfrm>
            <a:off x="2983212" y="2552199"/>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u="sng" noProof="0" dirty="0">
                <a:solidFill>
                  <a:schemeClr val="tx1">
                    <a:lumMod val="50000"/>
                  </a:schemeClr>
                </a:solidFill>
                <a:cs typeface="Arial" pitchFamily="34" charset="0"/>
              </a:rPr>
              <a:t>Selected optimization questions</a:t>
            </a:r>
          </a:p>
          <a:p>
            <a:pPr algn="ctr">
              <a:lnSpc>
                <a:spcPct val="100000"/>
              </a:lnSpc>
              <a:buFont typeface="Wingdings" pitchFamily="2" charset="2"/>
              <a:buNone/>
            </a:pPr>
            <a:r>
              <a:rPr lang="en-US" sz="1000" b="1" u="sng" noProof="0" dirty="0">
                <a:solidFill>
                  <a:schemeClr val="tx1">
                    <a:lumMod val="50000"/>
                  </a:schemeClr>
                </a:solidFill>
                <a:cs typeface="Arial" pitchFamily="34" charset="0"/>
              </a:rPr>
              <a:t>with options</a:t>
            </a:r>
          </a:p>
        </p:txBody>
      </p:sp>
      <p:grpSp>
        <p:nvGrpSpPr>
          <p:cNvPr id="129" name="Group 13">
            <a:extLst>
              <a:ext uri="{FF2B5EF4-FFF2-40B4-BE49-F238E27FC236}">
                <a16:creationId xmlns:a16="http://schemas.microsoft.com/office/drawing/2014/main" id="{2D2A3B5D-7CEF-AAC1-3D44-C0602802CE3C}"/>
              </a:ext>
            </a:extLst>
          </p:cNvPr>
          <p:cNvGrpSpPr>
            <a:grpSpLocks/>
          </p:cNvGrpSpPr>
          <p:nvPr/>
        </p:nvGrpSpPr>
        <p:grpSpPr bwMode="auto">
          <a:xfrm rot="10800000">
            <a:off x="5016037" y="3006632"/>
            <a:ext cx="350456" cy="1550217"/>
            <a:chOff x="3421" y="1257"/>
            <a:chExt cx="624" cy="1152"/>
          </a:xfrm>
        </p:grpSpPr>
        <p:sp>
          <p:nvSpPr>
            <p:cNvPr id="130" name="Rectangle 14" descr="90%">
              <a:extLst>
                <a:ext uri="{FF2B5EF4-FFF2-40B4-BE49-F238E27FC236}">
                  <a16:creationId xmlns:a16="http://schemas.microsoft.com/office/drawing/2014/main" id="{91A5AE4B-D38B-FD52-6600-8CCEE414BE9A}"/>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1" name="Freeform 15" descr="90%">
              <a:extLst>
                <a:ext uri="{FF2B5EF4-FFF2-40B4-BE49-F238E27FC236}">
                  <a16:creationId xmlns:a16="http://schemas.microsoft.com/office/drawing/2014/main" id="{4542FD14-9477-623F-5648-158F6A89B29B}"/>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2" name="Freeform 16">
              <a:extLst>
                <a:ext uri="{FF2B5EF4-FFF2-40B4-BE49-F238E27FC236}">
                  <a16:creationId xmlns:a16="http://schemas.microsoft.com/office/drawing/2014/main" id="{168DCFE9-86D2-68BC-773A-DD38E6E68B51}"/>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3" name="Freeform 17" descr="Outlined diamond">
              <a:extLst>
                <a:ext uri="{FF2B5EF4-FFF2-40B4-BE49-F238E27FC236}">
                  <a16:creationId xmlns:a16="http://schemas.microsoft.com/office/drawing/2014/main" id="{01F13A48-5028-BEBC-A046-6AD3F94AC1F0}"/>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rgbClr val="FFC000"/>
              </a:fgClr>
              <a:bgClr>
                <a:srgbClr val="FFFFFF"/>
              </a:bgClr>
            </a:patt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4" name="Line 18">
              <a:extLst>
                <a:ext uri="{FF2B5EF4-FFF2-40B4-BE49-F238E27FC236}">
                  <a16:creationId xmlns:a16="http://schemas.microsoft.com/office/drawing/2014/main" id="{C784847C-F582-F168-07F8-E7CED7D1383C}"/>
                </a:ext>
              </a:extLst>
            </p:cNvPr>
            <p:cNvSpPr>
              <a:spLocks noChangeShapeType="1"/>
            </p:cNvSpPr>
            <p:nvPr/>
          </p:nvSpPr>
          <p:spPr bwMode="auto">
            <a:xfrm>
              <a:off x="3993" y="1344"/>
              <a:ext cx="0" cy="805"/>
            </a:xfrm>
            <a:prstGeom prst="line">
              <a:avLst/>
            </a:prstGeom>
            <a:noFill/>
            <a:ln w="127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35" name="Line 19">
              <a:extLst>
                <a:ext uri="{FF2B5EF4-FFF2-40B4-BE49-F238E27FC236}">
                  <a16:creationId xmlns:a16="http://schemas.microsoft.com/office/drawing/2014/main" id="{D2152CDB-AA07-E329-A28D-A8EF64B5EF76}"/>
                </a:ext>
              </a:extLst>
            </p:cNvPr>
            <p:cNvSpPr>
              <a:spLocks noChangeShapeType="1"/>
            </p:cNvSpPr>
            <p:nvPr/>
          </p:nvSpPr>
          <p:spPr bwMode="auto">
            <a:xfrm flipH="1">
              <a:off x="3577" y="2149"/>
              <a:ext cx="416" cy="147"/>
            </a:xfrm>
            <a:prstGeom prst="line">
              <a:avLst/>
            </a:prstGeom>
            <a:noFill/>
            <a:ln w="1905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grpSp>
      <p:sp>
        <p:nvSpPr>
          <p:cNvPr id="136" name="Rectangle 135">
            <a:extLst>
              <a:ext uri="{FF2B5EF4-FFF2-40B4-BE49-F238E27FC236}">
                <a16:creationId xmlns:a16="http://schemas.microsoft.com/office/drawing/2014/main" id="{1A365E9E-1730-09EC-71E1-BCEA3E839A22}"/>
              </a:ext>
            </a:extLst>
          </p:cNvPr>
          <p:cNvSpPr/>
          <p:nvPr/>
        </p:nvSpPr>
        <p:spPr>
          <a:xfrm>
            <a:off x="9228670" y="3488656"/>
            <a:ext cx="889707" cy="755614"/>
          </a:xfrm>
          <a:prstGeom prst="rect">
            <a:avLst/>
          </a:prstGeom>
          <a:solidFill>
            <a:schemeClr val="bg1"/>
          </a:solidFill>
          <a:ln w="9525">
            <a:solidFill>
              <a:srgbClr val="FFDA6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r>
              <a:rPr lang="en-US" sz="1200" noProof="0" dirty="0">
                <a:solidFill>
                  <a:schemeClr val="tx1"/>
                </a:solidFill>
              </a:rPr>
              <a:t>202X </a:t>
            </a:r>
          </a:p>
          <a:p>
            <a:r>
              <a:rPr lang="en-US" sz="1200" noProof="0" dirty="0">
                <a:solidFill>
                  <a:schemeClr val="tx1"/>
                </a:solidFill>
              </a:rPr>
              <a:t>202Y</a:t>
            </a:r>
          </a:p>
          <a:p>
            <a:r>
              <a:rPr lang="en-US" sz="1200" noProof="0" dirty="0"/>
              <a:t>202Z</a:t>
            </a:r>
          </a:p>
          <a:p>
            <a:r>
              <a:rPr lang="en-US" sz="1200" noProof="0" dirty="0"/>
              <a:t>202A</a:t>
            </a:r>
            <a:endParaRPr lang="en-US" sz="1200" noProof="0" dirty="0">
              <a:solidFill>
                <a:schemeClr val="tx1"/>
              </a:solidFill>
            </a:endParaRPr>
          </a:p>
        </p:txBody>
      </p:sp>
      <p:sp>
        <p:nvSpPr>
          <p:cNvPr id="139" name="Oval 12">
            <a:extLst>
              <a:ext uri="{FF2B5EF4-FFF2-40B4-BE49-F238E27FC236}">
                <a16:creationId xmlns:a16="http://schemas.microsoft.com/office/drawing/2014/main" id="{5430A85D-6AC0-F5F8-2241-7B49EC3BE85B}"/>
              </a:ext>
            </a:extLst>
          </p:cNvPr>
          <p:cNvSpPr>
            <a:spLocks noChangeArrowheads="1"/>
          </p:cNvSpPr>
          <p:nvPr/>
        </p:nvSpPr>
        <p:spPr bwMode="gray">
          <a:xfrm>
            <a:off x="9923136" y="3539836"/>
            <a:ext cx="108000" cy="108000"/>
          </a:xfrm>
          <a:prstGeom prst="ellipse">
            <a:avLst/>
          </a:prstGeom>
          <a:solidFill>
            <a:schemeClr val="bg1"/>
          </a:solidFill>
          <a:ln w="28575" algn="ctr">
            <a:solidFill>
              <a:srgbClr val="C00000"/>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0" name="Oval 12">
            <a:extLst>
              <a:ext uri="{FF2B5EF4-FFF2-40B4-BE49-F238E27FC236}">
                <a16:creationId xmlns:a16="http://schemas.microsoft.com/office/drawing/2014/main" id="{F921D926-8691-6284-C66A-9C5D3BB873D2}"/>
              </a:ext>
            </a:extLst>
          </p:cNvPr>
          <p:cNvSpPr>
            <a:spLocks noChangeArrowheads="1"/>
          </p:cNvSpPr>
          <p:nvPr/>
        </p:nvSpPr>
        <p:spPr bwMode="gray">
          <a:xfrm>
            <a:off x="9923136" y="4079032"/>
            <a:ext cx="108000" cy="108000"/>
          </a:xfrm>
          <a:prstGeom prst="ellipse">
            <a:avLst/>
          </a:prstGeom>
          <a:solidFill>
            <a:schemeClr val="bg1"/>
          </a:solidFill>
          <a:ln w="28575" algn="ctr">
            <a:solidFill>
              <a:srgbClr val="C00000"/>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1" name="Rectangle 140">
            <a:extLst>
              <a:ext uri="{FF2B5EF4-FFF2-40B4-BE49-F238E27FC236}">
                <a16:creationId xmlns:a16="http://schemas.microsoft.com/office/drawing/2014/main" id="{AFA4C0C5-3A88-53E4-51B9-5308EC5EFCD2}"/>
              </a:ext>
            </a:extLst>
          </p:cNvPr>
          <p:cNvSpPr/>
          <p:nvPr/>
        </p:nvSpPr>
        <p:spPr>
          <a:xfrm>
            <a:off x="10224382" y="3488656"/>
            <a:ext cx="889707" cy="755614"/>
          </a:xfrm>
          <a:prstGeom prst="rect">
            <a:avLst/>
          </a:prstGeom>
          <a:solidFill>
            <a:schemeClr val="bg1"/>
          </a:solidFill>
          <a:ln w="9525">
            <a:solidFill>
              <a:srgbClr val="FFDA6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r>
              <a:rPr lang="en-US" sz="1200" noProof="0" dirty="0">
                <a:solidFill>
                  <a:schemeClr val="tx1"/>
                </a:solidFill>
              </a:rPr>
              <a:t>202X </a:t>
            </a:r>
          </a:p>
          <a:p>
            <a:r>
              <a:rPr lang="en-US" sz="1200" noProof="0" dirty="0">
                <a:solidFill>
                  <a:schemeClr val="tx1"/>
                </a:solidFill>
              </a:rPr>
              <a:t>202Y</a:t>
            </a:r>
          </a:p>
          <a:p>
            <a:r>
              <a:rPr lang="en-US" sz="1200" noProof="0" dirty="0"/>
              <a:t>202Z</a:t>
            </a:r>
          </a:p>
          <a:p>
            <a:r>
              <a:rPr lang="en-US" sz="1200" noProof="0" dirty="0"/>
              <a:t>202A</a:t>
            </a:r>
            <a:endParaRPr lang="en-US" sz="1200" noProof="0" dirty="0">
              <a:solidFill>
                <a:schemeClr val="tx1"/>
              </a:solidFill>
            </a:endParaRPr>
          </a:p>
        </p:txBody>
      </p:sp>
      <p:sp>
        <p:nvSpPr>
          <p:cNvPr id="144" name="Oval 12">
            <a:extLst>
              <a:ext uri="{FF2B5EF4-FFF2-40B4-BE49-F238E27FC236}">
                <a16:creationId xmlns:a16="http://schemas.microsoft.com/office/drawing/2014/main" id="{9D639939-8D9B-94C6-8FA3-013B90078EF7}"/>
              </a:ext>
            </a:extLst>
          </p:cNvPr>
          <p:cNvSpPr>
            <a:spLocks noChangeArrowheads="1"/>
          </p:cNvSpPr>
          <p:nvPr/>
        </p:nvSpPr>
        <p:spPr bwMode="gray">
          <a:xfrm>
            <a:off x="10918848" y="3899208"/>
            <a:ext cx="108000" cy="108000"/>
          </a:xfrm>
          <a:prstGeom prst="ellipse">
            <a:avLst/>
          </a:prstGeom>
          <a:solidFill>
            <a:schemeClr val="bg1"/>
          </a:solidFill>
          <a:ln w="28575" algn="ctr">
            <a:solidFill>
              <a:srgbClr val="C00000"/>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5" name="Oval 12">
            <a:extLst>
              <a:ext uri="{FF2B5EF4-FFF2-40B4-BE49-F238E27FC236}">
                <a16:creationId xmlns:a16="http://schemas.microsoft.com/office/drawing/2014/main" id="{5CCC6900-EC23-22A1-3CBD-A984E6DF03FB}"/>
              </a:ext>
            </a:extLst>
          </p:cNvPr>
          <p:cNvSpPr>
            <a:spLocks noChangeArrowheads="1"/>
          </p:cNvSpPr>
          <p:nvPr/>
        </p:nvSpPr>
        <p:spPr bwMode="gray">
          <a:xfrm>
            <a:off x="10918848" y="3741086"/>
            <a:ext cx="108000" cy="108000"/>
          </a:xfrm>
          <a:prstGeom prst="ellipse">
            <a:avLst/>
          </a:prstGeom>
          <a:solidFill>
            <a:schemeClr val="bg1"/>
          </a:solidFill>
          <a:ln w="28575" algn="ctr">
            <a:solidFill>
              <a:srgbClr val="C00000"/>
            </a:solidFill>
            <a:round/>
            <a:headEnd/>
            <a:tailEnd/>
          </a:ln>
          <a:effectLst/>
        </p:spPr>
        <p:txBody>
          <a:bodyPr lIns="0" tIns="0" rIns="0" bIns="0" anchor="ctr"/>
          <a:lstStyle/>
          <a:p>
            <a:pPr algn="ctr" eaLnBrk="0" hangingPunct="0"/>
            <a:endParaRPr lang="en-US" sz="800" b="1" noProof="0" dirty="0">
              <a:solidFill>
                <a:schemeClr val="bg1"/>
              </a:solidFill>
              <a:latin typeface="Arial" panose="020B0604020202020204" pitchFamily="34" charset="0"/>
            </a:endParaRPr>
          </a:p>
        </p:txBody>
      </p:sp>
      <p:sp>
        <p:nvSpPr>
          <p:cNvPr id="148" name="Rectangle 60">
            <a:extLst>
              <a:ext uri="{FF2B5EF4-FFF2-40B4-BE49-F238E27FC236}">
                <a16:creationId xmlns:a16="http://schemas.microsoft.com/office/drawing/2014/main" id="{F75EA35E-D8E9-D32B-3C62-7A93DD168972}"/>
              </a:ext>
            </a:extLst>
          </p:cNvPr>
          <p:cNvSpPr>
            <a:spLocks noChangeArrowheads="1"/>
          </p:cNvSpPr>
          <p:nvPr/>
        </p:nvSpPr>
        <p:spPr bwMode="gray">
          <a:xfrm>
            <a:off x="9233584" y="4212384"/>
            <a:ext cx="837569"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noProof="0" dirty="0">
                <a:solidFill>
                  <a:schemeClr val="tx1">
                    <a:lumMod val="50000"/>
                  </a:schemeClr>
                </a:solidFill>
                <a:cs typeface="Arial" pitchFamily="34" charset="0"/>
              </a:rPr>
              <a:t>Scenario I</a:t>
            </a:r>
          </a:p>
        </p:txBody>
      </p:sp>
      <p:sp>
        <p:nvSpPr>
          <p:cNvPr id="149" name="Rectangle 60">
            <a:extLst>
              <a:ext uri="{FF2B5EF4-FFF2-40B4-BE49-F238E27FC236}">
                <a16:creationId xmlns:a16="http://schemas.microsoft.com/office/drawing/2014/main" id="{917D3C85-C02A-278C-58DB-D276B147361E}"/>
              </a:ext>
            </a:extLst>
          </p:cNvPr>
          <p:cNvSpPr>
            <a:spLocks noChangeArrowheads="1"/>
          </p:cNvSpPr>
          <p:nvPr/>
        </p:nvSpPr>
        <p:spPr bwMode="gray">
          <a:xfrm>
            <a:off x="10274186" y="4212384"/>
            <a:ext cx="837569"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noProof="0" dirty="0">
                <a:solidFill>
                  <a:schemeClr val="tx1">
                    <a:lumMod val="50000"/>
                  </a:schemeClr>
                </a:solidFill>
                <a:cs typeface="Arial" pitchFamily="34" charset="0"/>
              </a:rPr>
              <a:t>Scenario II</a:t>
            </a:r>
          </a:p>
        </p:txBody>
      </p:sp>
      <p:sp>
        <p:nvSpPr>
          <p:cNvPr id="150" name="TextBox 149">
            <a:extLst>
              <a:ext uri="{FF2B5EF4-FFF2-40B4-BE49-F238E27FC236}">
                <a16:creationId xmlns:a16="http://schemas.microsoft.com/office/drawing/2014/main" id="{F99913CC-0872-DD69-0B05-5D2CFE2C8CB7}"/>
              </a:ext>
            </a:extLst>
          </p:cNvPr>
          <p:cNvSpPr txBox="1"/>
          <p:nvPr/>
        </p:nvSpPr>
        <p:spPr>
          <a:xfrm rot="5400000">
            <a:off x="695493" y="5350746"/>
            <a:ext cx="169277" cy="983551"/>
          </a:xfrm>
          <a:prstGeom prst="rect">
            <a:avLst/>
          </a:prstGeom>
          <a:noFill/>
        </p:spPr>
        <p:txBody>
          <a:bodyPr vert="vert270" wrap="square" lIns="0" tIns="0" rIns="0" bIns="0" rtlCol="0">
            <a:spAutoFit/>
          </a:bodyPr>
          <a:lstStyle/>
          <a:p>
            <a:pPr algn="ctr"/>
            <a:r>
              <a:rPr lang="en-US" sz="1100" b="1" kern="0" noProof="0" dirty="0"/>
              <a:t>Main questions</a:t>
            </a:r>
          </a:p>
        </p:txBody>
      </p:sp>
      <p:grpSp>
        <p:nvGrpSpPr>
          <p:cNvPr id="167" name="Group 166">
            <a:extLst>
              <a:ext uri="{FF2B5EF4-FFF2-40B4-BE49-F238E27FC236}">
                <a16:creationId xmlns:a16="http://schemas.microsoft.com/office/drawing/2014/main" id="{FC25D39D-D3D1-9257-E185-16033D63FBF0}"/>
              </a:ext>
            </a:extLst>
          </p:cNvPr>
          <p:cNvGrpSpPr/>
          <p:nvPr/>
        </p:nvGrpSpPr>
        <p:grpSpPr>
          <a:xfrm>
            <a:off x="4148338" y="5376984"/>
            <a:ext cx="2307579" cy="913200"/>
            <a:chOff x="3182567" y="1692315"/>
            <a:chExt cx="3244730" cy="913200"/>
          </a:xfrm>
        </p:grpSpPr>
        <p:sp>
          <p:nvSpPr>
            <p:cNvPr id="168" name="Rectangle 167">
              <a:extLst>
                <a:ext uri="{FF2B5EF4-FFF2-40B4-BE49-F238E27FC236}">
                  <a16:creationId xmlns:a16="http://schemas.microsoft.com/office/drawing/2014/main" id="{9F30F23F-7E1E-1AC6-5197-E79AE0A5C1E5}"/>
                </a:ext>
              </a:extLst>
            </p:cNvPr>
            <p:cNvSpPr/>
            <p:nvPr/>
          </p:nvSpPr>
          <p:spPr>
            <a:xfrm>
              <a:off x="3187204" y="1693731"/>
              <a:ext cx="3232637" cy="911784"/>
            </a:xfrm>
            <a:prstGeom prst="rect">
              <a:avLst/>
            </a:prstGeom>
            <a:solidFill>
              <a:schemeClr val="bg1"/>
            </a:solidFill>
            <a:ln w="9525">
              <a:solidFill>
                <a:srgbClr val="FFDA65"/>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marR="0" lvl="0" fontAlgn="auto">
                <a:lnSpc>
                  <a:spcPct val="100000"/>
                </a:lnSpc>
                <a:spcBef>
                  <a:spcPts val="600"/>
                </a:spcBef>
                <a:spcAft>
                  <a:spcPts val="0"/>
                </a:spcAft>
                <a:buClrTx/>
                <a:buSzPct val="100000"/>
                <a:tabLst/>
                <a:defRPr/>
              </a:pPr>
              <a:r>
                <a:rPr lang="en-US" sz="1200" b="1" kern="0" noProof="0" dirty="0">
                  <a:solidFill>
                    <a:schemeClr val="tx1"/>
                  </a:solidFill>
                </a:rPr>
                <a:t>OPTION RANKING</a:t>
              </a:r>
            </a:p>
            <a:p>
              <a:pPr marR="0" lvl="0" fontAlgn="auto">
                <a:lnSpc>
                  <a:spcPct val="100000"/>
                </a:lnSpc>
                <a:spcBef>
                  <a:spcPts val="600"/>
                </a:spcBef>
                <a:spcAft>
                  <a:spcPts val="0"/>
                </a:spcAft>
                <a:buClrTx/>
                <a:buSzPct val="100000"/>
                <a:tabLst/>
                <a:defRPr/>
              </a:pPr>
              <a:r>
                <a:rPr lang="en-US" sz="1200" kern="0" noProof="0" dirty="0">
                  <a:solidFill>
                    <a:schemeClr val="tx1"/>
                  </a:solidFill>
                </a:rPr>
                <a:t>For each optimization question, which option is preferred based on selected criteria?</a:t>
              </a:r>
            </a:p>
          </p:txBody>
        </p:sp>
        <p:cxnSp>
          <p:nvCxnSpPr>
            <p:cNvPr id="169" name="Straight Connector 168">
              <a:extLst>
                <a:ext uri="{FF2B5EF4-FFF2-40B4-BE49-F238E27FC236}">
                  <a16:creationId xmlns:a16="http://schemas.microsoft.com/office/drawing/2014/main" id="{E9DE7BB7-1174-F032-07D0-B058334103EE}"/>
                </a:ext>
              </a:extLst>
            </p:cNvPr>
            <p:cNvCxnSpPr>
              <a:cxnSpLocks/>
            </p:cNvCxnSpPr>
            <p:nvPr/>
          </p:nvCxnSpPr>
          <p:spPr>
            <a:xfrm flipH="1">
              <a:off x="3182567" y="1692315"/>
              <a:ext cx="3244730" cy="0"/>
            </a:xfrm>
            <a:prstGeom prst="line">
              <a:avLst/>
            </a:prstGeom>
            <a:ln w="38100">
              <a:solidFill>
                <a:srgbClr val="FFDA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3070D990-5944-8BA2-36CA-E72B171C80E0}"/>
              </a:ext>
            </a:extLst>
          </p:cNvPr>
          <p:cNvGrpSpPr/>
          <p:nvPr/>
        </p:nvGrpSpPr>
        <p:grpSpPr>
          <a:xfrm>
            <a:off x="9202238" y="5367496"/>
            <a:ext cx="2545990" cy="911783"/>
            <a:chOff x="6575236" y="1689502"/>
            <a:chExt cx="2545990" cy="911783"/>
          </a:xfrm>
        </p:grpSpPr>
        <p:sp>
          <p:nvSpPr>
            <p:cNvPr id="171" name="Rectangle 170">
              <a:extLst>
                <a:ext uri="{FF2B5EF4-FFF2-40B4-BE49-F238E27FC236}">
                  <a16:creationId xmlns:a16="http://schemas.microsoft.com/office/drawing/2014/main" id="{7F5D1E92-931A-15EC-140D-A9A0C87BD634}"/>
                </a:ext>
              </a:extLst>
            </p:cNvPr>
            <p:cNvSpPr/>
            <p:nvPr/>
          </p:nvSpPr>
          <p:spPr>
            <a:xfrm>
              <a:off x="6575236" y="1689502"/>
              <a:ext cx="2545990" cy="911783"/>
            </a:xfrm>
            <a:prstGeom prst="rect">
              <a:avLst/>
            </a:prstGeom>
            <a:solidFill>
              <a:schemeClr val="bg1"/>
            </a:solidFill>
            <a:ln w="9525">
              <a:solidFill>
                <a:srgbClr val="FFDA65"/>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en-US" sz="1200" b="1" kern="0" noProof="0" dirty="0">
                  <a:solidFill>
                    <a:schemeClr val="tx1"/>
                  </a:solidFill>
                </a:rPr>
                <a:t>CHANGE SEQUENCING</a:t>
              </a:r>
            </a:p>
            <a:p>
              <a:pPr>
                <a:spcBef>
                  <a:spcPts val="600"/>
                </a:spcBef>
                <a:buSzPct val="100000"/>
              </a:pPr>
              <a:r>
                <a:rPr lang="en-US" sz="1200" kern="0" noProof="0" dirty="0">
                  <a:solidFill>
                    <a:schemeClr val="tx1"/>
                  </a:solidFill>
                </a:rPr>
                <a:t>What programmatic constraints and other uncertainties must be considered for change timing??</a:t>
              </a:r>
              <a:endParaRPr lang="en-US" sz="1050" kern="0" noProof="0" dirty="0">
                <a:solidFill>
                  <a:schemeClr val="tx1"/>
                </a:solidFill>
              </a:endParaRPr>
            </a:p>
          </p:txBody>
        </p:sp>
        <p:cxnSp>
          <p:nvCxnSpPr>
            <p:cNvPr id="172" name="Straight Connector 171">
              <a:extLst>
                <a:ext uri="{FF2B5EF4-FFF2-40B4-BE49-F238E27FC236}">
                  <a16:creationId xmlns:a16="http://schemas.microsoft.com/office/drawing/2014/main" id="{24DAF06D-E3AB-E961-0675-2877A78017DD}"/>
                </a:ext>
              </a:extLst>
            </p:cNvPr>
            <p:cNvCxnSpPr>
              <a:cxnSpLocks/>
            </p:cNvCxnSpPr>
            <p:nvPr/>
          </p:nvCxnSpPr>
          <p:spPr>
            <a:xfrm flipH="1">
              <a:off x="6575236" y="1704341"/>
              <a:ext cx="2545990" cy="0"/>
            </a:xfrm>
            <a:prstGeom prst="line">
              <a:avLst/>
            </a:prstGeom>
            <a:ln w="38100">
              <a:solidFill>
                <a:srgbClr val="7E6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C686015E-C92C-1F5E-F419-F0A77C801F1A}"/>
              </a:ext>
            </a:extLst>
          </p:cNvPr>
          <p:cNvGrpSpPr/>
          <p:nvPr/>
        </p:nvGrpSpPr>
        <p:grpSpPr>
          <a:xfrm>
            <a:off x="1281066" y="5369052"/>
            <a:ext cx="2689049" cy="911783"/>
            <a:chOff x="1017262" y="3292961"/>
            <a:chExt cx="1627632" cy="760003"/>
          </a:xfrm>
        </p:grpSpPr>
        <p:sp>
          <p:nvSpPr>
            <p:cNvPr id="174" name="Rectangle 173">
              <a:extLst>
                <a:ext uri="{FF2B5EF4-FFF2-40B4-BE49-F238E27FC236}">
                  <a16:creationId xmlns:a16="http://schemas.microsoft.com/office/drawing/2014/main" id="{580BC622-B77C-02AB-503C-9961849ED821}"/>
                </a:ext>
              </a:extLst>
            </p:cNvPr>
            <p:cNvSpPr/>
            <p:nvPr/>
          </p:nvSpPr>
          <p:spPr>
            <a:xfrm>
              <a:off x="1024395" y="3292961"/>
              <a:ext cx="1615224" cy="760003"/>
            </a:xfrm>
            <a:prstGeom prst="rect">
              <a:avLst/>
            </a:prstGeom>
            <a:solidFill>
              <a:schemeClr val="bg1"/>
            </a:solidFill>
            <a:ln w="9525">
              <a:solidFill>
                <a:srgbClr val="FFDA65"/>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en-US" sz="1200" b="1" kern="0" noProof="0" dirty="0">
                  <a:solidFill>
                    <a:schemeClr val="tx1"/>
                  </a:solidFill>
                </a:rPr>
                <a:t>PRESELECTION</a:t>
              </a:r>
            </a:p>
            <a:p>
              <a:pPr>
                <a:spcBef>
                  <a:spcPts val="600"/>
                </a:spcBef>
                <a:buSzPct val="100000"/>
              </a:pPr>
              <a:r>
                <a:rPr lang="en-US" sz="1200" kern="0" noProof="0" dirty="0">
                  <a:solidFill>
                    <a:schemeClr val="tx1"/>
                  </a:solidFill>
                </a:rPr>
                <a:t>Which optimization questions should be considered based on current portfolio and resource constraints?</a:t>
              </a:r>
              <a:endParaRPr lang="en-US" sz="1050" kern="0" noProof="0" dirty="0">
                <a:solidFill>
                  <a:schemeClr val="tx1"/>
                </a:solidFill>
              </a:endParaRPr>
            </a:p>
          </p:txBody>
        </p:sp>
        <p:cxnSp>
          <p:nvCxnSpPr>
            <p:cNvPr id="175" name="Straight Connector 174">
              <a:extLst>
                <a:ext uri="{FF2B5EF4-FFF2-40B4-BE49-F238E27FC236}">
                  <a16:creationId xmlns:a16="http://schemas.microsoft.com/office/drawing/2014/main" id="{9FA72057-F292-1F9C-54B2-B43C9BA1D6FF}"/>
                </a:ext>
              </a:extLst>
            </p:cNvPr>
            <p:cNvCxnSpPr>
              <a:cxnSpLocks/>
            </p:cNvCxnSpPr>
            <p:nvPr/>
          </p:nvCxnSpPr>
          <p:spPr>
            <a:xfrm flipH="1">
              <a:off x="1017262" y="3301175"/>
              <a:ext cx="1627632" cy="0"/>
            </a:xfrm>
            <a:prstGeom prst="line">
              <a:avLst/>
            </a:prstGeom>
            <a:ln w="38100">
              <a:solidFill>
                <a:srgbClr val="FFDA6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6" name="Group 13">
            <a:extLst>
              <a:ext uri="{FF2B5EF4-FFF2-40B4-BE49-F238E27FC236}">
                <a16:creationId xmlns:a16="http://schemas.microsoft.com/office/drawing/2014/main" id="{354A1383-26D3-F6BD-D754-38C15C8D505D}"/>
              </a:ext>
            </a:extLst>
          </p:cNvPr>
          <p:cNvGrpSpPr>
            <a:grpSpLocks/>
          </p:cNvGrpSpPr>
          <p:nvPr/>
        </p:nvGrpSpPr>
        <p:grpSpPr bwMode="auto">
          <a:xfrm rot="10800000">
            <a:off x="7579509" y="3237167"/>
            <a:ext cx="318596" cy="1134499"/>
            <a:chOff x="3421" y="1257"/>
            <a:chExt cx="624" cy="1152"/>
          </a:xfrm>
        </p:grpSpPr>
        <p:sp>
          <p:nvSpPr>
            <p:cNvPr id="177" name="Rectangle 14" descr="90%">
              <a:extLst>
                <a:ext uri="{FF2B5EF4-FFF2-40B4-BE49-F238E27FC236}">
                  <a16:creationId xmlns:a16="http://schemas.microsoft.com/office/drawing/2014/main" id="{180F7D6B-44D8-178C-D0F3-61AEB97F748E}"/>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78" name="Freeform 15" descr="90%">
              <a:extLst>
                <a:ext uri="{FF2B5EF4-FFF2-40B4-BE49-F238E27FC236}">
                  <a16:creationId xmlns:a16="http://schemas.microsoft.com/office/drawing/2014/main" id="{6ED8AEA0-5D89-902F-DBC1-86F3F053FE68}"/>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79" name="Freeform 16">
              <a:extLst>
                <a:ext uri="{FF2B5EF4-FFF2-40B4-BE49-F238E27FC236}">
                  <a16:creationId xmlns:a16="http://schemas.microsoft.com/office/drawing/2014/main" id="{B106E9C3-0629-266D-890F-D066F13A6DD0}"/>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80" name="Freeform 17" descr="Outlined diamond">
              <a:extLst>
                <a:ext uri="{FF2B5EF4-FFF2-40B4-BE49-F238E27FC236}">
                  <a16:creationId xmlns:a16="http://schemas.microsoft.com/office/drawing/2014/main" id="{899E22DB-175C-8663-B726-7095D429E28F}"/>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rgbClr val="FFC000"/>
              </a:fgClr>
              <a:bgClr>
                <a:srgbClr val="FFFFFF"/>
              </a:bgClr>
            </a:pattFill>
            <a:ln w="12700" cap="flat" cmpd="sng">
              <a:solidFill>
                <a:srgbClr val="FFC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88" name="Line 18">
              <a:extLst>
                <a:ext uri="{FF2B5EF4-FFF2-40B4-BE49-F238E27FC236}">
                  <a16:creationId xmlns:a16="http://schemas.microsoft.com/office/drawing/2014/main" id="{6140A5DC-1E41-16F0-0081-A61EBAB4805C}"/>
                </a:ext>
              </a:extLst>
            </p:cNvPr>
            <p:cNvSpPr>
              <a:spLocks noChangeShapeType="1"/>
            </p:cNvSpPr>
            <p:nvPr/>
          </p:nvSpPr>
          <p:spPr bwMode="auto">
            <a:xfrm>
              <a:off x="3993" y="1344"/>
              <a:ext cx="0" cy="805"/>
            </a:xfrm>
            <a:prstGeom prst="line">
              <a:avLst/>
            </a:prstGeom>
            <a:noFill/>
            <a:ln w="127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sp>
          <p:nvSpPr>
            <p:cNvPr id="189" name="Line 19">
              <a:extLst>
                <a:ext uri="{FF2B5EF4-FFF2-40B4-BE49-F238E27FC236}">
                  <a16:creationId xmlns:a16="http://schemas.microsoft.com/office/drawing/2014/main" id="{8482734E-9313-A5C1-0DDE-704656F2840F}"/>
                </a:ext>
              </a:extLst>
            </p:cNvPr>
            <p:cNvSpPr>
              <a:spLocks noChangeShapeType="1"/>
            </p:cNvSpPr>
            <p:nvPr/>
          </p:nvSpPr>
          <p:spPr bwMode="auto">
            <a:xfrm flipH="1">
              <a:off x="3577" y="2149"/>
              <a:ext cx="416" cy="147"/>
            </a:xfrm>
            <a:prstGeom prst="line">
              <a:avLst/>
            </a:prstGeom>
            <a:noFill/>
            <a:ln w="1905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dirty="0">
                <a:solidFill>
                  <a:srgbClr val="000000"/>
                </a:solidFill>
              </a:endParaRPr>
            </a:p>
          </p:txBody>
        </p:sp>
      </p:grpSp>
      <p:sp>
        <p:nvSpPr>
          <p:cNvPr id="190" name="Arrow: Pentagon 202">
            <a:extLst>
              <a:ext uri="{FF2B5EF4-FFF2-40B4-BE49-F238E27FC236}">
                <a16:creationId xmlns:a16="http://schemas.microsoft.com/office/drawing/2014/main" id="{D62CD649-BB36-E1C3-5A2E-626A9C4263F6}"/>
              </a:ext>
            </a:extLst>
          </p:cNvPr>
          <p:cNvSpPr/>
          <p:nvPr/>
        </p:nvSpPr>
        <p:spPr>
          <a:xfrm>
            <a:off x="782904" y="1823532"/>
            <a:ext cx="2191849" cy="521821"/>
          </a:xfrm>
          <a:prstGeom prst="homePlate">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4003" rIns="0" bIns="24003" numCol="1" spcCol="1270" anchor="ctr" anchorCtr="0">
            <a:noAutofit/>
          </a:bodyPr>
          <a:lstStyle/>
          <a:p>
            <a:pPr algn="ctr" defTabSz="889000">
              <a:lnSpc>
                <a:spcPct val="90000"/>
              </a:lnSpc>
              <a:spcBef>
                <a:spcPct val="0"/>
              </a:spcBef>
              <a:spcAft>
                <a:spcPct val="35000"/>
              </a:spcAft>
            </a:pPr>
            <a:r>
              <a:rPr lang="en-US" sz="1400" b="1" noProof="0" dirty="0">
                <a:solidFill>
                  <a:srgbClr val="CC9B00"/>
                </a:solidFill>
                <a:latin typeface="Calibri" panose="020F0502020204030204"/>
              </a:rPr>
              <a:t>Phase 1: </a:t>
            </a:r>
            <a:r>
              <a:rPr lang="en-US" sz="1400" b="1" kern="1200" noProof="0" dirty="0">
                <a:solidFill>
                  <a:srgbClr val="CC9B00"/>
                </a:solidFill>
                <a:latin typeface="Calibri" panose="020F0502020204030204"/>
                <a:ea typeface="+mn-ea"/>
                <a:cs typeface="+mn-cs"/>
              </a:rPr>
              <a:t>Framework Adaptation</a:t>
            </a:r>
            <a:endParaRPr lang="en-US" sz="1400" b="1" noProof="0" dirty="0">
              <a:solidFill>
                <a:srgbClr val="CC9B00"/>
              </a:solidFill>
              <a:latin typeface="Calibri" panose="020F0502020204030204"/>
            </a:endParaRPr>
          </a:p>
        </p:txBody>
      </p:sp>
      <p:sp>
        <p:nvSpPr>
          <p:cNvPr id="191" name="Arrow: Chevron 203">
            <a:extLst>
              <a:ext uri="{FF2B5EF4-FFF2-40B4-BE49-F238E27FC236}">
                <a16:creationId xmlns:a16="http://schemas.microsoft.com/office/drawing/2014/main" id="{5C796796-E00F-A47A-5154-D86483FB38EA}"/>
              </a:ext>
            </a:extLst>
          </p:cNvPr>
          <p:cNvSpPr/>
          <p:nvPr/>
        </p:nvSpPr>
        <p:spPr>
          <a:xfrm>
            <a:off x="2773075" y="1813447"/>
            <a:ext cx="6813041" cy="521821"/>
          </a:xfrm>
          <a:prstGeom prst="chevron">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noProof="0" dirty="0">
                <a:solidFill>
                  <a:srgbClr val="CC9B00"/>
                </a:solidFill>
                <a:latin typeface="Calibri" panose="020F0502020204030204"/>
              </a:rPr>
              <a:t>Phase 2: </a:t>
            </a:r>
            <a:r>
              <a:rPr lang="en-US" sz="1400" b="1" kern="0" noProof="0" dirty="0">
                <a:solidFill>
                  <a:srgbClr val="C09200"/>
                </a:solidFill>
                <a:latin typeface="Calibri" panose="020F0502020204030204"/>
              </a:rPr>
              <a:t>Assessment, Appraisal, Optimization, Sequencing</a:t>
            </a:r>
            <a:endParaRPr lang="en-US" sz="1400" b="1" noProof="0" dirty="0">
              <a:solidFill>
                <a:srgbClr val="CC9B00"/>
              </a:solidFill>
              <a:latin typeface="Calibri" panose="020F0502020204030204"/>
            </a:endParaRPr>
          </a:p>
        </p:txBody>
      </p:sp>
      <p:sp>
        <p:nvSpPr>
          <p:cNvPr id="192" name="Arrow: Chevron 206">
            <a:extLst>
              <a:ext uri="{FF2B5EF4-FFF2-40B4-BE49-F238E27FC236}">
                <a16:creationId xmlns:a16="http://schemas.microsoft.com/office/drawing/2014/main" id="{C7A3A404-82A9-B6EB-89E0-D643D8A60122}"/>
              </a:ext>
            </a:extLst>
          </p:cNvPr>
          <p:cNvSpPr/>
          <p:nvPr/>
        </p:nvSpPr>
        <p:spPr>
          <a:xfrm>
            <a:off x="9390876" y="1803706"/>
            <a:ext cx="2262749" cy="521821"/>
          </a:xfrm>
          <a:prstGeom prst="chevron">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4003" rIns="0" bIns="24003" numCol="1" spcCol="1270" anchor="ctr" anchorCtr="0">
            <a:noAutofit/>
          </a:bodyPr>
          <a:lstStyle/>
          <a:p>
            <a:pPr algn="ctr" defTabSz="889000">
              <a:lnSpc>
                <a:spcPct val="90000"/>
              </a:lnSpc>
              <a:spcBef>
                <a:spcPct val="0"/>
              </a:spcBef>
              <a:spcAft>
                <a:spcPct val="35000"/>
              </a:spcAft>
            </a:pPr>
            <a:r>
              <a:rPr lang="en-US" sz="1400" b="1" noProof="0" dirty="0">
                <a:solidFill>
                  <a:srgbClr val="CC9B00"/>
                </a:solidFill>
                <a:latin typeface="Calibri" panose="020F0502020204030204"/>
              </a:rPr>
              <a:t>Phase 3: Recommendations</a:t>
            </a:r>
          </a:p>
        </p:txBody>
      </p:sp>
      <p:sp>
        <p:nvSpPr>
          <p:cNvPr id="193" name="Rectangle 192">
            <a:extLst>
              <a:ext uri="{FF2B5EF4-FFF2-40B4-BE49-F238E27FC236}">
                <a16:creationId xmlns:a16="http://schemas.microsoft.com/office/drawing/2014/main" id="{FFC2BAE7-EA6F-3C02-A680-F852AEE9F5BC}"/>
              </a:ext>
            </a:extLst>
          </p:cNvPr>
          <p:cNvSpPr/>
          <p:nvPr/>
        </p:nvSpPr>
        <p:spPr>
          <a:xfrm>
            <a:off x="780132" y="1429242"/>
            <a:ext cx="10631735" cy="388932"/>
          </a:xfrm>
          <a:prstGeom prst="rect">
            <a:avLst/>
          </a:prstGeom>
          <a:solidFill>
            <a:srgbClr val="FFDA65"/>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en-US" sz="1400" b="1" noProof="0" dirty="0">
                <a:solidFill>
                  <a:srgbClr val="7E6000"/>
                </a:solidFill>
                <a:latin typeface="Calibri" panose="020F0502020204030204"/>
              </a:rPr>
              <a:t>Framework Implementation Process </a:t>
            </a:r>
          </a:p>
        </p:txBody>
      </p:sp>
      <p:sp>
        <p:nvSpPr>
          <p:cNvPr id="194" name="Rectangle 60">
            <a:extLst>
              <a:ext uri="{FF2B5EF4-FFF2-40B4-BE49-F238E27FC236}">
                <a16:creationId xmlns:a16="http://schemas.microsoft.com/office/drawing/2014/main" id="{B0ACB664-3E81-C39F-EA76-A9A62101DFE8}"/>
              </a:ext>
            </a:extLst>
          </p:cNvPr>
          <p:cNvSpPr>
            <a:spLocks noChangeArrowheads="1"/>
          </p:cNvSpPr>
          <p:nvPr/>
        </p:nvSpPr>
        <p:spPr bwMode="gray">
          <a:xfrm>
            <a:off x="9436921" y="2613989"/>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spcBef>
                <a:spcPct val="50000"/>
              </a:spcBef>
            </a:pPr>
            <a:r>
              <a:rPr lang="en-US" sz="1000" b="1" u="sng" noProof="0" dirty="0">
                <a:solidFill>
                  <a:schemeClr val="tx1">
                    <a:lumMod val="50000"/>
                  </a:schemeClr>
                </a:solidFill>
                <a:cs typeface="Arial"/>
              </a:rPr>
              <a:t>Scenarios of change sequence </a:t>
            </a:r>
          </a:p>
        </p:txBody>
      </p:sp>
      <p:sp>
        <p:nvSpPr>
          <p:cNvPr id="246" name="Oval 16">
            <a:extLst>
              <a:ext uri="{FF2B5EF4-FFF2-40B4-BE49-F238E27FC236}">
                <a16:creationId xmlns:a16="http://schemas.microsoft.com/office/drawing/2014/main" id="{875467EA-076B-5A5F-9497-B0EFF748DC1B}"/>
              </a:ext>
            </a:extLst>
          </p:cNvPr>
          <p:cNvSpPr>
            <a:spLocks noChangeArrowheads="1"/>
          </p:cNvSpPr>
          <p:nvPr/>
        </p:nvSpPr>
        <p:spPr bwMode="gray">
          <a:xfrm>
            <a:off x="2315076" y="3638821"/>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75" name="Oval 9">
            <a:extLst>
              <a:ext uri="{FF2B5EF4-FFF2-40B4-BE49-F238E27FC236}">
                <a16:creationId xmlns:a16="http://schemas.microsoft.com/office/drawing/2014/main" id="{56400DB0-C5A5-E8C6-B1F3-FF2D210569C1}"/>
              </a:ext>
            </a:extLst>
          </p:cNvPr>
          <p:cNvSpPr>
            <a:spLocks noChangeArrowheads="1"/>
          </p:cNvSpPr>
          <p:nvPr/>
        </p:nvSpPr>
        <p:spPr bwMode="gray">
          <a:xfrm>
            <a:off x="3528201" y="3246167"/>
            <a:ext cx="1111727" cy="1124123"/>
          </a:xfrm>
          <a:prstGeom prst="ellipse">
            <a:avLst/>
          </a:prstGeom>
          <a:solidFill>
            <a:schemeClr val="bg1"/>
          </a:solid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en-US" sz="1000" noProof="0" dirty="0"/>
          </a:p>
        </p:txBody>
      </p:sp>
      <p:grpSp>
        <p:nvGrpSpPr>
          <p:cNvPr id="276" name="Group 275">
            <a:extLst>
              <a:ext uri="{FF2B5EF4-FFF2-40B4-BE49-F238E27FC236}">
                <a16:creationId xmlns:a16="http://schemas.microsoft.com/office/drawing/2014/main" id="{264CC721-5C7D-67DF-6470-4F91CC34AE9F}"/>
              </a:ext>
            </a:extLst>
          </p:cNvPr>
          <p:cNvGrpSpPr/>
          <p:nvPr/>
        </p:nvGrpSpPr>
        <p:grpSpPr>
          <a:xfrm>
            <a:off x="3990134" y="3426913"/>
            <a:ext cx="288277" cy="268013"/>
            <a:chOff x="439733" y="2925689"/>
            <a:chExt cx="561767" cy="522280"/>
          </a:xfrm>
        </p:grpSpPr>
        <p:sp>
          <p:nvSpPr>
            <p:cNvPr id="277" name="Oval 16">
              <a:extLst>
                <a:ext uri="{FF2B5EF4-FFF2-40B4-BE49-F238E27FC236}">
                  <a16:creationId xmlns:a16="http://schemas.microsoft.com/office/drawing/2014/main" id="{00E2DA3C-3BE6-EEC4-4E1B-C620FF4811E3}"/>
                </a:ext>
              </a:extLst>
            </p:cNvPr>
            <p:cNvSpPr>
              <a:spLocks noChangeArrowheads="1"/>
            </p:cNvSpPr>
            <p:nvPr/>
          </p:nvSpPr>
          <p:spPr bwMode="gray">
            <a:xfrm>
              <a:off x="618829" y="3080405"/>
              <a:ext cx="210461" cy="210462"/>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78" name="Oval 16">
              <a:extLst>
                <a:ext uri="{FF2B5EF4-FFF2-40B4-BE49-F238E27FC236}">
                  <a16:creationId xmlns:a16="http://schemas.microsoft.com/office/drawing/2014/main" id="{0B05243D-0F0E-CAF8-3FED-E7DC12C7F2B0}"/>
                </a:ext>
              </a:extLst>
            </p:cNvPr>
            <p:cNvSpPr>
              <a:spLocks noChangeArrowheads="1"/>
            </p:cNvSpPr>
            <p:nvPr/>
          </p:nvSpPr>
          <p:spPr bwMode="gray">
            <a:xfrm>
              <a:off x="677430" y="2925689"/>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79" name="Oval 16">
              <a:extLst>
                <a:ext uri="{FF2B5EF4-FFF2-40B4-BE49-F238E27FC236}">
                  <a16:creationId xmlns:a16="http://schemas.microsoft.com/office/drawing/2014/main" id="{F3341F7B-17F3-ED45-9277-2F1A8D6B576A}"/>
                </a:ext>
              </a:extLst>
            </p:cNvPr>
            <p:cNvSpPr>
              <a:spLocks noChangeArrowheads="1"/>
            </p:cNvSpPr>
            <p:nvPr/>
          </p:nvSpPr>
          <p:spPr bwMode="gray">
            <a:xfrm>
              <a:off x="439733" y="3141007"/>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80" name="Oval 16">
              <a:extLst>
                <a:ext uri="{FF2B5EF4-FFF2-40B4-BE49-F238E27FC236}">
                  <a16:creationId xmlns:a16="http://schemas.microsoft.com/office/drawing/2014/main" id="{A9A7AA5F-68F9-DF38-7DD2-55354480800C}"/>
                </a:ext>
              </a:extLst>
            </p:cNvPr>
            <p:cNvSpPr>
              <a:spLocks noChangeArrowheads="1"/>
            </p:cNvSpPr>
            <p:nvPr/>
          </p:nvSpPr>
          <p:spPr bwMode="gray">
            <a:xfrm>
              <a:off x="679430" y="3358712"/>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81" name="Oval 16">
              <a:extLst>
                <a:ext uri="{FF2B5EF4-FFF2-40B4-BE49-F238E27FC236}">
                  <a16:creationId xmlns:a16="http://schemas.microsoft.com/office/drawing/2014/main" id="{E78D0D4C-B1F6-22B4-B5F5-21D279D72203}"/>
                </a:ext>
              </a:extLst>
            </p:cNvPr>
            <p:cNvSpPr>
              <a:spLocks noChangeArrowheads="1"/>
            </p:cNvSpPr>
            <p:nvPr/>
          </p:nvSpPr>
          <p:spPr bwMode="gray">
            <a:xfrm>
              <a:off x="912243" y="3141007"/>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cxnSp>
          <p:nvCxnSpPr>
            <p:cNvPr id="282" name="Straight Connector 281">
              <a:extLst>
                <a:ext uri="{FF2B5EF4-FFF2-40B4-BE49-F238E27FC236}">
                  <a16:creationId xmlns:a16="http://schemas.microsoft.com/office/drawing/2014/main" id="{6BAB8F5B-01B3-6C67-E743-6CD385E6E4CC}"/>
                </a:ext>
              </a:extLst>
            </p:cNvPr>
            <p:cNvCxnSpPr>
              <a:cxnSpLocks/>
              <a:stCxn id="279" idx="6"/>
              <a:endCxn id="277" idx="2"/>
            </p:cNvCxnSpPr>
            <p:nvPr/>
          </p:nvCxnSpPr>
          <p:spPr>
            <a:xfrm>
              <a:off x="528990" y="3185636"/>
              <a:ext cx="8983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41A08F2D-32FD-5F1F-263B-7B58F92EF193}"/>
                </a:ext>
              </a:extLst>
            </p:cNvPr>
            <p:cNvCxnSpPr>
              <a:cxnSpLocks/>
              <a:stCxn id="278" idx="4"/>
              <a:endCxn id="277" idx="0"/>
            </p:cNvCxnSpPr>
            <p:nvPr/>
          </p:nvCxnSpPr>
          <p:spPr>
            <a:xfrm>
              <a:off x="722059" y="3014946"/>
              <a:ext cx="2001" cy="6545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11820EC5-9FBA-18D6-50E2-315C81834ADC}"/>
                </a:ext>
              </a:extLst>
            </p:cNvPr>
            <p:cNvCxnSpPr>
              <a:cxnSpLocks/>
              <a:stCxn id="277" idx="6"/>
              <a:endCxn id="281" idx="2"/>
            </p:cNvCxnSpPr>
            <p:nvPr/>
          </p:nvCxnSpPr>
          <p:spPr>
            <a:xfrm>
              <a:off x="829290" y="3185636"/>
              <a:ext cx="8295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AD753919-7E45-23BC-CC93-E9F2C0EC2191}"/>
                </a:ext>
              </a:extLst>
            </p:cNvPr>
            <p:cNvCxnSpPr>
              <a:cxnSpLocks/>
              <a:stCxn id="277" idx="4"/>
              <a:endCxn id="280" idx="0"/>
            </p:cNvCxnSpPr>
            <p:nvPr/>
          </p:nvCxnSpPr>
          <p:spPr>
            <a:xfrm flipH="1">
              <a:off x="724059" y="3290867"/>
              <a:ext cx="1" cy="678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6" name="Group 285">
            <a:extLst>
              <a:ext uri="{FF2B5EF4-FFF2-40B4-BE49-F238E27FC236}">
                <a16:creationId xmlns:a16="http://schemas.microsoft.com/office/drawing/2014/main" id="{E074B2CE-6184-A91F-403F-376B563225CE}"/>
              </a:ext>
            </a:extLst>
          </p:cNvPr>
          <p:cNvGrpSpPr/>
          <p:nvPr/>
        </p:nvGrpSpPr>
        <p:grpSpPr>
          <a:xfrm>
            <a:off x="3682541" y="3750383"/>
            <a:ext cx="288277" cy="268013"/>
            <a:chOff x="439733" y="2925689"/>
            <a:chExt cx="561767" cy="522280"/>
          </a:xfrm>
        </p:grpSpPr>
        <p:sp>
          <p:nvSpPr>
            <p:cNvPr id="287" name="Oval 16">
              <a:extLst>
                <a:ext uri="{FF2B5EF4-FFF2-40B4-BE49-F238E27FC236}">
                  <a16:creationId xmlns:a16="http://schemas.microsoft.com/office/drawing/2014/main" id="{EBDFB441-A1B6-2A68-30B9-DFD6DE63DE02}"/>
                </a:ext>
              </a:extLst>
            </p:cNvPr>
            <p:cNvSpPr>
              <a:spLocks noChangeArrowheads="1"/>
            </p:cNvSpPr>
            <p:nvPr/>
          </p:nvSpPr>
          <p:spPr bwMode="gray">
            <a:xfrm>
              <a:off x="618829" y="3080405"/>
              <a:ext cx="210461" cy="210462"/>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88" name="Oval 16">
              <a:extLst>
                <a:ext uri="{FF2B5EF4-FFF2-40B4-BE49-F238E27FC236}">
                  <a16:creationId xmlns:a16="http://schemas.microsoft.com/office/drawing/2014/main" id="{84EB3794-88D3-AC0C-62E3-50EA5DDFE8E4}"/>
                </a:ext>
              </a:extLst>
            </p:cNvPr>
            <p:cNvSpPr>
              <a:spLocks noChangeArrowheads="1"/>
            </p:cNvSpPr>
            <p:nvPr/>
          </p:nvSpPr>
          <p:spPr bwMode="gray">
            <a:xfrm>
              <a:off x="677430" y="2925689"/>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89" name="Oval 16">
              <a:extLst>
                <a:ext uri="{FF2B5EF4-FFF2-40B4-BE49-F238E27FC236}">
                  <a16:creationId xmlns:a16="http://schemas.microsoft.com/office/drawing/2014/main" id="{5DBF7F90-33CF-A9B0-ADB2-7EFF7871DE45}"/>
                </a:ext>
              </a:extLst>
            </p:cNvPr>
            <p:cNvSpPr>
              <a:spLocks noChangeArrowheads="1"/>
            </p:cNvSpPr>
            <p:nvPr/>
          </p:nvSpPr>
          <p:spPr bwMode="gray">
            <a:xfrm>
              <a:off x="439733" y="3141007"/>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90" name="Oval 16">
              <a:extLst>
                <a:ext uri="{FF2B5EF4-FFF2-40B4-BE49-F238E27FC236}">
                  <a16:creationId xmlns:a16="http://schemas.microsoft.com/office/drawing/2014/main" id="{39911188-668F-BAF7-B7AA-BD1CA164528A}"/>
                </a:ext>
              </a:extLst>
            </p:cNvPr>
            <p:cNvSpPr>
              <a:spLocks noChangeArrowheads="1"/>
            </p:cNvSpPr>
            <p:nvPr/>
          </p:nvSpPr>
          <p:spPr bwMode="gray">
            <a:xfrm>
              <a:off x="679430" y="3358712"/>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91" name="Oval 16">
              <a:extLst>
                <a:ext uri="{FF2B5EF4-FFF2-40B4-BE49-F238E27FC236}">
                  <a16:creationId xmlns:a16="http://schemas.microsoft.com/office/drawing/2014/main" id="{53672721-4074-A26D-C6F9-266781C3220A}"/>
                </a:ext>
              </a:extLst>
            </p:cNvPr>
            <p:cNvSpPr>
              <a:spLocks noChangeArrowheads="1"/>
            </p:cNvSpPr>
            <p:nvPr/>
          </p:nvSpPr>
          <p:spPr bwMode="gray">
            <a:xfrm>
              <a:off x="912243" y="3141007"/>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cxnSp>
          <p:nvCxnSpPr>
            <p:cNvPr id="292" name="Straight Connector 291">
              <a:extLst>
                <a:ext uri="{FF2B5EF4-FFF2-40B4-BE49-F238E27FC236}">
                  <a16:creationId xmlns:a16="http://schemas.microsoft.com/office/drawing/2014/main" id="{3A971E8C-1FF7-60C0-381C-F5F39ED7CF9E}"/>
                </a:ext>
              </a:extLst>
            </p:cNvPr>
            <p:cNvCxnSpPr>
              <a:cxnSpLocks/>
              <a:stCxn id="289" idx="6"/>
              <a:endCxn id="287" idx="2"/>
            </p:cNvCxnSpPr>
            <p:nvPr/>
          </p:nvCxnSpPr>
          <p:spPr>
            <a:xfrm>
              <a:off x="528990" y="3185636"/>
              <a:ext cx="8983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44FEE5D-37FA-786B-6F8A-71299EE61EA3}"/>
                </a:ext>
              </a:extLst>
            </p:cNvPr>
            <p:cNvCxnSpPr>
              <a:cxnSpLocks/>
              <a:stCxn id="288" idx="4"/>
              <a:endCxn id="287" idx="0"/>
            </p:cNvCxnSpPr>
            <p:nvPr/>
          </p:nvCxnSpPr>
          <p:spPr>
            <a:xfrm>
              <a:off x="722059" y="3014946"/>
              <a:ext cx="2001" cy="6545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C260687-4F9C-F2F9-EA62-45861C2E6CF4}"/>
                </a:ext>
              </a:extLst>
            </p:cNvPr>
            <p:cNvCxnSpPr>
              <a:cxnSpLocks/>
              <a:stCxn id="287" idx="6"/>
              <a:endCxn id="291" idx="2"/>
            </p:cNvCxnSpPr>
            <p:nvPr/>
          </p:nvCxnSpPr>
          <p:spPr>
            <a:xfrm>
              <a:off x="829290" y="3185636"/>
              <a:ext cx="8295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AB8400C3-3EF8-1F1E-72FA-FE042D505C48}"/>
                </a:ext>
              </a:extLst>
            </p:cNvPr>
            <p:cNvCxnSpPr>
              <a:cxnSpLocks/>
              <a:stCxn id="287" idx="4"/>
              <a:endCxn id="290" idx="0"/>
            </p:cNvCxnSpPr>
            <p:nvPr/>
          </p:nvCxnSpPr>
          <p:spPr>
            <a:xfrm flipH="1">
              <a:off x="724059" y="3290867"/>
              <a:ext cx="1" cy="678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8873EE6-1450-B08C-7BEA-DCCACFA84ED9}"/>
              </a:ext>
            </a:extLst>
          </p:cNvPr>
          <p:cNvGrpSpPr/>
          <p:nvPr/>
        </p:nvGrpSpPr>
        <p:grpSpPr>
          <a:xfrm>
            <a:off x="4188787" y="3889211"/>
            <a:ext cx="288277" cy="268013"/>
            <a:chOff x="439733" y="2925689"/>
            <a:chExt cx="561767" cy="522280"/>
          </a:xfrm>
        </p:grpSpPr>
        <p:sp>
          <p:nvSpPr>
            <p:cNvPr id="297" name="Oval 16">
              <a:extLst>
                <a:ext uri="{FF2B5EF4-FFF2-40B4-BE49-F238E27FC236}">
                  <a16:creationId xmlns:a16="http://schemas.microsoft.com/office/drawing/2014/main" id="{56912C8A-5D05-65CC-F7F0-E315B6C3E220}"/>
                </a:ext>
              </a:extLst>
            </p:cNvPr>
            <p:cNvSpPr>
              <a:spLocks noChangeArrowheads="1"/>
            </p:cNvSpPr>
            <p:nvPr/>
          </p:nvSpPr>
          <p:spPr bwMode="gray">
            <a:xfrm>
              <a:off x="618829" y="3080405"/>
              <a:ext cx="210461" cy="210462"/>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98" name="Oval 16">
              <a:extLst>
                <a:ext uri="{FF2B5EF4-FFF2-40B4-BE49-F238E27FC236}">
                  <a16:creationId xmlns:a16="http://schemas.microsoft.com/office/drawing/2014/main" id="{D8E412FD-B374-4D4A-52EB-E763A2BDAD5E}"/>
                </a:ext>
              </a:extLst>
            </p:cNvPr>
            <p:cNvSpPr>
              <a:spLocks noChangeArrowheads="1"/>
            </p:cNvSpPr>
            <p:nvPr/>
          </p:nvSpPr>
          <p:spPr bwMode="gray">
            <a:xfrm>
              <a:off x="677430" y="2925689"/>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299" name="Oval 16">
              <a:extLst>
                <a:ext uri="{FF2B5EF4-FFF2-40B4-BE49-F238E27FC236}">
                  <a16:creationId xmlns:a16="http://schemas.microsoft.com/office/drawing/2014/main" id="{675EBB4B-F652-042D-2DC5-F245017D3A84}"/>
                </a:ext>
              </a:extLst>
            </p:cNvPr>
            <p:cNvSpPr>
              <a:spLocks noChangeArrowheads="1"/>
            </p:cNvSpPr>
            <p:nvPr/>
          </p:nvSpPr>
          <p:spPr bwMode="gray">
            <a:xfrm>
              <a:off x="439733" y="3141007"/>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00" name="Oval 16">
              <a:extLst>
                <a:ext uri="{FF2B5EF4-FFF2-40B4-BE49-F238E27FC236}">
                  <a16:creationId xmlns:a16="http://schemas.microsoft.com/office/drawing/2014/main" id="{A6B0BB05-DECA-65E8-8DBD-DAA84B2D88FE}"/>
                </a:ext>
              </a:extLst>
            </p:cNvPr>
            <p:cNvSpPr>
              <a:spLocks noChangeArrowheads="1"/>
            </p:cNvSpPr>
            <p:nvPr/>
          </p:nvSpPr>
          <p:spPr bwMode="gray">
            <a:xfrm>
              <a:off x="679430" y="3358712"/>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01" name="Oval 16">
              <a:extLst>
                <a:ext uri="{FF2B5EF4-FFF2-40B4-BE49-F238E27FC236}">
                  <a16:creationId xmlns:a16="http://schemas.microsoft.com/office/drawing/2014/main" id="{65051CDC-A82F-77A1-3AC9-EAF1247EFF54}"/>
                </a:ext>
              </a:extLst>
            </p:cNvPr>
            <p:cNvSpPr>
              <a:spLocks noChangeArrowheads="1"/>
            </p:cNvSpPr>
            <p:nvPr/>
          </p:nvSpPr>
          <p:spPr bwMode="gray">
            <a:xfrm>
              <a:off x="912243" y="3141007"/>
              <a:ext cx="89257" cy="89257"/>
            </a:xfrm>
            <a:prstGeom prst="ellipse">
              <a:avLst/>
            </a:prstGeom>
            <a:solidFill>
              <a:srgbClr val="FFC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cxnSp>
          <p:nvCxnSpPr>
            <p:cNvPr id="302" name="Straight Connector 301">
              <a:extLst>
                <a:ext uri="{FF2B5EF4-FFF2-40B4-BE49-F238E27FC236}">
                  <a16:creationId xmlns:a16="http://schemas.microsoft.com/office/drawing/2014/main" id="{A6A060C6-047E-E747-368B-49F1DDC438FC}"/>
                </a:ext>
              </a:extLst>
            </p:cNvPr>
            <p:cNvCxnSpPr>
              <a:cxnSpLocks/>
              <a:stCxn id="299" idx="6"/>
              <a:endCxn id="297" idx="2"/>
            </p:cNvCxnSpPr>
            <p:nvPr/>
          </p:nvCxnSpPr>
          <p:spPr>
            <a:xfrm>
              <a:off x="528990" y="3185636"/>
              <a:ext cx="8983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A5D3052-D4FD-EB9E-08F4-6ED237795B08}"/>
                </a:ext>
              </a:extLst>
            </p:cNvPr>
            <p:cNvCxnSpPr>
              <a:cxnSpLocks/>
              <a:stCxn id="298" idx="4"/>
              <a:endCxn id="297" idx="0"/>
            </p:cNvCxnSpPr>
            <p:nvPr/>
          </p:nvCxnSpPr>
          <p:spPr>
            <a:xfrm>
              <a:off x="722059" y="3014946"/>
              <a:ext cx="2001" cy="6545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92C16298-7C40-8410-9AF7-BDA2AB69E179}"/>
                </a:ext>
              </a:extLst>
            </p:cNvPr>
            <p:cNvCxnSpPr>
              <a:cxnSpLocks/>
              <a:stCxn id="297" idx="6"/>
              <a:endCxn id="301" idx="2"/>
            </p:cNvCxnSpPr>
            <p:nvPr/>
          </p:nvCxnSpPr>
          <p:spPr>
            <a:xfrm>
              <a:off x="829290" y="3185636"/>
              <a:ext cx="8295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5521095-B0BC-2165-9DFC-1DAC0D9C1DA3}"/>
                </a:ext>
              </a:extLst>
            </p:cNvPr>
            <p:cNvCxnSpPr>
              <a:cxnSpLocks/>
              <a:stCxn id="297" idx="4"/>
              <a:endCxn id="300" idx="0"/>
            </p:cNvCxnSpPr>
            <p:nvPr/>
          </p:nvCxnSpPr>
          <p:spPr>
            <a:xfrm flipH="1">
              <a:off x="724059" y="3290867"/>
              <a:ext cx="1" cy="6784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 name="Oval 9">
            <a:extLst>
              <a:ext uri="{FF2B5EF4-FFF2-40B4-BE49-F238E27FC236}">
                <a16:creationId xmlns:a16="http://schemas.microsoft.com/office/drawing/2014/main" id="{E4D3D06A-8021-1571-C210-0692642B868D}"/>
              </a:ext>
            </a:extLst>
          </p:cNvPr>
          <p:cNvSpPr>
            <a:spLocks noChangeArrowheads="1"/>
          </p:cNvSpPr>
          <p:nvPr/>
        </p:nvSpPr>
        <p:spPr bwMode="gray">
          <a:xfrm>
            <a:off x="5500439" y="3431953"/>
            <a:ext cx="759325" cy="767791"/>
          </a:xfrm>
          <a:prstGeom prst="ellipse">
            <a:avLst/>
          </a:prstGeom>
          <a:solidFill>
            <a:schemeClr val="bg1"/>
          </a:solid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en-US" sz="1000" noProof="0" dirty="0"/>
          </a:p>
        </p:txBody>
      </p:sp>
      <p:sp>
        <p:nvSpPr>
          <p:cNvPr id="37" name="Oval 16">
            <a:extLst>
              <a:ext uri="{FF2B5EF4-FFF2-40B4-BE49-F238E27FC236}">
                <a16:creationId xmlns:a16="http://schemas.microsoft.com/office/drawing/2014/main" id="{411593B0-3574-3C1A-EEC1-1232FAAA84E4}"/>
              </a:ext>
            </a:extLst>
          </p:cNvPr>
          <p:cNvSpPr>
            <a:spLocks noChangeArrowheads="1"/>
          </p:cNvSpPr>
          <p:nvPr/>
        </p:nvSpPr>
        <p:spPr bwMode="gray">
          <a:xfrm>
            <a:off x="1923713" y="3539836"/>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8" name="Oval 16">
            <a:extLst>
              <a:ext uri="{FF2B5EF4-FFF2-40B4-BE49-F238E27FC236}">
                <a16:creationId xmlns:a16="http://schemas.microsoft.com/office/drawing/2014/main" id="{C16B5E46-F633-6026-685F-B4CC36FC8F1A}"/>
              </a:ext>
            </a:extLst>
          </p:cNvPr>
          <p:cNvSpPr>
            <a:spLocks noChangeArrowheads="1"/>
          </p:cNvSpPr>
          <p:nvPr/>
        </p:nvSpPr>
        <p:spPr bwMode="gray">
          <a:xfrm>
            <a:off x="1949501" y="3763139"/>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9" name="Oval 16">
            <a:extLst>
              <a:ext uri="{FF2B5EF4-FFF2-40B4-BE49-F238E27FC236}">
                <a16:creationId xmlns:a16="http://schemas.microsoft.com/office/drawing/2014/main" id="{C0D77536-5070-2FC8-0E4D-C664F7351A0C}"/>
              </a:ext>
            </a:extLst>
          </p:cNvPr>
          <p:cNvSpPr>
            <a:spLocks noChangeArrowheads="1"/>
          </p:cNvSpPr>
          <p:nvPr/>
        </p:nvSpPr>
        <p:spPr bwMode="gray">
          <a:xfrm>
            <a:off x="1519387" y="3971224"/>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40" name="Oval 16">
            <a:extLst>
              <a:ext uri="{FF2B5EF4-FFF2-40B4-BE49-F238E27FC236}">
                <a16:creationId xmlns:a16="http://schemas.microsoft.com/office/drawing/2014/main" id="{C1A70A2B-9429-46BB-1C13-C10ECADE40EF}"/>
              </a:ext>
            </a:extLst>
          </p:cNvPr>
          <p:cNvSpPr>
            <a:spLocks noChangeArrowheads="1"/>
          </p:cNvSpPr>
          <p:nvPr/>
        </p:nvSpPr>
        <p:spPr bwMode="gray">
          <a:xfrm>
            <a:off x="1454767" y="3419046"/>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1" name="Oval 16">
            <a:extLst>
              <a:ext uri="{FF2B5EF4-FFF2-40B4-BE49-F238E27FC236}">
                <a16:creationId xmlns:a16="http://schemas.microsoft.com/office/drawing/2014/main" id="{DACACD3C-E784-0D55-B7E6-63736AB1C75C}"/>
              </a:ext>
            </a:extLst>
          </p:cNvPr>
          <p:cNvSpPr>
            <a:spLocks noChangeArrowheads="1"/>
          </p:cNvSpPr>
          <p:nvPr/>
        </p:nvSpPr>
        <p:spPr bwMode="gray">
          <a:xfrm>
            <a:off x="1654694" y="3652769"/>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2" name="Oval 16">
            <a:extLst>
              <a:ext uri="{FF2B5EF4-FFF2-40B4-BE49-F238E27FC236}">
                <a16:creationId xmlns:a16="http://schemas.microsoft.com/office/drawing/2014/main" id="{29BA477B-5709-F395-512A-7209EEEEEFFE}"/>
              </a:ext>
            </a:extLst>
          </p:cNvPr>
          <p:cNvSpPr>
            <a:spLocks noChangeArrowheads="1"/>
          </p:cNvSpPr>
          <p:nvPr/>
        </p:nvSpPr>
        <p:spPr bwMode="gray">
          <a:xfrm>
            <a:off x="1338941" y="3731988"/>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3" name="Oval 16">
            <a:extLst>
              <a:ext uri="{FF2B5EF4-FFF2-40B4-BE49-F238E27FC236}">
                <a16:creationId xmlns:a16="http://schemas.microsoft.com/office/drawing/2014/main" id="{29182B8D-76C0-8C08-0726-F8543B275B51}"/>
              </a:ext>
            </a:extLst>
          </p:cNvPr>
          <p:cNvSpPr>
            <a:spLocks noChangeArrowheads="1"/>
          </p:cNvSpPr>
          <p:nvPr/>
        </p:nvSpPr>
        <p:spPr bwMode="gray">
          <a:xfrm>
            <a:off x="1883142" y="4268124"/>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7" name="Oval 16">
            <a:extLst>
              <a:ext uri="{FF2B5EF4-FFF2-40B4-BE49-F238E27FC236}">
                <a16:creationId xmlns:a16="http://schemas.microsoft.com/office/drawing/2014/main" id="{35E128C7-3AD5-5210-4D54-BCEDCDF7F2DC}"/>
              </a:ext>
            </a:extLst>
          </p:cNvPr>
          <p:cNvSpPr>
            <a:spLocks noChangeArrowheads="1"/>
          </p:cNvSpPr>
          <p:nvPr/>
        </p:nvSpPr>
        <p:spPr bwMode="gray">
          <a:xfrm>
            <a:off x="1883142" y="4038323"/>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99" name="Oval 16">
            <a:extLst>
              <a:ext uri="{FF2B5EF4-FFF2-40B4-BE49-F238E27FC236}">
                <a16:creationId xmlns:a16="http://schemas.microsoft.com/office/drawing/2014/main" id="{46E9FE2E-24E8-88B8-8D01-C7571BB16234}"/>
              </a:ext>
            </a:extLst>
          </p:cNvPr>
          <p:cNvSpPr>
            <a:spLocks noChangeArrowheads="1"/>
          </p:cNvSpPr>
          <p:nvPr/>
        </p:nvSpPr>
        <p:spPr bwMode="gray">
          <a:xfrm>
            <a:off x="1502005" y="4243306"/>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0" name="Oval 16">
            <a:extLst>
              <a:ext uri="{FF2B5EF4-FFF2-40B4-BE49-F238E27FC236}">
                <a16:creationId xmlns:a16="http://schemas.microsoft.com/office/drawing/2014/main" id="{C8E451AA-BC2C-0F73-1F3B-750ECEC9E50B}"/>
              </a:ext>
            </a:extLst>
          </p:cNvPr>
          <p:cNvSpPr>
            <a:spLocks noChangeArrowheads="1"/>
          </p:cNvSpPr>
          <p:nvPr/>
        </p:nvSpPr>
        <p:spPr bwMode="gray">
          <a:xfrm>
            <a:off x="1746210" y="3290944"/>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1" name="Oval 16">
            <a:extLst>
              <a:ext uri="{FF2B5EF4-FFF2-40B4-BE49-F238E27FC236}">
                <a16:creationId xmlns:a16="http://schemas.microsoft.com/office/drawing/2014/main" id="{F54E7134-5D18-F49E-B4CD-01F6D4C7E730}"/>
              </a:ext>
            </a:extLst>
          </p:cNvPr>
          <p:cNvSpPr>
            <a:spLocks noChangeArrowheads="1"/>
          </p:cNvSpPr>
          <p:nvPr/>
        </p:nvSpPr>
        <p:spPr bwMode="gray">
          <a:xfrm>
            <a:off x="2037653" y="3250372"/>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2" name="Oval 16">
            <a:extLst>
              <a:ext uri="{FF2B5EF4-FFF2-40B4-BE49-F238E27FC236}">
                <a16:creationId xmlns:a16="http://schemas.microsoft.com/office/drawing/2014/main" id="{ADC6AFD2-1ABB-2B84-BDF5-2B2BAA3B0B15}"/>
              </a:ext>
            </a:extLst>
          </p:cNvPr>
          <p:cNvSpPr>
            <a:spLocks noChangeArrowheads="1"/>
          </p:cNvSpPr>
          <p:nvPr/>
        </p:nvSpPr>
        <p:spPr bwMode="gray">
          <a:xfrm>
            <a:off x="2229528" y="3925271"/>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3" name="Oval 16">
            <a:extLst>
              <a:ext uri="{FF2B5EF4-FFF2-40B4-BE49-F238E27FC236}">
                <a16:creationId xmlns:a16="http://schemas.microsoft.com/office/drawing/2014/main" id="{C02C4504-92EE-87AA-493B-3188D4898D14}"/>
              </a:ext>
            </a:extLst>
          </p:cNvPr>
          <p:cNvSpPr>
            <a:spLocks noChangeArrowheads="1"/>
          </p:cNvSpPr>
          <p:nvPr/>
        </p:nvSpPr>
        <p:spPr bwMode="gray">
          <a:xfrm>
            <a:off x="2160864" y="4136995"/>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04" name="Oval 16">
            <a:extLst>
              <a:ext uri="{FF2B5EF4-FFF2-40B4-BE49-F238E27FC236}">
                <a16:creationId xmlns:a16="http://schemas.microsoft.com/office/drawing/2014/main" id="{B00D4F7E-C393-9FB0-AAFD-5E53676FC955}"/>
              </a:ext>
            </a:extLst>
          </p:cNvPr>
          <p:cNvSpPr>
            <a:spLocks noChangeArrowheads="1"/>
          </p:cNvSpPr>
          <p:nvPr/>
        </p:nvSpPr>
        <p:spPr bwMode="gray">
          <a:xfrm>
            <a:off x="1162335" y="3972504"/>
            <a:ext cx="81142" cy="81143"/>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nvGrpSpPr>
          <p:cNvPr id="115" name="Group 114">
            <a:extLst>
              <a:ext uri="{FF2B5EF4-FFF2-40B4-BE49-F238E27FC236}">
                <a16:creationId xmlns:a16="http://schemas.microsoft.com/office/drawing/2014/main" id="{70D96A64-D46A-2E3D-BE02-CA79E742058C}"/>
              </a:ext>
            </a:extLst>
          </p:cNvPr>
          <p:cNvGrpSpPr/>
          <p:nvPr/>
        </p:nvGrpSpPr>
        <p:grpSpPr>
          <a:xfrm>
            <a:off x="5715817" y="3504814"/>
            <a:ext cx="196372" cy="268013"/>
            <a:chOff x="618829" y="2925689"/>
            <a:chExt cx="382671" cy="522280"/>
          </a:xfrm>
        </p:grpSpPr>
        <p:cxnSp>
          <p:nvCxnSpPr>
            <p:cNvPr id="123" name="Straight Connector 122">
              <a:extLst>
                <a:ext uri="{FF2B5EF4-FFF2-40B4-BE49-F238E27FC236}">
                  <a16:creationId xmlns:a16="http://schemas.microsoft.com/office/drawing/2014/main" id="{750C8798-52CC-C2E8-B4E0-9C7657FB00FD}"/>
                </a:ext>
              </a:extLst>
            </p:cNvPr>
            <p:cNvCxnSpPr>
              <a:cxnSpLocks/>
              <a:stCxn id="117" idx="4"/>
              <a:endCxn id="116" idx="0"/>
            </p:cNvCxnSpPr>
            <p:nvPr/>
          </p:nvCxnSpPr>
          <p:spPr>
            <a:xfrm>
              <a:off x="722059" y="3014946"/>
              <a:ext cx="2001" cy="654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7" name="Oval 16">
              <a:extLst>
                <a:ext uri="{FF2B5EF4-FFF2-40B4-BE49-F238E27FC236}">
                  <a16:creationId xmlns:a16="http://schemas.microsoft.com/office/drawing/2014/main" id="{FACCBEBA-B907-2735-199F-1171F6D85642}"/>
                </a:ext>
              </a:extLst>
            </p:cNvPr>
            <p:cNvSpPr>
              <a:spLocks noChangeArrowheads="1"/>
            </p:cNvSpPr>
            <p:nvPr/>
          </p:nvSpPr>
          <p:spPr bwMode="gray">
            <a:xfrm>
              <a:off x="677430" y="2925689"/>
              <a:ext cx="89257" cy="89257"/>
            </a:xfrm>
            <a:prstGeom prst="ellipse">
              <a:avLst/>
            </a:prstGeom>
            <a:solidFill>
              <a:srgbClr val="C00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19" name="Oval 16">
              <a:extLst>
                <a:ext uri="{FF2B5EF4-FFF2-40B4-BE49-F238E27FC236}">
                  <a16:creationId xmlns:a16="http://schemas.microsoft.com/office/drawing/2014/main" id="{2B181A33-FA35-4C83-4A06-C7FB2D420C44}"/>
                </a:ext>
              </a:extLst>
            </p:cNvPr>
            <p:cNvSpPr>
              <a:spLocks noChangeArrowheads="1"/>
            </p:cNvSpPr>
            <p:nvPr/>
          </p:nvSpPr>
          <p:spPr bwMode="gray">
            <a:xfrm>
              <a:off x="679430" y="3358712"/>
              <a:ext cx="89257" cy="89257"/>
            </a:xfrm>
            <a:prstGeom prst="ellipse">
              <a:avLst/>
            </a:prstGeom>
            <a:solidFill>
              <a:schemeClr val="bg1">
                <a:lumMod val="65000"/>
              </a:schemeClr>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21" name="Oval 16">
              <a:extLst>
                <a:ext uri="{FF2B5EF4-FFF2-40B4-BE49-F238E27FC236}">
                  <a16:creationId xmlns:a16="http://schemas.microsoft.com/office/drawing/2014/main" id="{E7F238FF-7ECC-7FE0-67FA-514680A92CC8}"/>
                </a:ext>
              </a:extLst>
            </p:cNvPr>
            <p:cNvSpPr>
              <a:spLocks noChangeArrowheads="1"/>
            </p:cNvSpPr>
            <p:nvPr/>
          </p:nvSpPr>
          <p:spPr bwMode="gray">
            <a:xfrm>
              <a:off x="912243" y="3141007"/>
              <a:ext cx="89257" cy="89257"/>
            </a:xfrm>
            <a:prstGeom prst="ellipse">
              <a:avLst/>
            </a:prstGeom>
            <a:solidFill>
              <a:srgbClr val="FFDA65"/>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cxnSp>
          <p:nvCxnSpPr>
            <p:cNvPr id="124" name="Straight Connector 123">
              <a:extLst>
                <a:ext uri="{FF2B5EF4-FFF2-40B4-BE49-F238E27FC236}">
                  <a16:creationId xmlns:a16="http://schemas.microsoft.com/office/drawing/2014/main" id="{99172BC1-2743-DEAC-D1E8-6E25613B9868}"/>
                </a:ext>
              </a:extLst>
            </p:cNvPr>
            <p:cNvCxnSpPr>
              <a:cxnSpLocks/>
              <a:stCxn id="116" idx="6"/>
              <a:endCxn id="121" idx="2"/>
            </p:cNvCxnSpPr>
            <p:nvPr/>
          </p:nvCxnSpPr>
          <p:spPr>
            <a:xfrm>
              <a:off x="829290" y="3185636"/>
              <a:ext cx="82953" cy="0"/>
            </a:xfrm>
            <a:prstGeom prst="line">
              <a:avLst/>
            </a:prstGeom>
            <a:ln>
              <a:solidFill>
                <a:srgbClr val="FFDA65"/>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5C19FA8-09C4-6D4C-CF62-5BC49DE0630F}"/>
                </a:ext>
              </a:extLst>
            </p:cNvPr>
            <p:cNvCxnSpPr>
              <a:cxnSpLocks/>
              <a:stCxn id="116" idx="4"/>
              <a:endCxn id="119" idx="0"/>
            </p:cNvCxnSpPr>
            <p:nvPr/>
          </p:nvCxnSpPr>
          <p:spPr>
            <a:xfrm flipH="1">
              <a:off x="724059" y="3290867"/>
              <a:ext cx="1" cy="67845"/>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sp>
          <p:nvSpPr>
            <p:cNvPr id="116" name="Oval 16">
              <a:extLst>
                <a:ext uri="{FF2B5EF4-FFF2-40B4-BE49-F238E27FC236}">
                  <a16:creationId xmlns:a16="http://schemas.microsoft.com/office/drawing/2014/main" id="{E2249315-73A2-A56E-A49A-3832B5F14C33}"/>
                </a:ext>
              </a:extLst>
            </p:cNvPr>
            <p:cNvSpPr>
              <a:spLocks noChangeArrowheads="1"/>
            </p:cNvSpPr>
            <p:nvPr/>
          </p:nvSpPr>
          <p:spPr bwMode="gray">
            <a:xfrm>
              <a:off x="618829" y="3080405"/>
              <a:ext cx="210461" cy="210462"/>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grpSp>
        <p:nvGrpSpPr>
          <p:cNvPr id="126" name="Group 125">
            <a:extLst>
              <a:ext uri="{FF2B5EF4-FFF2-40B4-BE49-F238E27FC236}">
                <a16:creationId xmlns:a16="http://schemas.microsoft.com/office/drawing/2014/main" id="{81C4B8A2-4C8F-C092-A09F-408ACA42CFF3}"/>
              </a:ext>
            </a:extLst>
          </p:cNvPr>
          <p:cNvGrpSpPr/>
          <p:nvPr/>
        </p:nvGrpSpPr>
        <p:grpSpPr>
          <a:xfrm>
            <a:off x="5944417" y="3719125"/>
            <a:ext cx="196372" cy="268013"/>
            <a:chOff x="618829" y="2925689"/>
            <a:chExt cx="382671" cy="522280"/>
          </a:xfrm>
        </p:grpSpPr>
        <p:cxnSp>
          <p:nvCxnSpPr>
            <p:cNvPr id="127" name="Straight Connector 126">
              <a:extLst>
                <a:ext uri="{FF2B5EF4-FFF2-40B4-BE49-F238E27FC236}">
                  <a16:creationId xmlns:a16="http://schemas.microsoft.com/office/drawing/2014/main" id="{0B7BD8E1-4223-C464-A0D5-183C17ABF476}"/>
                </a:ext>
              </a:extLst>
            </p:cNvPr>
            <p:cNvCxnSpPr>
              <a:cxnSpLocks/>
              <a:stCxn id="151" idx="4"/>
              <a:endCxn id="156" idx="0"/>
            </p:cNvCxnSpPr>
            <p:nvPr/>
          </p:nvCxnSpPr>
          <p:spPr>
            <a:xfrm>
              <a:off x="722059" y="3014946"/>
              <a:ext cx="2001" cy="654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1" name="Oval 16">
              <a:extLst>
                <a:ext uri="{FF2B5EF4-FFF2-40B4-BE49-F238E27FC236}">
                  <a16:creationId xmlns:a16="http://schemas.microsoft.com/office/drawing/2014/main" id="{FDF0CA20-6BCC-FFE2-F4FC-3184CCFE9C40}"/>
                </a:ext>
              </a:extLst>
            </p:cNvPr>
            <p:cNvSpPr>
              <a:spLocks noChangeArrowheads="1"/>
            </p:cNvSpPr>
            <p:nvPr/>
          </p:nvSpPr>
          <p:spPr bwMode="gray">
            <a:xfrm>
              <a:off x="677430" y="2925689"/>
              <a:ext cx="89257" cy="89257"/>
            </a:xfrm>
            <a:prstGeom prst="ellipse">
              <a:avLst/>
            </a:prstGeom>
            <a:solidFill>
              <a:srgbClr val="C00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52" name="Oval 16">
              <a:extLst>
                <a:ext uri="{FF2B5EF4-FFF2-40B4-BE49-F238E27FC236}">
                  <a16:creationId xmlns:a16="http://schemas.microsoft.com/office/drawing/2014/main" id="{83C67E61-ED0D-F554-B6F0-53366298346E}"/>
                </a:ext>
              </a:extLst>
            </p:cNvPr>
            <p:cNvSpPr>
              <a:spLocks noChangeArrowheads="1"/>
            </p:cNvSpPr>
            <p:nvPr/>
          </p:nvSpPr>
          <p:spPr bwMode="gray">
            <a:xfrm>
              <a:off x="679430" y="3358712"/>
              <a:ext cx="89257" cy="89257"/>
            </a:xfrm>
            <a:prstGeom prst="ellipse">
              <a:avLst/>
            </a:prstGeom>
            <a:solidFill>
              <a:schemeClr val="bg1">
                <a:lumMod val="65000"/>
              </a:schemeClr>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53" name="Oval 16">
              <a:extLst>
                <a:ext uri="{FF2B5EF4-FFF2-40B4-BE49-F238E27FC236}">
                  <a16:creationId xmlns:a16="http://schemas.microsoft.com/office/drawing/2014/main" id="{D62873F3-6C80-A1AB-F6E4-10B0BFFA6575}"/>
                </a:ext>
              </a:extLst>
            </p:cNvPr>
            <p:cNvSpPr>
              <a:spLocks noChangeArrowheads="1"/>
            </p:cNvSpPr>
            <p:nvPr/>
          </p:nvSpPr>
          <p:spPr bwMode="gray">
            <a:xfrm>
              <a:off x="912243" y="3141007"/>
              <a:ext cx="89257" cy="89257"/>
            </a:xfrm>
            <a:prstGeom prst="ellipse">
              <a:avLst/>
            </a:prstGeom>
            <a:solidFill>
              <a:srgbClr val="FFDA65"/>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cxnSp>
          <p:nvCxnSpPr>
            <p:cNvPr id="154" name="Straight Connector 153">
              <a:extLst>
                <a:ext uri="{FF2B5EF4-FFF2-40B4-BE49-F238E27FC236}">
                  <a16:creationId xmlns:a16="http://schemas.microsoft.com/office/drawing/2014/main" id="{172A724B-7C70-DF5A-E950-59CDE2F9EB0F}"/>
                </a:ext>
              </a:extLst>
            </p:cNvPr>
            <p:cNvCxnSpPr>
              <a:cxnSpLocks/>
              <a:stCxn id="156" idx="6"/>
              <a:endCxn id="153" idx="2"/>
            </p:cNvCxnSpPr>
            <p:nvPr/>
          </p:nvCxnSpPr>
          <p:spPr>
            <a:xfrm>
              <a:off x="829290" y="3185636"/>
              <a:ext cx="82953" cy="0"/>
            </a:xfrm>
            <a:prstGeom prst="line">
              <a:avLst/>
            </a:prstGeom>
            <a:ln>
              <a:solidFill>
                <a:srgbClr val="FFDA65"/>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430F773-5938-9214-66C0-5CDDB342EF50}"/>
                </a:ext>
              </a:extLst>
            </p:cNvPr>
            <p:cNvCxnSpPr>
              <a:cxnSpLocks/>
              <a:stCxn id="156" idx="4"/>
              <a:endCxn id="152" idx="0"/>
            </p:cNvCxnSpPr>
            <p:nvPr/>
          </p:nvCxnSpPr>
          <p:spPr>
            <a:xfrm flipH="1">
              <a:off x="724059" y="3290867"/>
              <a:ext cx="1" cy="67845"/>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sp>
          <p:nvSpPr>
            <p:cNvPr id="156" name="Oval 16">
              <a:extLst>
                <a:ext uri="{FF2B5EF4-FFF2-40B4-BE49-F238E27FC236}">
                  <a16:creationId xmlns:a16="http://schemas.microsoft.com/office/drawing/2014/main" id="{748E3E29-2ABB-2DE3-6B28-5D940D9E104D}"/>
                </a:ext>
              </a:extLst>
            </p:cNvPr>
            <p:cNvSpPr>
              <a:spLocks noChangeArrowheads="1"/>
            </p:cNvSpPr>
            <p:nvPr/>
          </p:nvSpPr>
          <p:spPr bwMode="gray">
            <a:xfrm>
              <a:off x="618829" y="3080405"/>
              <a:ext cx="210461" cy="210462"/>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grpSp>
        <p:nvGrpSpPr>
          <p:cNvPr id="157" name="Group 156">
            <a:extLst>
              <a:ext uri="{FF2B5EF4-FFF2-40B4-BE49-F238E27FC236}">
                <a16:creationId xmlns:a16="http://schemas.microsoft.com/office/drawing/2014/main" id="{AD1051B4-0CD3-8849-B996-5D319852B1FB}"/>
              </a:ext>
            </a:extLst>
          </p:cNvPr>
          <p:cNvGrpSpPr/>
          <p:nvPr/>
        </p:nvGrpSpPr>
        <p:grpSpPr>
          <a:xfrm>
            <a:off x="5683729" y="3810881"/>
            <a:ext cx="196372" cy="268013"/>
            <a:chOff x="618829" y="2925689"/>
            <a:chExt cx="382671" cy="522280"/>
          </a:xfrm>
        </p:grpSpPr>
        <p:cxnSp>
          <p:nvCxnSpPr>
            <p:cNvPr id="158" name="Straight Connector 157">
              <a:extLst>
                <a:ext uri="{FF2B5EF4-FFF2-40B4-BE49-F238E27FC236}">
                  <a16:creationId xmlns:a16="http://schemas.microsoft.com/office/drawing/2014/main" id="{E74C99B2-ADFC-EC69-D6F6-BE3C0BD5285A}"/>
                </a:ext>
              </a:extLst>
            </p:cNvPr>
            <p:cNvCxnSpPr>
              <a:cxnSpLocks/>
              <a:stCxn id="159" idx="4"/>
              <a:endCxn id="164" idx="0"/>
            </p:cNvCxnSpPr>
            <p:nvPr/>
          </p:nvCxnSpPr>
          <p:spPr>
            <a:xfrm>
              <a:off x="722059" y="3014946"/>
              <a:ext cx="2001" cy="6545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9" name="Oval 16">
              <a:extLst>
                <a:ext uri="{FF2B5EF4-FFF2-40B4-BE49-F238E27FC236}">
                  <a16:creationId xmlns:a16="http://schemas.microsoft.com/office/drawing/2014/main" id="{7E0432BF-574B-1591-DE99-CF2A1FD64372}"/>
                </a:ext>
              </a:extLst>
            </p:cNvPr>
            <p:cNvSpPr>
              <a:spLocks noChangeArrowheads="1"/>
            </p:cNvSpPr>
            <p:nvPr/>
          </p:nvSpPr>
          <p:spPr bwMode="gray">
            <a:xfrm>
              <a:off x="677430" y="2925689"/>
              <a:ext cx="89257" cy="89257"/>
            </a:xfrm>
            <a:prstGeom prst="ellipse">
              <a:avLst/>
            </a:prstGeom>
            <a:solidFill>
              <a:srgbClr val="C00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60" name="Oval 16">
              <a:extLst>
                <a:ext uri="{FF2B5EF4-FFF2-40B4-BE49-F238E27FC236}">
                  <a16:creationId xmlns:a16="http://schemas.microsoft.com/office/drawing/2014/main" id="{A3947519-87C5-95AF-ADAB-32967E5C3EAD}"/>
                </a:ext>
              </a:extLst>
            </p:cNvPr>
            <p:cNvSpPr>
              <a:spLocks noChangeArrowheads="1"/>
            </p:cNvSpPr>
            <p:nvPr/>
          </p:nvSpPr>
          <p:spPr bwMode="gray">
            <a:xfrm>
              <a:off x="679430" y="3358712"/>
              <a:ext cx="89257" cy="89257"/>
            </a:xfrm>
            <a:prstGeom prst="ellipse">
              <a:avLst/>
            </a:prstGeom>
            <a:solidFill>
              <a:schemeClr val="bg1">
                <a:lumMod val="65000"/>
              </a:schemeClr>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161" name="Oval 16">
              <a:extLst>
                <a:ext uri="{FF2B5EF4-FFF2-40B4-BE49-F238E27FC236}">
                  <a16:creationId xmlns:a16="http://schemas.microsoft.com/office/drawing/2014/main" id="{FB5B56A8-49AE-A5A7-25AA-C52F8A906929}"/>
                </a:ext>
              </a:extLst>
            </p:cNvPr>
            <p:cNvSpPr>
              <a:spLocks noChangeArrowheads="1"/>
            </p:cNvSpPr>
            <p:nvPr/>
          </p:nvSpPr>
          <p:spPr bwMode="gray">
            <a:xfrm>
              <a:off x="912243" y="3141007"/>
              <a:ext cx="89257" cy="89257"/>
            </a:xfrm>
            <a:prstGeom prst="ellipse">
              <a:avLst/>
            </a:prstGeom>
            <a:solidFill>
              <a:srgbClr val="FFDA65"/>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cxnSp>
          <p:nvCxnSpPr>
            <p:cNvPr id="162" name="Straight Connector 161">
              <a:extLst>
                <a:ext uri="{FF2B5EF4-FFF2-40B4-BE49-F238E27FC236}">
                  <a16:creationId xmlns:a16="http://schemas.microsoft.com/office/drawing/2014/main" id="{92352CF3-8EBA-F713-C892-9C39305A6947}"/>
                </a:ext>
              </a:extLst>
            </p:cNvPr>
            <p:cNvCxnSpPr>
              <a:cxnSpLocks/>
              <a:stCxn id="164" idx="6"/>
              <a:endCxn id="161" idx="2"/>
            </p:cNvCxnSpPr>
            <p:nvPr/>
          </p:nvCxnSpPr>
          <p:spPr>
            <a:xfrm>
              <a:off x="829290" y="3185636"/>
              <a:ext cx="82953" cy="0"/>
            </a:xfrm>
            <a:prstGeom prst="line">
              <a:avLst/>
            </a:prstGeom>
            <a:ln>
              <a:solidFill>
                <a:srgbClr val="FFDA65"/>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F359C33-C02B-8111-FF27-6176BD82DDCF}"/>
                </a:ext>
              </a:extLst>
            </p:cNvPr>
            <p:cNvCxnSpPr>
              <a:cxnSpLocks/>
              <a:stCxn id="164" idx="4"/>
              <a:endCxn id="160" idx="0"/>
            </p:cNvCxnSpPr>
            <p:nvPr/>
          </p:nvCxnSpPr>
          <p:spPr>
            <a:xfrm flipH="1">
              <a:off x="724059" y="3290867"/>
              <a:ext cx="1" cy="67845"/>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sp>
          <p:nvSpPr>
            <p:cNvPr id="164" name="Oval 16">
              <a:extLst>
                <a:ext uri="{FF2B5EF4-FFF2-40B4-BE49-F238E27FC236}">
                  <a16:creationId xmlns:a16="http://schemas.microsoft.com/office/drawing/2014/main" id="{F66715A1-482F-93F5-EF36-FBDB8DE108D5}"/>
                </a:ext>
              </a:extLst>
            </p:cNvPr>
            <p:cNvSpPr>
              <a:spLocks noChangeArrowheads="1"/>
            </p:cNvSpPr>
            <p:nvPr/>
          </p:nvSpPr>
          <p:spPr bwMode="gray">
            <a:xfrm>
              <a:off x="618829" y="3080405"/>
              <a:ext cx="210461" cy="210462"/>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sp>
        <p:nvSpPr>
          <p:cNvPr id="165" name="Rectangle 164">
            <a:extLst>
              <a:ext uri="{FF2B5EF4-FFF2-40B4-BE49-F238E27FC236}">
                <a16:creationId xmlns:a16="http://schemas.microsoft.com/office/drawing/2014/main" id="{75E8BC6F-8132-28B9-2EFB-555E7BEEFFCF}"/>
              </a:ext>
            </a:extLst>
          </p:cNvPr>
          <p:cNvSpPr/>
          <p:nvPr/>
        </p:nvSpPr>
        <p:spPr>
          <a:xfrm>
            <a:off x="6464862" y="3313442"/>
            <a:ext cx="954765" cy="1066067"/>
          </a:xfrm>
          <a:prstGeom prst="rect">
            <a:avLst/>
          </a:prstGeom>
          <a:solidFill>
            <a:schemeClr val="bg1"/>
          </a:solid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t"/>
          <a:lstStyle/>
          <a:p>
            <a:pPr marL="182563">
              <a:tabLst>
                <a:tab pos="447675" algn="l"/>
              </a:tabLst>
            </a:pPr>
            <a:r>
              <a:rPr lang="en-US" sz="700" b="1" noProof="0" dirty="0">
                <a:solidFill>
                  <a:schemeClr val="tx1"/>
                </a:solidFill>
              </a:rPr>
              <a:t>Optimization</a:t>
            </a:r>
            <a:endParaRPr lang="en-US" sz="700" b="1" noProof="0" dirty="0"/>
          </a:p>
          <a:p>
            <a:pPr marL="182563"/>
            <a:r>
              <a:rPr lang="en-US" sz="700" b="1" noProof="0" dirty="0">
                <a:solidFill>
                  <a:schemeClr val="tx1"/>
                </a:solidFill>
              </a:rPr>
              <a:t>question 1</a:t>
            </a:r>
          </a:p>
          <a:p>
            <a:pPr marL="88900"/>
            <a:endParaRPr lang="en-US" sz="700" noProof="0" dirty="0"/>
          </a:p>
          <a:p>
            <a:pPr marL="88900"/>
            <a:r>
              <a:rPr lang="en-US" sz="700" noProof="0" dirty="0">
                <a:solidFill>
                  <a:schemeClr val="tx1"/>
                </a:solidFill>
              </a:rPr>
              <a:t>Preferred option</a:t>
            </a:r>
          </a:p>
          <a:p>
            <a:pPr marL="88900"/>
            <a:endParaRPr lang="en-US" sz="700" noProof="0" dirty="0">
              <a:solidFill>
                <a:schemeClr val="tx1"/>
              </a:solidFill>
            </a:endParaRPr>
          </a:p>
          <a:p>
            <a:pPr marL="88900"/>
            <a:r>
              <a:rPr lang="en-US" sz="700" noProof="0" dirty="0"/>
              <a:t>Second preferred</a:t>
            </a:r>
          </a:p>
          <a:p>
            <a:pPr marL="88900"/>
            <a:r>
              <a:rPr lang="en-US" sz="700" noProof="0" dirty="0"/>
              <a:t>option</a:t>
            </a:r>
          </a:p>
          <a:p>
            <a:pPr marL="88900"/>
            <a:endParaRPr lang="en-US" sz="700" noProof="0" dirty="0">
              <a:solidFill>
                <a:schemeClr val="tx1"/>
              </a:solidFill>
            </a:endParaRPr>
          </a:p>
          <a:p>
            <a:pPr marL="88900"/>
            <a:r>
              <a:rPr lang="en-US" sz="700" noProof="0" dirty="0"/>
              <a:t>Discarded option</a:t>
            </a:r>
            <a:endParaRPr lang="en-US" sz="700" noProof="0" dirty="0">
              <a:solidFill>
                <a:schemeClr val="tx1"/>
              </a:solidFill>
            </a:endParaRPr>
          </a:p>
        </p:txBody>
      </p:sp>
      <p:sp>
        <p:nvSpPr>
          <p:cNvPr id="307" name="Oval 16">
            <a:extLst>
              <a:ext uri="{FF2B5EF4-FFF2-40B4-BE49-F238E27FC236}">
                <a16:creationId xmlns:a16="http://schemas.microsoft.com/office/drawing/2014/main" id="{A6511109-DD7B-4550-F0B4-CEAD677FF128}"/>
              </a:ext>
            </a:extLst>
          </p:cNvPr>
          <p:cNvSpPr>
            <a:spLocks noChangeArrowheads="1"/>
          </p:cNvSpPr>
          <p:nvPr/>
        </p:nvSpPr>
        <p:spPr bwMode="gray">
          <a:xfrm>
            <a:off x="6517134" y="3390027"/>
            <a:ext cx="89256" cy="89257"/>
          </a:xfrm>
          <a:prstGeom prst="ellipse">
            <a:avLst/>
          </a:prstGeom>
          <a:solidFill>
            <a:schemeClr val="bg1"/>
          </a:solidFill>
          <a:ln w="28575" algn="ctr">
            <a:solidFill>
              <a:srgbClr val="FFC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09" name="Oval 16">
            <a:extLst>
              <a:ext uri="{FF2B5EF4-FFF2-40B4-BE49-F238E27FC236}">
                <a16:creationId xmlns:a16="http://schemas.microsoft.com/office/drawing/2014/main" id="{CED83ABC-285D-975C-FC78-D63CAB7149CC}"/>
              </a:ext>
            </a:extLst>
          </p:cNvPr>
          <p:cNvSpPr>
            <a:spLocks noChangeArrowheads="1"/>
          </p:cNvSpPr>
          <p:nvPr/>
        </p:nvSpPr>
        <p:spPr bwMode="gray">
          <a:xfrm>
            <a:off x="6538861" y="3709086"/>
            <a:ext cx="45803" cy="45803"/>
          </a:xfrm>
          <a:prstGeom prst="ellipse">
            <a:avLst/>
          </a:prstGeom>
          <a:solidFill>
            <a:srgbClr val="C00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10" name="Oval 16">
            <a:extLst>
              <a:ext uri="{FF2B5EF4-FFF2-40B4-BE49-F238E27FC236}">
                <a16:creationId xmlns:a16="http://schemas.microsoft.com/office/drawing/2014/main" id="{79E01713-EC5F-CE30-1451-2CF7BCE13615}"/>
              </a:ext>
            </a:extLst>
          </p:cNvPr>
          <p:cNvSpPr>
            <a:spLocks noChangeArrowheads="1"/>
          </p:cNvSpPr>
          <p:nvPr/>
        </p:nvSpPr>
        <p:spPr bwMode="gray">
          <a:xfrm>
            <a:off x="6538861" y="3938888"/>
            <a:ext cx="45803" cy="45803"/>
          </a:xfrm>
          <a:prstGeom prst="ellipse">
            <a:avLst/>
          </a:prstGeom>
          <a:solidFill>
            <a:srgbClr val="FFDA65"/>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11" name="Oval 16">
            <a:extLst>
              <a:ext uri="{FF2B5EF4-FFF2-40B4-BE49-F238E27FC236}">
                <a16:creationId xmlns:a16="http://schemas.microsoft.com/office/drawing/2014/main" id="{4795733C-857C-C166-600B-1AB8D62EDE47}"/>
              </a:ext>
            </a:extLst>
          </p:cNvPr>
          <p:cNvSpPr>
            <a:spLocks noChangeArrowheads="1"/>
          </p:cNvSpPr>
          <p:nvPr/>
        </p:nvSpPr>
        <p:spPr bwMode="gray">
          <a:xfrm>
            <a:off x="6538861" y="4245222"/>
            <a:ext cx="45803" cy="45803"/>
          </a:xfrm>
          <a:prstGeom prst="ellipse">
            <a:avLst/>
          </a:prstGeom>
          <a:solidFill>
            <a:schemeClr val="bg1">
              <a:lumMod val="65000"/>
            </a:schemeClr>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20" name="Oval 319">
            <a:extLst>
              <a:ext uri="{FF2B5EF4-FFF2-40B4-BE49-F238E27FC236}">
                <a16:creationId xmlns:a16="http://schemas.microsoft.com/office/drawing/2014/main" id="{DD60195B-A241-C2F7-0576-BBB3E0849268}"/>
              </a:ext>
            </a:extLst>
          </p:cNvPr>
          <p:cNvSpPr/>
          <p:nvPr/>
        </p:nvSpPr>
        <p:spPr>
          <a:xfrm>
            <a:off x="8106146" y="3419046"/>
            <a:ext cx="656053" cy="389470"/>
          </a:xfrm>
          <a:prstGeom prst="ellipse">
            <a:avLst/>
          </a:prstGeom>
          <a:solidFill>
            <a:schemeClr val="bg1"/>
          </a:solid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endParaRPr lang="en-US" sz="1000" noProof="0" dirty="0">
              <a:solidFill>
                <a:schemeClr val="tx1"/>
              </a:solidFill>
            </a:endParaRPr>
          </a:p>
        </p:txBody>
      </p:sp>
      <p:sp>
        <p:nvSpPr>
          <p:cNvPr id="321" name="Oval 320">
            <a:extLst>
              <a:ext uri="{FF2B5EF4-FFF2-40B4-BE49-F238E27FC236}">
                <a16:creationId xmlns:a16="http://schemas.microsoft.com/office/drawing/2014/main" id="{81E4B4FC-EA4A-4AE3-5EEC-54D92A977AC7}"/>
              </a:ext>
            </a:extLst>
          </p:cNvPr>
          <p:cNvSpPr/>
          <p:nvPr/>
        </p:nvSpPr>
        <p:spPr>
          <a:xfrm>
            <a:off x="8106146" y="3906261"/>
            <a:ext cx="656053" cy="389470"/>
          </a:xfrm>
          <a:prstGeom prst="ellipse">
            <a:avLst/>
          </a:prstGeom>
          <a:solidFill>
            <a:schemeClr val="bg1"/>
          </a:solid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endParaRPr lang="en-US" sz="1000" noProof="0" dirty="0">
              <a:solidFill>
                <a:schemeClr val="tx1"/>
              </a:solidFill>
            </a:endParaRPr>
          </a:p>
        </p:txBody>
      </p:sp>
      <p:sp>
        <p:nvSpPr>
          <p:cNvPr id="322" name="Oval 16">
            <a:extLst>
              <a:ext uri="{FF2B5EF4-FFF2-40B4-BE49-F238E27FC236}">
                <a16:creationId xmlns:a16="http://schemas.microsoft.com/office/drawing/2014/main" id="{EB587334-FB68-8CD1-4F34-1155D0B4BB3E}"/>
              </a:ext>
            </a:extLst>
          </p:cNvPr>
          <p:cNvSpPr>
            <a:spLocks noChangeArrowheads="1"/>
          </p:cNvSpPr>
          <p:nvPr/>
        </p:nvSpPr>
        <p:spPr bwMode="gray">
          <a:xfrm>
            <a:off x="8304207" y="3580407"/>
            <a:ext cx="89256" cy="89257"/>
          </a:xfrm>
          <a:prstGeom prst="ellipse">
            <a:avLst/>
          </a:prstGeom>
          <a:solidFill>
            <a:schemeClr val="bg1"/>
          </a:solidFill>
          <a:ln w="28575" algn="ctr">
            <a:solidFill>
              <a:srgbClr val="C00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23" name="Oval 16">
            <a:extLst>
              <a:ext uri="{FF2B5EF4-FFF2-40B4-BE49-F238E27FC236}">
                <a16:creationId xmlns:a16="http://schemas.microsoft.com/office/drawing/2014/main" id="{CF1970ED-2A35-5A19-A90E-001481942DBB}"/>
              </a:ext>
            </a:extLst>
          </p:cNvPr>
          <p:cNvSpPr>
            <a:spLocks noChangeArrowheads="1"/>
          </p:cNvSpPr>
          <p:nvPr/>
        </p:nvSpPr>
        <p:spPr bwMode="gray">
          <a:xfrm>
            <a:off x="8488039" y="3580407"/>
            <a:ext cx="89256" cy="89257"/>
          </a:xfrm>
          <a:prstGeom prst="ellipse">
            <a:avLst/>
          </a:prstGeom>
          <a:solidFill>
            <a:schemeClr val="bg1"/>
          </a:solidFill>
          <a:ln w="28575" algn="ctr">
            <a:solidFill>
              <a:srgbClr val="C00000"/>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24" name="Oval 16">
            <a:extLst>
              <a:ext uri="{FF2B5EF4-FFF2-40B4-BE49-F238E27FC236}">
                <a16:creationId xmlns:a16="http://schemas.microsoft.com/office/drawing/2014/main" id="{485630E2-256A-C35C-44BB-B709F1AB0111}"/>
              </a:ext>
            </a:extLst>
          </p:cNvPr>
          <p:cNvSpPr>
            <a:spLocks noChangeArrowheads="1"/>
          </p:cNvSpPr>
          <p:nvPr/>
        </p:nvSpPr>
        <p:spPr bwMode="gray">
          <a:xfrm>
            <a:off x="8385558" y="4088309"/>
            <a:ext cx="89256" cy="89257"/>
          </a:xfrm>
          <a:prstGeom prst="ellipse">
            <a:avLst/>
          </a:prstGeom>
          <a:solidFill>
            <a:schemeClr val="bg1"/>
          </a:solidFill>
          <a:ln w="28575" algn="ctr">
            <a:solidFill>
              <a:schemeClr val="bg1">
                <a:lumMod val="50000"/>
              </a:schemeClr>
            </a:solid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sp>
        <p:nvSpPr>
          <p:cNvPr id="325" name="Rectangle 60">
            <a:extLst>
              <a:ext uri="{FF2B5EF4-FFF2-40B4-BE49-F238E27FC236}">
                <a16:creationId xmlns:a16="http://schemas.microsoft.com/office/drawing/2014/main" id="{D88A12EC-2CE7-21D7-3C65-061309EA622C}"/>
              </a:ext>
            </a:extLst>
          </p:cNvPr>
          <p:cNvSpPr>
            <a:spLocks noChangeArrowheads="1"/>
          </p:cNvSpPr>
          <p:nvPr/>
        </p:nvSpPr>
        <p:spPr bwMode="gray">
          <a:xfrm>
            <a:off x="7390685" y="256124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spcBef>
                <a:spcPct val="50000"/>
              </a:spcBef>
            </a:pPr>
            <a:r>
              <a:rPr lang="en-US" sz="1000" b="1" u="sng" noProof="0" dirty="0">
                <a:solidFill>
                  <a:schemeClr val="tx1">
                    <a:lumMod val="50000"/>
                  </a:schemeClr>
                </a:solidFill>
                <a:cs typeface="Arial"/>
              </a:rPr>
              <a:t>Prioritized questions</a:t>
            </a:r>
          </a:p>
        </p:txBody>
      </p:sp>
      <p:sp>
        <p:nvSpPr>
          <p:cNvPr id="326" name="Rectangle 58">
            <a:extLst>
              <a:ext uri="{FF2B5EF4-FFF2-40B4-BE49-F238E27FC236}">
                <a16:creationId xmlns:a16="http://schemas.microsoft.com/office/drawing/2014/main" id="{682BC37F-6E72-BEA0-B74C-FE24AE7496C5}"/>
              </a:ext>
            </a:extLst>
          </p:cNvPr>
          <p:cNvSpPr>
            <a:spLocks noChangeArrowheads="1"/>
          </p:cNvSpPr>
          <p:nvPr/>
        </p:nvSpPr>
        <p:spPr bwMode="gray">
          <a:xfrm>
            <a:off x="7942855" y="3062725"/>
            <a:ext cx="1027112"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en-US" sz="1000" b="1" noProof="0" dirty="0">
                <a:solidFill>
                  <a:schemeClr val="tx1">
                    <a:lumMod val="50000"/>
                  </a:schemeClr>
                </a:solidFill>
                <a:cs typeface="Arial" pitchFamily="34" charset="0"/>
              </a:rPr>
              <a:t>Priority changes</a:t>
            </a:r>
          </a:p>
        </p:txBody>
      </p:sp>
      <p:sp>
        <p:nvSpPr>
          <p:cNvPr id="327" name="Rectangle 58">
            <a:extLst>
              <a:ext uri="{FF2B5EF4-FFF2-40B4-BE49-F238E27FC236}">
                <a16:creationId xmlns:a16="http://schemas.microsoft.com/office/drawing/2014/main" id="{3AA2A85B-2BE0-C13A-442B-173FC3990F22}"/>
              </a:ext>
            </a:extLst>
          </p:cNvPr>
          <p:cNvSpPr>
            <a:spLocks noChangeArrowheads="1"/>
          </p:cNvSpPr>
          <p:nvPr/>
        </p:nvSpPr>
        <p:spPr bwMode="gray">
          <a:xfrm>
            <a:off x="7762709" y="4383232"/>
            <a:ext cx="1367085"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buFont typeface="Wingdings" pitchFamily="2" charset="2"/>
              <a:buNone/>
            </a:pPr>
            <a:r>
              <a:rPr lang="en-US" sz="1000" b="1" noProof="0" dirty="0">
                <a:solidFill>
                  <a:schemeClr val="tx1">
                    <a:lumMod val="50000"/>
                  </a:schemeClr>
                </a:solidFill>
                <a:cs typeface="Arial" pitchFamily="34" charset="0"/>
              </a:rPr>
              <a:t>Low priority</a:t>
            </a:r>
          </a:p>
          <a:p>
            <a:pPr algn="ctr">
              <a:lnSpc>
                <a:spcPct val="100000"/>
              </a:lnSpc>
              <a:buFont typeface="Wingdings" pitchFamily="2" charset="2"/>
              <a:buNone/>
            </a:pPr>
            <a:r>
              <a:rPr lang="en-US" sz="1000" b="1" noProof="0" dirty="0">
                <a:solidFill>
                  <a:schemeClr val="tx1">
                    <a:lumMod val="50000"/>
                  </a:schemeClr>
                </a:solidFill>
                <a:cs typeface="Arial" pitchFamily="34" charset="0"/>
              </a:rPr>
              <a:t>changes</a:t>
            </a:r>
          </a:p>
        </p:txBody>
      </p:sp>
      <p:grpSp>
        <p:nvGrpSpPr>
          <p:cNvPr id="328" name="Group 327">
            <a:extLst>
              <a:ext uri="{FF2B5EF4-FFF2-40B4-BE49-F238E27FC236}">
                <a16:creationId xmlns:a16="http://schemas.microsoft.com/office/drawing/2014/main" id="{CFC0B05B-424F-EFC3-C86C-F645677A7940}"/>
              </a:ext>
            </a:extLst>
          </p:cNvPr>
          <p:cNvGrpSpPr/>
          <p:nvPr/>
        </p:nvGrpSpPr>
        <p:grpSpPr>
          <a:xfrm>
            <a:off x="6670997" y="5376984"/>
            <a:ext cx="2307579" cy="913200"/>
            <a:chOff x="3182567" y="1692315"/>
            <a:chExt cx="3244730" cy="913200"/>
          </a:xfrm>
        </p:grpSpPr>
        <p:sp>
          <p:nvSpPr>
            <p:cNvPr id="329" name="Rectangle 328">
              <a:extLst>
                <a:ext uri="{FF2B5EF4-FFF2-40B4-BE49-F238E27FC236}">
                  <a16:creationId xmlns:a16="http://schemas.microsoft.com/office/drawing/2014/main" id="{D25A5CDB-A27B-6260-367E-52992764FDCE}"/>
                </a:ext>
              </a:extLst>
            </p:cNvPr>
            <p:cNvSpPr/>
            <p:nvPr/>
          </p:nvSpPr>
          <p:spPr>
            <a:xfrm>
              <a:off x="3187204" y="1693731"/>
              <a:ext cx="3232637" cy="911784"/>
            </a:xfrm>
            <a:prstGeom prst="rect">
              <a:avLst/>
            </a:prstGeom>
            <a:solidFill>
              <a:schemeClr val="bg1"/>
            </a:solidFill>
            <a:ln w="9525">
              <a:solidFill>
                <a:srgbClr val="FFDA65"/>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marR="0" lvl="0" fontAlgn="auto">
                <a:lnSpc>
                  <a:spcPct val="100000"/>
                </a:lnSpc>
                <a:spcBef>
                  <a:spcPts val="600"/>
                </a:spcBef>
                <a:spcAft>
                  <a:spcPts val="0"/>
                </a:spcAft>
                <a:buClrTx/>
                <a:buSzPct val="100000"/>
                <a:tabLst/>
                <a:defRPr/>
              </a:pPr>
              <a:r>
                <a:rPr lang="en-US" sz="1200" b="1" kern="0" noProof="0" dirty="0">
                  <a:solidFill>
                    <a:schemeClr val="tx1"/>
                  </a:solidFill>
                </a:rPr>
                <a:t>CHANGE PRIORITIZATION</a:t>
              </a:r>
            </a:p>
            <a:p>
              <a:pPr marR="0" lvl="0" fontAlgn="auto">
                <a:lnSpc>
                  <a:spcPct val="100000"/>
                </a:lnSpc>
                <a:spcBef>
                  <a:spcPts val="600"/>
                </a:spcBef>
                <a:spcAft>
                  <a:spcPts val="0"/>
                </a:spcAft>
                <a:buClrTx/>
                <a:buSzPct val="100000"/>
                <a:tabLst/>
                <a:defRPr/>
              </a:pPr>
              <a:r>
                <a:rPr lang="en-US" sz="1200" kern="0" noProof="0" dirty="0">
                  <a:solidFill>
                    <a:schemeClr val="tx1"/>
                  </a:solidFill>
                </a:rPr>
                <a:t>Which optimization should be prioritized based on importance and feasibility?</a:t>
              </a:r>
            </a:p>
          </p:txBody>
        </p:sp>
        <p:cxnSp>
          <p:nvCxnSpPr>
            <p:cNvPr id="330" name="Straight Connector 329">
              <a:extLst>
                <a:ext uri="{FF2B5EF4-FFF2-40B4-BE49-F238E27FC236}">
                  <a16:creationId xmlns:a16="http://schemas.microsoft.com/office/drawing/2014/main" id="{8CB3212B-0F71-EF6B-CF80-C4570666A2E3}"/>
                </a:ext>
              </a:extLst>
            </p:cNvPr>
            <p:cNvCxnSpPr>
              <a:cxnSpLocks/>
            </p:cNvCxnSpPr>
            <p:nvPr/>
          </p:nvCxnSpPr>
          <p:spPr>
            <a:xfrm flipH="1">
              <a:off x="3182567" y="1692315"/>
              <a:ext cx="3244730" cy="0"/>
            </a:xfrm>
            <a:prstGeom prst="line">
              <a:avLst/>
            </a:prstGeom>
            <a:ln w="38100">
              <a:solidFill>
                <a:srgbClr val="CC9B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3" name="Isosceles Triangle 332">
            <a:extLst>
              <a:ext uri="{FF2B5EF4-FFF2-40B4-BE49-F238E27FC236}">
                <a16:creationId xmlns:a16="http://schemas.microsoft.com/office/drawing/2014/main" id="{068087ED-E1E6-394A-EE1E-C6694A179419}"/>
              </a:ext>
            </a:extLst>
          </p:cNvPr>
          <p:cNvSpPr/>
          <p:nvPr/>
        </p:nvSpPr>
        <p:spPr>
          <a:xfrm rot="5400000">
            <a:off x="8727420" y="3776996"/>
            <a:ext cx="607682" cy="132207"/>
          </a:xfrm>
          <a:prstGeom prst="triangle">
            <a:avLst/>
          </a:prstGeom>
          <a:solidFill>
            <a:srgbClr val="FFFFFF">
              <a:alpha val="50196"/>
            </a:srgbClr>
          </a:solidFill>
          <a:ln w="12700">
            <a:solidFill>
              <a:srgbClr val="FFDA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763D7AB-583A-8DB8-E3FF-8C759D4050F9}"/>
              </a:ext>
            </a:extLst>
          </p:cNvPr>
          <p:cNvGrpSpPr/>
          <p:nvPr/>
        </p:nvGrpSpPr>
        <p:grpSpPr>
          <a:xfrm rot="16200000">
            <a:off x="9852362" y="3559156"/>
            <a:ext cx="45803" cy="79394"/>
            <a:chOff x="5898289" y="3657214"/>
            <a:chExt cx="45803" cy="79394"/>
          </a:xfrm>
        </p:grpSpPr>
        <p:cxnSp>
          <p:nvCxnSpPr>
            <p:cNvPr id="5" name="Straight Connector 4">
              <a:extLst>
                <a:ext uri="{FF2B5EF4-FFF2-40B4-BE49-F238E27FC236}">
                  <a16:creationId xmlns:a16="http://schemas.microsoft.com/office/drawing/2014/main" id="{1FE0EF37-1579-5AFB-4204-611C7E61115B}"/>
                </a:ext>
              </a:extLst>
            </p:cNvPr>
            <p:cNvCxnSpPr>
              <a:cxnSpLocks/>
              <a:stCxn id="6" idx="4"/>
            </p:cNvCxnSpPr>
            <p:nvPr/>
          </p:nvCxnSpPr>
          <p:spPr>
            <a:xfrm>
              <a:off x="5921191" y="3703017"/>
              <a:ext cx="1027" cy="335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16">
              <a:extLst>
                <a:ext uri="{FF2B5EF4-FFF2-40B4-BE49-F238E27FC236}">
                  <a16:creationId xmlns:a16="http://schemas.microsoft.com/office/drawing/2014/main" id="{3A2FC6FA-3074-7F59-E027-DA9AA00F5DC5}"/>
                </a:ext>
              </a:extLst>
            </p:cNvPr>
            <p:cNvSpPr>
              <a:spLocks noChangeArrowheads="1"/>
            </p:cNvSpPr>
            <p:nvPr/>
          </p:nvSpPr>
          <p:spPr bwMode="gray">
            <a:xfrm>
              <a:off x="5898289" y="3657214"/>
              <a:ext cx="45803" cy="45803"/>
            </a:xfrm>
            <a:prstGeom prst="ellipse">
              <a:avLst/>
            </a:prstGeom>
            <a:solidFill>
              <a:srgbClr val="C00000"/>
            </a:solid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grpSp>
        <p:nvGrpSpPr>
          <p:cNvPr id="9" name="Group 8">
            <a:extLst>
              <a:ext uri="{FF2B5EF4-FFF2-40B4-BE49-F238E27FC236}">
                <a16:creationId xmlns:a16="http://schemas.microsoft.com/office/drawing/2014/main" id="{F320DD30-534C-97DB-8FCD-3C079253235E}"/>
              </a:ext>
            </a:extLst>
          </p:cNvPr>
          <p:cNvGrpSpPr/>
          <p:nvPr/>
        </p:nvGrpSpPr>
        <p:grpSpPr>
          <a:xfrm rot="16200000">
            <a:off x="9852363" y="4093239"/>
            <a:ext cx="45803" cy="79394"/>
            <a:chOff x="5898289" y="3657214"/>
            <a:chExt cx="45803" cy="79394"/>
          </a:xfrm>
          <a:solidFill>
            <a:srgbClr val="FFDA65"/>
          </a:solidFill>
        </p:grpSpPr>
        <p:cxnSp>
          <p:nvCxnSpPr>
            <p:cNvPr id="10" name="Straight Connector 9">
              <a:extLst>
                <a:ext uri="{FF2B5EF4-FFF2-40B4-BE49-F238E27FC236}">
                  <a16:creationId xmlns:a16="http://schemas.microsoft.com/office/drawing/2014/main" id="{0E746977-7B84-18E2-59BB-8F957B7D9CCC}"/>
                </a:ext>
              </a:extLst>
            </p:cNvPr>
            <p:cNvCxnSpPr>
              <a:cxnSpLocks/>
              <a:stCxn id="11" idx="4"/>
            </p:cNvCxnSpPr>
            <p:nvPr/>
          </p:nvCxnSpPr>
          <p:spPr>
            <a:xfrm>
              <a:off x="5921191" y="3703017"/>
              <a:ext cx="1027" cy="33591"/>
            </a:xfrm>
            <a:prstGeom prst="line">
              <a:avLst/>
            </a:prstGeom>
            <a:grpFill/>
            <a:ln>
              <a:solidFill>
                <a:srgbClr val="FFDA65"/>
              </a:solidFill>
            </a:ln>
          </p:spPr>
          <p:style>
            <a:lnRef idx="1">
              <a:schemeClr val="accent1"/>
            </a:lnRef>
            <a:fillRef idx="0">
              <a:schemeClr val="accent1"/>
            </a:fillRef>
            <a:effectRef idx="0">
              <a:schemeClr val="accent1"/>
            </a:effectRef>
            <a:fontRef idx="minor">
              <a:schemeClr val="tx1"/>
            </a:fontRef>
          </p:style>
        </p:cxnSp>
        <p:sp>
          <p:nvSpPr>
            <p:cNvPr id="11" name="Oval 16">
              <a:extLst>
                <a:ext uri="{FF2B5EF4-FFF2-40B4-BE49-F238E27FC236}">
                  <a16:creationId xmlns:a16="http://schemas.microsoft.com/office/drawing/2014/main" id="{7DBB7120-5934-2105-E563-6AE95D0885C1}"/>
                </a:ext>
              </a:extLst>
            </p:cNvPr>
            <p:cNvSpPr>
              <a:spLocks noChangeArrowheads="1"/>
            </p:cNvSpPr>
            <p:nvPr/>
          </p:nvSpPr>
          <p:spPr bwMode="gray">
            <a:xfrm>
              <a:off x="5898289" y="3657214"/>
              <a:ext cx="45803" cy="45803"/>
            </a:xfrm>
            <a:prstGeom prst="ellipse">
              <a:avLst/>
            </a:prstGeom>
            <a:grpFill/>
            <a:ln w="9525" algn="ctr">
              <a:noFill/>
              <a:round/>
              <a:headEnd/>
              <a:tailEnd/>
            </a:ln>
            <a:effectLst/>
          </p:spPr>
          <p:txBody>
            <a:bodyPr lIns="0" tIns="0" rIns="0" bIns="0" anchor="ctr"/>
            <a:lstStyle/>
            <a:p>
              <a:pPr algn="ctr" eaLnBrk="0" hangingPunct="0">
                <a:lnSpc>
                  <a:spcPct val="100000"/>
                </a:lnSpc>
              </a:pPr>
              <a:endParaRPr lang="en-US" sz="800" b="1" noProof="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336523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en-US"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F5D61"/>
                </a:solidFill>
                <a:latin typeface="Lato" panose="020F0502020204030203" pitchFamily="34" charset="0"/>
                <a:cs typeface="Times New Roman" panose="02020603050405020304" pitchFamily="18" charset="0"/>
                <a:sym typeface="Lato"/>
              </a:rPr>
              <a:t>Summarized process - This process can be summarized into a </a:t>
            </a:r>
            <a:r>
              <a:rPr kumimoji="0" lang="en-US"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straightforward 10-step process for optimization</a:t>
            </a:r>
          </a:p>
        </p:txBody>
      </p:sp>
      <p:sp>
        <p:nvSpPr>
          <p:cNvPr id="16" name="TextBox 15">
            <a:extLst>
              <a:ext uri="{FF2B5EF4-FFF2-40B4-BE49-F238E27FC236}">
                <a16:creationId xmlns:a16="http://schemas.microsoft.com/office/drawing/2014/main" id="{82AE6EBD-2527-8BD5-D7FA-D7D4FCBAB03E}"/>
              </a:ext>
            </a:extLst>
          </p:cNvPr>
          <p:cNvSpPr txBox="1"/>
          <p:nvPr/>
        </p:nvSpPr>
        <p:spPr>
          <a:xfrm>
            <a:off x="1013762" y="5761743"/>
            <a:ext cx="556688" cy="830997"/>
          </a:xfrm>
          <a:prstGeom prst="rect">
            <a:avLst/>
          </a:prstGeom>
          <a:noFill/>
        </p:spPr>
        <p:txBody>
          <a:bodyPr wrap="square" rtlCol="0" anchor="ctr">
            <a:spAutoFit/>
          </a:bodyPr>
          <a:lstStyle/>
          <a:p>
            <a:pPr algn="ctr"/>
            <a:r>
              <a:rPr lang="en-US" sz="4800" b="1" noProof="0" dirty="0">
                <a:solidFill>
                  <a:schemeClr val="bg1"/>
                </a:solidFill>
              </a:rPr>
              <a:t>9</a:t>
            </a:r>
          </a:p>
        </p:txBody>
      </p:sp>
      <p:graphicFrame>
        <p:nvGraphicFramePr>
          <p:cNvPr id="18" name="Table 17">
            <a:extLst>
              <a:ext uri="{FF2B5EF4-FFF2-40B4-BE49-F238E27FC236}">
                <a16:creationId xmlns:a16="http://schemas.microsoft.com/office/drawing/2014/main" id="{130DCF66-7F12-2FCD-F753-EA15BF0E3583}"/>
              </a:ext>
            </a:extLst>
          </p:cNvPr>
          <p:cNvGraphicFramePr>
            <a:graphicFrameLocks noGrp="1"/>
          </p:cNvGraphicFramePr>
          <p:nvPr>
            <p:extLst>
              <p:ext uri="{D42A27DB-BD31-4B8C-83A1-F6EECF244321}">
                <p14:modId xmlns:p14="http://schemas.microsoft.com/office/powerpoint/2010/main" val="3337518599"/>
              </p:ext>
            </p:extLst>
          </p:nvPr>
        </p:nvGraphicFramePr>
        <p:xfrm>
          <a:off x="472962" y="1309489"/>
          <a:ext cx="11551350" cy="5195455"/>
        </p:xfrm>
        <a:graphic>
          <a:graphicData uri="http://schemas.openxmlformats.org/drawingml/2006/table">
            <a:tbl>
              <a:tblPr firstRow="1" bandRow="1">
                <a:tableStyleId>{93296810-A885-4BE3-A3E7-6D5BEEA58F35}</a:tableStyleId>
              </a:tblPr>
              <a:tblGrid>
                <a:gridCol w="909029">
                  <a:extLst>
                    <a:ext uri="{9D8B030D-6E8A-4147-A177-3AD203B41FA5}">
                      <a16:colId xmlns:a16="http://schemas.microsoft.com/office/drawing/2014/main" val="2448991446"/>
                    </a:ext>
                  </a:extLst>
                </a:gridCol>
                <a:gridCol w="540327">
                  <a:extLst>
                    <a:ext uri="{9D8B030D-6E8A-4147-A177-3AD203B41FA5}">
                      <a16:colId xmlns:a16="http://schemas.microsoft.com/office/drawing/2014/main" val="4206561777"/>
                    </a:ext>
                  </a:extLst>
                </a:gridCol>
                <a:gridCol w="8082567">
                  <a:extLst>
                    <a:ext uri="{9D8B030D-6E8A-4147-A177-3AD203B41FA5}">
                      <a16:colId xmlns:a16="http://schemas.microsoft.com/office/drawing/2014/main" val="1940179211"/>
                    </a:ext>
                  </a:extLst>
                </a:gridCol>
                <a:gridCol w="2019427">
                  <a:extLst>
                    <a:ext uri="{9D8B030D-6E8A-4147-A177-3AD203B41FA5}">
                      <a16:colId xmlns:a16="http://schemas.microsoft.com/office/drawing/2014/main" val="512370050"/>
                    </a:ext>
                  </a:extLst>
                </a:gridCol>
              </a:tblGrid>
              <a:tr h="318655">
                <a:tc>
                  <a:txBody>
                    <a:bodyPr/>
                    <a:lstStyle/>
                    <a:p>
                      <a:pPr algn="ctr"/>
                      <a:r>
                        <a:rPr kumimoji="0" lang="en-US" sz="1500" b="1" i="0" u="none" strike="noStrike" kern="0" cap="none" spc="0" normalizeH="0" baseline="0" noProof="0" dirty="0">
                          <a:ln>
                            <a:noFill/>
                          </a:ln>
                          <a:solidFill>
                            <a:srgbClr val="414141">
                              <a:lumMod val="50000"/>
                            </a:srgbClr>
                          </a:solidFill>
                          <a:effectLst/>
                          <a:uLnTx/>
                          <a:uFillTx/>
                          <a:latin typeface="+mn-lt"/>
                          <a:ea typeface="+mn-ea"/>
                          <a:cs typeface="+mn-cs"/>
                          <a:sym typeface="Arial"/>
                        </a:rPr>
                        <a:t>Phase</a:t>
                      </a:r>
                      <a:endParaRPr lang="en-US" sz="2500" b="1" noProof="0" dirty="0">
                        <a:solidFill>
                          <a:srgbClr val="0F5D61"/>
                        </a:solidFill>
                      </a:endParaRPr>
                    </a:p>
                  </a:txBody>
                  <a:tcPr marL="0" marR="0" marT="0" marB="0" anchor="ctr">
                    <a:solidFill>
                      <a:srgbClr val="FFC000"/>
                    </a:solidFill>
                  </a:tcPr>
                </a:tc>
                <a:tc>
                  <a:txBody>
                    <a:bodyPr/>
                    <a:lstStyle/>
                    <a:p>
                      <a:pPr algn="ctr"/>
                      <a:r>
                        <a:rPr kumimoji="0" lang="en-US" sz="1500" b="1" i="0" u="none" strike="noStrike" kern="0" cap="none" spc="0" normalizeH="0" baseline="0" noProof="0" dirty="0">
                          <a:ln>
                            <a:noFill/>
                          </a:ln>
                          <a:solidFill>
                            <a:srgbClr val="414141">
                              <a:lumMod val="50000"/>
                            </a:srgbClr>
                          </a:solidFill>
                          <a:effectLst/>
                          <a:uLnTx/>
                          <a:uFillTx/>
                          <a:latin typeface="+mn-lt"/>
                          <a:ea typeface="+mn-ea"/>
                          <a:cs typeface="+mn-cs"/>
                          <a:sym typeface="Arial"/>
                        </a:rPr>
                        <a:t>Step</a:t>
                      </a:r>
                      <a:endParaRPr lang="en-US" sz="2500" b="1" noProof="0" dirty="0">
                        <a:solidFill>
                          <a:srgbClr val="0F5D61"/>
                        </a:solidFill>
                      </a:endParaRPr>
                    </a:p>
                  </a:txBody>
                  <a:tcPr marL="0" marR="0" marT="0" marB="0" anchor="ctr">
                    <a:solidFill>
                      <a:srgbClr val="FFC000"/>
                    </a:solidFill>
                  </a:tcPr>
                </a:tc>
                <a:tc>
                  <a:txBody>
                    <a:bodyPr/>
                    <a:lstStyle/>
                    <a:p>
                      <a:pPr rtl="0"/>
                      <a:r>
                        <a:rPr lang="en-US" sz="1500" b="1" noProof="0" dirty="0">
                          <a:solidFill>
                            <a:schemeClr val="tx1">
                              <a:lumMod val="50000"/>
                            </a:schemeClr>
                          </a:solidFill>
                        </a:rPr>
                        <a:t>What</a:t>
                      </a:r>
                    </a:p>
                  </a:txBody>
                  <a:tcPr marT="41564" marB="41564" anchor="ctr">
                    <a:solidFill>
                      <a:srgbClr val="FFC000"/>
                    </a:solidFill>
                  </a:tcPr>
                </a:tc>
                <a:tc>
                  <a:txBody>
                    <a:bodyPr/>
                    <a:lstStyle/>
                    <a:p>
                      <a:r>
                        <a:rPr lang="en-US" sz="1500" b="1" i="0" u="none" strike="noStrike" cap="none" noProof="0" dirty="0">
                          <a:solidFill>
                            <a:schemeClr val="tx1">
                              <a:lumMod val="50000"/>
                            </a:schemeClr>
                          </a:solidFill>
                          <a:latin typeface="+mn-lt"/>
                          <a:ea typeface="+mn-ea"/>
                          <a:cs typeface="+mn-cs"/>
                          <a:sym typeface="Arial"/>
                        </a:rPr>
                        <a:t>Related activity</a:t>
                      </a:r>
                    </a:p>
                  </a:txBody>
                  <a:tcPr marT="41564" marB="41564" anchor="ctr">
                    <a:solidFill>
                      <a:srgbClr val="FFC000"/>
                    </a:solidFill>
                  </a:tcPr>
                </a:tc>
                <a:extLst>
                  <a:ext uri="{0D108BD9-81ED-4DB2-BD59-A6C34878D82A}">
                    <a16:rowId xmlns:a16="http://schemas.microsoft.com/office/drawing/2014/main" val="1983445305"/>
                  </a:ext>
                </a:extLst>
              </a:tr>
              <a:tr h="554182">
                <a:tc>
                  <a:txBody>
                    <a:bodyPr/>
                    <a:lstStyle/>
                    <a:p>
                      <a:pPr algn="ctr"/>
                      <a:r>
                        <a:rPr kumimoji="0" lang="en-US" sz="1500" b="1" i="0" u="none" strike="noStrike" kern="0" cap="none" spc="0" normalizeH="0" baseline="0" noProof="0" dirty="0">
                          <a:ln>
                            <a:noFill/>
                          </a:ln>
                          <a:solidFill>
                            <a:srgbClr val="FFC000"/>
                          </a:solidFill>
                          <a:effectLst/>
                          <a:uLnTx/>
                          <a:uFillTx/>
                          <a:latin typeface="+mn-lt"/>
                          <a:ea typeface="+mn-ea"/>
                          <a:cs typeface="+mn-cs"/>
                          <a:sym typeface="Arial"/>
                        </a:rPr>
                        <a:t>Phase 1</a:t>
                      </a:r>
                      <a:endParaRPr lang="en-US" sz="2500" b="1" noProof="0" dirty="0">
                        <a:solidFill>
                          <a:srgbClr val="FFC000"/>
                        </a:solidFill>
                      </a:endParaRPr>
                    </a:p>
                  </a:txBody>
                  <a:tcPr marL="0" marR="0" marT="0" marB="0" anchor="ctr">
                    <a:lnB w="9525" cap="flat" cmpd="sng" algn="ctr">
                      <a:solidFill>
                        <a:schemeClr val="tx1"/>
                      </a:solidFill>
                      <a:prstDash val="sysDash"/>
                      <a:round/>
                      <a:headEnd type="none" w="med" len="med"/>
                      <a:tailEnd type="none" w="med" len="med"/>
                    </a:lnB>
                  </a:tcPr>
                </a:tc>
                <a:tc>
                  <a:txBody>
                    <a:bodyPr/>
                    <a:lstStyle/>
                    <a:p>
                      <a:pPr algn="ctr"/>
                      <a:r>
                        <a:rPr lang="en-US" sz="2500" b="1" noProof="0" dirty="0">
                          <a:solidFill>
                            <a:srgbClr val="FFC000"/>
                          </a:solidFill>
                        </a:rPr>
                        <a:t>1</a:t>
                      </a:r>
                    </a:p>
                  </a:txBody>
                  <a:tcPr marL="0" marR="0" marT="0" marB="0" anchor="ctr">
                    <a:lnB w="9525" cap="flat" cmpd="sng" algn="ctr">
                      <a:solidFill>
                        <a:schemeClr val="tx1"/>
                      </a:solidFill>
                      <a:prstDash val="sysDash"/>
                      <a:round/>
                      <a:headEnd type="none" w="med" len="med"/>
                      <a:tailEnd type="none" w="med" len="med"/>
                    </a:lnB>
                  </a:tcPr>
                </a:tc>
                <a:tc>
                  <a:txBody>
                    <a:bodyPr/>
                    <a:lstStyle/>
                    <a:p>
                      <a:r>
                        <a:rPr lang="en-US" sz="1500" b="1" noProof="0" dirty="0">
                          <a:solidFill>
                            <a:schemeClr val="tx1">
                              <a:lumMod val="50000"/>
                            </a:schemeClr>
                          </a:solidFill>
                        </a:rPr>
                        <a:t>Review current portfolio and potential optimization questions </a:t>
                      </a:r>
                      <a:r>
                        <a:rPr lang="en-US" sz="1500" b="0" noProof="0" dirty="0">
                          <a:solidFill>
                            <a:schemeClr val="tx1">
                              <a:lumMod val="50000"/>
                            </a:schemeClr>
                          </a:solidFill>
                        </a:rPr>
                        <a:t>(preselect up to 10 questions)</a:t>
                      </a:r>
                      <a:endParaRPr lang="en-US" sz="1500" b="1" noProof="0" dirty="0">
                        <a:solidFill>
                          <a:schemeClr val="tx1">
                            <a:lumMod val="50000"/>
                          </a:schemeClr>
                        </a:solidFill>
                      </a:endParaRPr>
                    </a:p>
                  </a:txBody>
                  <a:tcPr marT="41564" marB="41564" anchor="ctr">
                    <a:lnB w="9525" cap="flat" cmpd="sng" algn="ctr">
                      <a:solidFill>
                        <a:schemeClr val="tx1"/>
                      </a:solidFill>
                      <a:prstDash val="sysDash"/>
                      <a:round/>
                      <a:headEnd type="none" w="med" len="med"/>
                      <a:tailEnd type="none" w="med" len="med"/>
                    </a:lnB>
                  </a:tcPr>
                </a:tc>
                <a:tc>
                  <a:txBody>
                    <a:bodyPr/>
                    <a:lstStyle/>
                    <a:p>
                      <a:r>
                        <a:rPr lang="en-US" sz="1500" b="1" noProof="0" dirty="0">
                          <a:solidFill>
                            <a:schemeClr val="tx1">
                              <a:lumMod val="50000"/>
                            </a:schemeClr>
                          </a:solidFill>
                        </a:rPr>
                        <a:t>Before and during online session</a:t>
                      </a:r>
                    </a:p>
                  </a:txBody>
                  <a:tcPr marT="41564" marB="41564" anchor="ctr">
                    <a:lnB w="952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871940235"/>
                  </a:ext>
                </a:extLst>
              </a:tr>
              <a:tr h="554182">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FFC000"/>
                          </a:solidFill>
                          <a:effectLst/>
                          <a:uLnTx/>
                          <a:uFillTx/>
                          <a:latin typeface="+mn-lt"/>
                          <a:ea typeface="+mn-ea"/>
                          <a:cs typeface="+mn-cs"/>
                          <a:sym typeface="Arial"/>
                        </a:rPr>
                        <a:t>Phase 1</a:t>
                      </a:r>
                      <a:endParaRPr kumimoji="0" lang="en-US" sz="2500" b="1" i="0" u="none" strike="noStrike" kern="0" cap="none" spc="0" normalizeH="0" baseline="0" noProof="0" dirty="0">
                        <a:ln>
                          <a:noFill/>
                        </a:ln>
                        <a:solidFill>
                          <a:srgbClr val="FFC000"/>
                        </a:solidFill>
                        <a:effectLst/>
                        <a:uLnTx/>
                        <a:uFillTx/>
                        <a:latin typeface="+mn-lt"/>
                        <a:ea typeface="+mn-ea"/>
                        <a:cs typeface="+mn-cs"/>
                        <a:sym typeface="Arial"/>
                      </a:endParaRPr>
                    </a:p>
                  </a:txBody>
                  <a:tcPr marL="0" marR="0" marT="0"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a:r>
                        <a:rPr lang="en-US" sz="2500" b="1" noProof="0" dirty="0">
                          <a:solidFill>
                            <a:srgbClr val="FFC000"/>
                          </a:solidFill>
                        </a:rPr>
                        <a:t>2</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a:txBody>
                    <a:bodyPr/>
                    <a:lstStyle/>
                    <a:p>
                      <a:r>
                        <a:rPr lang="en-US" sz="1500" b="1" noProof="0" dirty="0">
                          <a:solidFill>
                            <a:schemeClr val="tx1">
                              <a:lumMod val="50000"/>
                            </a:schemeClr>
                          </a:solidFill>
                        </a:rPr>
                        <a:t>Select up to 3 optimization questions to address </a:t>
                      </a:r>
                      <a:r>
                        <a:rPr lang="en-US" sz="1500" b="0" noProof="0" dirty="0">
                          <a:solidFill>
                            <a:schemeClr val="tx1">
                              <a:lumMod val="50000"/>
                            </a:schemeClr>
                          </a:solidFill>
                        </a:rPr>
                        <a:t>(voting through an online questionnaire can help)</a:t>
                      </a:r>
                      <a:r>
                        <a:rPr lang="en-US" sz="1500" b="1" noProof="0" dirty="0">
                          <a:solidFill>
                            <a:schemeClr val="tx1">
                              <a:lumMod val="50000"/>
                            </a:schemeClr>
                          </a:solidFill>
                        </a:rPr>
                        <a:t> </a:t>
                      </a:r>
                      <a:r>
                        <a:rPr lang="en-US" sz="1500" b="0" noProof="0" dirty="0">
                          <a:solidFill>
                            <a:schemeClr val="tx1">
                              <a:lumMod val="50000"/>
                            </a:schemeClr>
                          </a:solidFill>
                        </a:rPr>
                        <a:t>and clearly define </a:t>
                      </a:r>
                      <a:r>
                        <a:rPr lang="en-US" sz="1500" b="1" noProof="0" dirty="0">
                          <a:solidFill>
                            <a:schemeClr val="tx1">
                              <a:lumMod val="50000"/>
                            </a:schemeClr>
                          </a:solidFill>
                        </a:rPr>
                        <a:t>options</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noProof="0" dirty="0">
                          <a:solidFill>
                            <a:schemeClr val="tx1">
                              <a:lumMod val="50000"/>
                            </a:schemeClr>
                          </a:solidFill>
                        </a:rPr>
                        <a:t>Workshop 1</a:t>
                      </a:r>
                    </a:p>
                  </a:txBody>
                  <a:tcPr marT="41564" marB="41564" anchor="ct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374077492"/>
                  </a:ext>
                </a:extLst>
              </a:tr>
              <a:tr h="554182">
                <a:tc vMerge="1">
                  <a:txBody>
                    <a:bodyPr/>
                    <a:lstStyle/>
                    <a:p>
                      <a:pPr algn="ctr"/>
                      <a:endParaRPr lang="en-US" sz="2800" b="1" noProof="0" dirty="0">
                        <a:solidFill>
                          <a:srgbClr val="FFC000"/>
                        </a:solidFill>
                      </a:endParaRPr>
                    </a:p>
                  </a:txBody>
                  <a:tcPr marL="0" marR="0" marT="0" marB="0" anchor="ctr">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US" sz="2500" b="1" noProof="0" dirty="0">
                          <a:solidFill>
                            <a:srgbClr val="FFC000"/>
                          </a:solidFill>
                        </a:rPr>
                        <a:t>3</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u="sng" noProof="0" dirty="0">
                          <a:solidFill>
                            <a:schemeClr val="tx1">
                              <a:lumMod val="50000"/>
                            </a:schemeClr>
                          </a:solidFill>
                        </a:rPr>
                        <a:t>For each question:</a:t>
                      </a:r>
                      <a:r>
                        <a:rPr lang="en-US" sz="1500" b="0" u="none" noProof="0" dirty="0">
                          <a:solidFill>
                            <a:schemeClr val="tx1">
                              <a:lumMod val="50000"/>
                            </a:schemeClr>
                          </a:solidFill>
                        </a:rPr>
                        <a:t> </a:t>
                      </a:r>
                      <a:r>
                        <a:rPr lang="en-US" sz="1500" b="1" noProof="0" dirty="0">
                          <a:solidFill>
                            <a:schemeClr val="tx1">
                              <a:lumMod val="50000"/>
                            </a:schemeClr>
                          </a:solidFill>
                        </a:rPr>
                        <a:t>Review and select up to 10 criteria out of 55 proposed and assign weight to criteria</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747223202"/>
                  </a:ext>
                </a:extLst>
              </a:tr>
              <a:tr h="387927">
                <a:tc vMerge="1">
                  <a:txBody>
                    <a:bodyPr/>
                    <a:lstStyle/>
                    <a:p>
                      <a:pPr algn="ctr"/>
                      <a:endParaRPr lang="en-US" sz="2800" b="1" noProof="0" dirty="0">
                        <a:solidFill>
                          <a:srgbClr val="FFC000"/>
                        </a:solidFill>
                      </a:endParaRPr>
                    </a:p>
                  </a:txBody>
                  <a:tcPr marL="0" marR="0" marT="0" marB="0" anchor="ctr">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a:r>
                        <a:rPr lang="en-US" sz="2500" b="1" noProof="0" dirty="0">
                          <a:solidFill>
                            <a:srgbClr val="FFC000"/>
                          </a:solidFill>
                        </a:rPr>
                        <a:t>4</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u="sng" noProof="0" dirty="0">
                          <a:solidFill>
                            <a:schemeClr val="tx1">
                              <a:lumMod val="50000"/>
                            </a:schemeClr>
                          </a:solidFill>
                        </a:rPr>
                        <a:t>For each criterion:</a:t>
                      </a:r>
                      <a:r>
                        <a:rPr lang="en-US" sz="1500" b="0" u="none" noProof="0" dirty="0">
                          <a:solidFill>
                            <a:schemeClr val="tx1">
                              <a:lumMod val="50000"/>
                            </a:schemeClr>
                          </a:solidFill>
                        </a:rPr>
                        <a:t> </a:t>
                      </a:r>
                      <a:r>
                        <a:rPr lang="en-US" sz="1500" b="1" noProof="0" dirty="0">
                          <a:solidFill>
                            <a:schemeClr val="tx1">
                              <a:lumMod val="50000"/>
                            </a:schemeClr>
                          </a:solidFill>
                        </a:rPr>
                        <a:t>Define measurable indicators</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tx1"/>
                      </a:solidFill>
                      <a:prstDash val="sysDash"/>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noProof="0" dirty="0">
                        <a:solidFill>
                          <a:schemeClr val="tx1">
                            <a:lumMod val="50000"/>
                          </a:schemeClr>
                        </a:solidFill>
                      </a:endParaRPr>
                    </a:p>
                  </a:txBody>
                  <a:tcPr anchor="ctr"/>
                </a:tc>
                <a:extLst>
                  <a:ext uri="{0D108BD9-81ED-4DB2-BD59-A6C34878D82A}">
                    <a16:rowId xmlns:a16="http://schemas.microsoft.com/office/drawing/2014/main" val="669476276"/>
                  </a:ext>
                </a:extLst>
              </a:tr>
              <a:tr h="554182">
                <a:tc>
                  <a:txBody>
                    <a:bodyPr/>
                    <a:lstStyle/>
                    <a:p>
                      <a:pPr algn="ctr"/>
                      <a:r>
                        <a:rPr kumimoji="0" lang="en-US" sz="1500" b="1" i="0" u="none" strike="noStrike" kern="0" cap="none" spc="0" normalizeH="0" baseline="0" noProof="0" dirty="0">
                          <a:ln>
                            <a:noFill/>
                          </a:ln>
                          <a:solidFill>
                            <a:srgbClr val="CC9B00"/>
                          </a:solidFill>
                          <a:effectLst/>
                          <a:uLnTx/>
                          <a:uFillTx/>
                          <a:latin typeface="+mn-lt"/>
                          <a:ea typeface="+mn-ea"/>
                          <a:cs typeface="+mn-cs"/>
                          <a:sym typeface="Arial"/>
                        </a:rPr>
                        <a:t>Phase 2</a:t>
                      </a:r>
                      <a:endParaRPr lang="en-US" sz="2500" b="1" noProof="0" dirty="0">
                        <a:solidFill>
                          <a:srgbClr val="FFC000"/>
                        </a:solidFill>
                      </a:endParaRPr>
                    </a:p>
                  </a:txBody>
                  <a:tcPr marL="0" marR="0" marT="0"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tcPr>
                </a:tc>
                <a:tc>
                  <a:txBody>
                    <a:bodyPr/>
                    <a:lstStyle/>
                    <a:p>
                      <a:pPr algn="ctr"/>
                      <a:r>
                        <a:rPr lang="en-US" sz="2500" b="1" noProof="0" dirty="0">
                          <a:solidFill>
                            <a:srgbClr val="FFC000"/>
                          </a:solidFill>
                        </a:rPr>
                        <a:t>5</a:t>
                      </a:r>
                    </a:p>
                  </a:txBody>
                  <a:tcPr marL="0" marR="0" marT="0"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tcPr>
                </a:tc>
                <a:tc>
                  <a:txBody>
                    <a:bodyPr/>
                    <a:lstStyle/>
                    <a:p>
                      <a:r>
                        <a:rPr lang="en-US" sz="1500" b="0" u="sng" noProof="0" dirty="0">
                          <a:solidFill>
                            <a:schemeClr val="tx1">
                              <a:lumMod val="50000"/>
                            </a:schemeClr>
                          </a:solidFill>
                        </a:rPr>
                        <a:t>For each criterion: </a:t>
                      </a:r>
                      <a:r>
                        <a:rPr lang="en-US" sz="1500" b="1" noProof="0" dirty="0">
                          <a:solidFill>
                            <a:schemeClr val="tx1">
                              <a:lumMod val="50000"/>
                            </a:schemeClr>
                          </a:solidFill>
                        </a:rPr>
                        <a:t>Collect indicator</a:t>
                      </a:r>
                      <a:r>
                        <a:rPr lang="en-US" sz="1500" b="1" baseline="0" noProof="0" dirty="0">
                          <a:solidFill>
                            <a:schemeClr val="tx1">
                              <a:lumMod val="50000"/>
                            </a:schemeClr>
                          </a:solidFill>
                        </a:rPr>
                        <a:t> </a:t>
                      </a:r>
                      <a:r>
                        <a:rPr lang="en-US" sz="1500" b="1" noProof="0" dirty="0">
                          <a:solidFill>
                            <a:schemeClr val="tx1">
                              <a:lumMod val="50000"/>
                            </a:schemeClr>
                          </a:solidFill>
                        </a:rPr>
                        <a:t>data and prepare content to allow for easy comparison of options</a:t>
                      </a:r>
                    </a:p>
                  </a:txBody>
                  <a:tcPr marT="41564" marB="41564"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noProof="0" dirty="0">
                          <a:solidFill>
                            <a:schemeClr val="tx1">
                              <a:lumMod val="50000"/>
                            </a:schemeClr>
                          </a:solidFill>
                        </a:rPr>
                        <a:t>Data collection</a:t>
                      </a:r>
                    </a:p>
                  </a:txBody>
                  <a:tcPr marT="41564" marB="41564"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83667864"/>
                  </a:ext>
                </a:extLst>
              </a:tr>
              <a:tr h="387927">
                <a:tc rowSpan="5">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CC9B00"/>
                          </a:solidFill>
                          <a:effectLst/>
                          <a:uLnTx/>
                          <a:uFillTx/>
                          <a:latin typeface="+mn-lt"/>
                          <a:ea typeface="+mn-ea"/>
                          <a:cs typeface="+mn-cs"/>
                          <a:sym typeface="Arial"/>
                        </a:rPr>
                        <a:t>Phase 2</a:t>
                      </a:r>
                      <a:endParaRPr kumimoji="0" lang="en-US" sz="2500" b="1" i="0" u="none" strike="noStrike" kern="0" cap="none" spc="0" normalizeH="0" baseline="0" noProof="0" dirty="0">
                        <a:ln>
                          <a:noFill/>
                        </a:ln>
                        <a:solidFill>
                          <a:srgbClr val="FFC000"/>
                        </a:solidFill>
                        <a:effectLst/>
                        <a:uLnTx/>
                        <a:uFillTx/>
                        <a:latin typeface="+mn-lt"/>
                        <a:ea typeface="+mn-ea"/>
                        <a:cs typeface="+mn-cs"/>
                        <a:sym typeface="Arial"/>
                      </a:endParaRPr>
                    </a:p>
                  </a:txBody>
                  <a:tcPr marL="0" marR="0" marT="0"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solidFill>
                      <a:schemeClr val="bg1">
                        <a:lumMod val="95000"/>
                      </a:schemeClr>
                    </a:solidFill>
                  </a:tcPr>
                </a:tc>
                <a:tc>
                  <a:txBody>
                    <a:bodyPr/>
                    <a:lstStyle/>
                    <a:p>
                      <a:pPr algn="ctr"/>
                      <a:r>
                        <a:rPr lang="en-US" sz="2500" b="1" noProof="0" dirty="0">
                          <a:solidFill>
                            <a:srgbClr val="FFC000"/>
                          </a:solidFill>
                        </a:rPr>
                        <a:t>6</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a:txBody>
                    <a:bodyPr/>
                    <a:lstStyle/>
                    <a:p>
                      <a:r>
                        <a:rPr lang="en-US" sz="1500" b="0" u="sng" noProof="0" dirty="0">
                          <a:solidFill>
                            <a:schemeClr val="tx1">
                              <a:lumMod val="50000"/>
                            </a:schemeClr>
                          </a:solidFill>
                        </a:rPr>
                        <a:t>For each question:</a:t>
                      </a:r>
                      <a:r>
                        <a:rPr lang="en-US" sz="1500" b="1" u="none" noProof="0" dirty="0">
                          <a:solidFill>
                            <a:schemeClr val="tx1">
                              <a:lumMod val="50000"/>
                            </a:schemeClr>
                          </a:solidFill>
                        </a:rPr>
                        <a:t> </a:t>
                      </a:r>
                      <a:r>
                        <a:rPr lang="en-US" sz="1500" b="1" noProof="0" dirty="0">
                          <a:solidFill>
                            <a:schemeClr val="tx1">
                              <a:lumMod val="50000"/>
                            </a:schemeClr>
                          </a:solidFill>
                        </a:rPr>
                        <a:t>Rank options on all criteria</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rowSpan="5">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noProof="0" dirty="0">
                          <a:solidFill>
                            <a:schemeClr val="tx1">
                              <a:lumMod val="50000"/>
                            </a:schemeClr>
                          </a:solidFill>
                        </a:rPr>
                        <a:t>Workshop 2</a:t>
                      </a:r>
                    </a:p>
                  </a:txBody>
                  <a:tcPr marT="41564" marB="41564" anchor="ct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solidFill>
                      <a:schemeClr val="bg1">
                        <a:lumMod val="95000"/>
                      </a:schemeClr>
                    </a:solidFill>
                  </a:tcPr>
                </a:tc>
                <a:extLst>
                  <a:ext uri="{0D108BD9-81ED-4DB2-BD59-A6C34878D82A}">
                    <a16:rowId xmlns:a16="http://schemas.microsoft.com/office/drawing/2014/main" val="3984343342"/>
                  </a:ext>
                </a:extLst>
              </a:tr>
              <a:tr h="554182">
                <a:tc vMerge="1">
                  <a:txBody>
                    <a:bodyPr/>
                    <a:lstStyle/>
                    <a:p>
                      <a:pPr algn="ctr"/>
                      <a:endParaRPr lang="en-US" sz="2800" b="1" noProof="0" dirty="0">
                        <a:solidFill>
                          <a:srgbClr val="FFC000"/>
                        </a:solidFill>
                      </a:endParaRPr>
                    </a:p>
                  </a:txBody>
                  <a:tcPr marL="0" marR="0" marT="0" marB="0" anchor="ctr">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US" sz="2500" b="1" noProof="0" dirty="0">
                          <a:solidFill>
                            <a:srgbClr val="FFC000"/>
                          </a:solidFill>
                        </a:rPr>
                        <a:t>7</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a:txBody>
                    <a:bodyPr/>
                    <a:lstStyle/>
                    <a:p>
                      <a:r>
                        <a:rPr lang="en-US" sz="1500" b="0" u="sng" noProof="0" dirty="0">
                          <a:solidFill>
                            <a:schemeClr val="tx1">
                              <a:lumMod val="50000"/>
                            </a:schemeClr>
                          </a:solidFill>
                        </a:rPr>
                        <a:t>For each question:</a:t>
                      </a:r>
                      <a:r>
                        <a:rPr lang="en-US" sz="1500" b="0" u="none" noProof="0" dirty="0">
                          <a:solidFill>
                            <a:schemeClr val="tx1">
                              <a:lumMod val="50000"/>
                            </a:schemeClr>
                          </a:solidFill>
                        </a:rPr>
                        <a:t> Based on average ranking and discussions, </a:t>
                      </a:r>
                      <a:r>
                        <a:rPr lang="en-US" sz="1500" b="1" u="none" noProof="0" dirty="0">
                          <a:solidFill>
                            <a:schemeClr val="tx1">
                              <a:lumMod val="50000"/>
                            </a:schemeClr>
                          </a:solidFill>
                        </a:rPr>
                        <a:t>choose </a:t>
                      </a:r>
                      <a:r>
                        <a:rPr lang="en-US" sz="1500" b="1" u="none" noProof="0" dirty="0">
                          <a:solidFill>
                            <a:schemeClr val="accent3">
                              <a:lumMod val="75000"/>
                            </a:schemeClr>
                          </a:solidFill>
                        </a:rPr>
                        <a:t>preferred</a:t>
                      </a:r>
                      <a:r>
                        <a:rPr lang="en-US" sz="1500" b="1" u="none" noProof="0" dirty="0">
                          <a:solidFill>
                            <a:schemeClr val="tx1">
                              <a:lumMod val="50000"/>
                            </a:schemeClr>
                          </a:solidFill>
                        </a:rPr>
                        <a:t>/parked/discarded </a:t>
                      </a:r>
                      <a:r>
                        <a:rPr lang="en-US" sz="1500" b="1" u="none" noProof="0" dirty="0">
                          <a:solidFill>
                            <a:schemeClr val="accent3">
                              <a:lumMod val="75000"/>
                            </a:schemeClr>
                          </a:solidFill>
                        </a:rPr>
                        <a:t>options</a:t>
                      </a:r>
                      <a:endParaRPr lang="en-US" sz="1500" b="1" u="sng" noProof="0" dirty="0">
                        <a:solidFill>
                          <a:schemeClr val="accent3">
                            <a:lumMod val="75000"/>
                          </a:schemeClr>
                        </a:solidFill>
                      </a:endParaRP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vMerge="1">
                  <a:txBody>
                    <a:bodyPr/>
                    <a:lstStyle/>
                    <a:p>
                      <a:endParaRPr/>
                    </a:p>
                  </a:txBody>
                  <a:tcPr anchor="ctr"/>
                </a:tc>
                <a:extLst>
                  <a:ext uri="{0D108BD9-81ED-4DB2-BD59-A6C34878D82A}">
                    <a16:rowId xmlns:a16="http://schemas.microsoft.com/office/drawing/2014/main" val="4119134919"/>
                  </a:ext>
                </a:extLst>
              </a:tr>
              <a:tr h="554182">
                <a:tc vMerge="1">
                  <a:txBody>
                    <a:bodyPr/>
                    <a:lstStyle/>
                    <a:p>
                      <a:pPr algn="ctr"/>
                      <a:endParaRPr lang="en-US" sz="2800" b="1" noProof="0" dirty="0">
                        <a:solidFill>
                          <a:srgbClr val="FFC000"/>
                        </a:solidFill>
                      </a:endParaRPr>
                    </a:p>
                  </a:txBody>
                  <a:tcPr marL="0" marR="0" marT="0" marB="0" anchor="ctr">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US" sz="2500" b="1" noProof="0" dirty="0">
                          <a:solidFill>
                            <a:srgbClr val="FFC000"/>
                          </a:solidFill>
                        </a:rPr>
                        <a:t>8</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a:txBody>
                    <a:bodyPr/>
                    <a:lstStyle/>
                    <a:p>
                      <a:r>
                        <a:rPr lang="en-US" sz="1500" b="0" noProof="0" dirty="0">
                          <a:solidFill>
                            <a:schemeClr val="tx1">
                              <a:lumMod val="50000"/>
                            </a:schemeClr>
                          </a:solidFill>
                        </a:rPr>
                        <a:t>Compare optimization questions, discussing importance and feasibility, assessing trade offs and </a:t>
                      </a:r>
                      <a:r>
                        <a:rPr lang="en-US" sz="1500" b="1" noProof="0" dirty="0">
                          <a:solidFill>
                            <a:schemeClr val="tx1">
                              <a:lumMod val="50000"/>
                            </a:schemeClr>
                          </a:solidFill>
                        </a:rPr>
                        <a:t>defining </a:t>
                      </a:r>
                      <a:r>
                        <a:rPr lang="en-US" sz="1500" b="1" u="none" noProof="0" dirty="0">
                          <a:solidFill>
                            <a:srgbClr val="C00000"/>
                          </a:solidFill>
                        </a:rPr>
                        <a:t>priority level </a:t>
                      </a:r>
                      <a:r>
                        <a:rPr lang="en-US" sz="1500" b="1" noProof="0" dirty="0">
                          <a:solidFill>
                            <a:schemeClr val="tx1">
                              <a:lumMod val="50000"/>
                            </a:schemeClr>
                          </a:solidFill>
                        </a:rPr>
                        <a:t>(high/low) for each question</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vMerge="1">
                  <a:txBody>
                    <a:bodyPr/>
                    <a:lstStyle/>
                    <a:p>
                      <a:endParaRPr/>
                    </a:p>
                  </a:txBody>
                  <a:tcPr anchor="ctr"/>
                </a:tc>
                <a:extLst>
                  <a:ext uri="{0D108BD9-81ED-4DB2-BD59-A6C34878D82A}">
                    <a16:rowId xmlns:a16="http://schemas.microsoft.com/office/drawing/2014/main" val="2894405398"/>
                  </a:ext>
                </a:extLst>
              </a:tr>
              <a:tr h="387927">
                <a:tc vMerge="1">
                  <a:txBody>
                    <a:bodyPr/>
                    <a:lstStyle/>
                    <a:p>
                      <a:pPr algn="ctr"/>
                      <a:endParaRPr lang="en-US" sz="2800" b="1" noProof="0" dirty="0">
                        <a:solidFill>
                          <a:srgbClr val="FFC000"/>
                        </a:solidFill>
                      </a:endParaRPr>
                    </a:p>
                  </a:txBody>
                  <a:tcPr marL="0" marR="0" marT="0" marB="0" anchor="ctr">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US" sz="2500" b="1" noProof="0" dirty="0">
                          <a:solidFill>
                            <a:srgbClr val="FFC000"/>
                          </a:solidFill>
                        </a:rPr>
                        <a:t>9</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noProof="0" dirty="0">
                          <a:solidFill>
                            <a:schemeClr val="tx1">
                              <a:lumMod val="50000"/>
                            </a:schemeClr>
                          </a:solidFill>
                        </a:rPr>
                        <a:t>Define </a:t>
                      </a:r>
                      <a:r>
                        <a:rPr lang="en-US" sz="1500" b="1" noProof="0" dirty="0">
                          <a:solidFill>
                            <a:srgbClr val="7030A0"/>
                          </a:solidFill>
                        </a:rPr>
                        <a:t>programmatic, budget and vaccine-specific constraints</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lnB w="9525" cap="flat" cmpd="sng" algn="ctr">
                      <a:solidFill>
                        <a:schemeClr val="bg1"/>
                      </a:solidFill>
                      <a:prstDash val="sysDash"/>
                      <a:round/>
                      <a:headEnd type="none" w="med" len="med"/>
                      <a:tailEnd type="none" w="med" len="med"/>
                    </a:lnB>
                    <a:solidFill>
                      <a:schemeClr val="bg1">
                        <a:lumMod val="95000"/>
                      </a:schemeClr>
                    </a:solidFill>
                  </a:tcPr>
                </a:tc>
                <a:tc vMerge="1">
                  <a:txBody>
                    <a:bodyPr/>
                    <a:lstStyle/>
                    <a:p>
                      <a:endParaRPr/>
                    </a:p>
                  </a:txBody>
                  <a:tcPr anchor="ctr"/>
                </a:tc>
                <a:extLst>
                  <a:ext uri="{0D108BD9-81ED-4DB2-BD59-A6C34878D82A}">
                    <a16:rowId xmlns:a16="http://schemas.microsoft.com/office/drawing/2014/main" val="3301291762"/>
                  </a:ext>
                </a:extLst>
              </a:tr>
              <a:tr h="387927">
                <a:tc vMerge="1">
                  <a:txBody>
                    <a:bodyPr/>
                    <a:lstStyle/>
                    <a:p>
                      <a:pPr algn="ctr"/>
                      <a:endParaRPr lang="en-US" sz="2800" b="1" noProof="0" dirty="0">
                        <a:solidFill>
                          <a:srgbClr val="FFC000"/>
                        </a:solidFill>
                      </a:endParaRPr>
                    </a:p>
                  </a:txBody>
                  <a:tcPr marL="0" marR="0" marT="0" marB="0" anchor="ctr">
                    <a:lnR w="9525" cap="flat" cmpd="sng" algn="ctr">
                      <a:noFill/>
                      <a:prstDash val="sysDash"/>
                      <a:round/>
                      <a:headEnd type="none" w="med" len="med"/>
                      <a:tailEnd type="none" w="med" len="med"/>
                    </a:lnR>
                    <a:lnT w="9525" cap="flat" cmpd="sng" algn="ctr">
                      <a:noFill/>
                      <a:prstDash val="sysDash"/>
                      <a:round/>
                      <a:headEnd type="none" w="med" len="med"/>
                      <a:tailEnd type="none" w="med" len="med"/>
                    </a:lnT>
                    <a:solidFill>
                      <a:schemeClr val="bg1">
                        <a:lumMod val="95000"/>
                      </a:schemeClr>
                    </a:solidFill>
                  </a:tcPr>
                </a:tc>
                <a:tc>
                  <a:txBody>
                    <a:bodyPr/>
                    <a:lstStyle/>
                    <a:p>
                      <a:pPr algn="ctr"/>
                      <a:r>
                        <a:rPr lang="en-US" sz="2500" b="1" noProof="0" dirty="0">
                          <a:solidFill>
                            <a:srgbClr val="FFC000"/>
                          </a:solidFill>
                        </a:rPr>
                        <a:t>10</a:t>
                      </a:r>
                    </a:p>
                  </a:txBody>
                  <a:tcPr marL="0" marR="0" marT="0" marB="0" anchor="ctr">
                    <a:lnL w="12700" cmpd="sng">
                      <a:noFill/>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solidFill>
                      <a:schemeClr val="bg1">
                        <a:lumMod val="95000"/>
                      </a:schemeClr>
                    </a:solidFill>
                  </a:tcPr>
                </a:tc>
                <a:tc>
                  <a:txBody>
                    <a:bodyPr/>
                    <a:lstStyle/>
                    <a:p>
                      <a:r>
                        <a:rPr lang="en-US" sz="1500" b="1" noProof="0" dirty="0">
                          <a:solidFill>
                            <a:schemeClr val="tx1">
                              <a:lumMod val="50000"/>
                            </a:schemeClr>
                          </a:solidFill>
                        </a:rPr>
                        <a:t>Draft scenarios based on </a:t>
                      </a:r>
                      <a:r>
                        <a:rPr lang="en-US" sz="1500" b="1" noProof="0" dirty="0">
                          <a:solidFill>
                            <a:schemeClr val="accent2"/>
                          </a:solidFill>
                        </a:rPr>
                        <a:t>preferred </a:t>
                      </a:r>
                      <a:r>
                        <a:rPr lang="en-US" sz="1500" b="1" noProof="0" dirty="0">
                          <a:solidFill>
                            <a:schemeClr val="accent3">
                              <a:lumMod val="75000"/>
                            </a:schemeClr>
                          </a:solidFill>
                        </a:rPr>
                        <a:t>options</a:t>
                      </a:r>
                      <a:r>
                        <a:rPr lang="en-US" sz="1500" b="1" noProof="0" dirty="0">
                          <a:solidFill>
                            <a:schemeClr val="tx1">
                              <a:lumMod val="50000"/>
                            </a:schemeClr>
                          </a:solidFill>
                        </a:rPr>
                        <a:t>, </a:t>
                      </a:r>
                      <a:r>
                        <a:rPr lang="en-US" sz="1500" b="1" noProof="0" dirty="0">
                          <a:solidFill>
                            <a:srgbClr val="C00000"/>
                          </a:solidFill>
                        </a:rPr>
                        <a:t>priority level </a:t>
                      </a:r>
                      <a:r>
                        <a:rPr lang="en-US" sz="1500" b="1" noProof="0" dirty="0">
                          <a:solidFill>
                            <a:schemeClr val="tx1">
                              <a:lumMod val="50000"/>
                            </a:schemeClr>
                          </a:solidFill>
                        </a:rPr>
                        <a:t>and </a:t>
                      </a:r>
                      <a:r>
                        <a:rPr lang="en-US" sz="1500" b="1" noProof="0" dirty="0">
                          <a:solidFill>
                            <a:srgbClr val="7030A0"/>
                          </a:solidFill>
                        </a:rPr>
                        <a:t>constraints</a:t>
                      </a:r>
                    </a:p>
                  </a:txBody>
                  <a:tcPr marT="41564" marB="41564"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solidFill>
                        <a:schemeClr val="bg1"/>
                      </a:solidFill>
                      <a:prstDash val="sysDash"/>
                      <a:round/>
                      <a:headEnd type="none" w="med" len="med"/>
                      <a:tailEnd type="none" w="med" len="med"/>
                    </a:lnT>
                    <a:solidFill>
                      <a:schemeClr val="bg1">
                        <a:lumMod val="95000"/>
                      </a:schemeClr>
                    </a:solidFill>
                  </a:tcPr>
                </a:tc>
                <a:tc vMerge="1">
                  <a:txBody>
                    <a:bodyPr/>
                    <a:lstStyle/>
                    <a:p>
                      <a:endParaRPr dirty="0"/>
                    </a:p>
                  </a:txBody>
                  <a:tcPr anchor="ctr"/>
                </a:tc>
                <a:extLst>
                  <a:ext uri="{0D108BD9-81ED-4DB2-BD59-A6C34878D82A}">
                    <a16:rowId xmlns:a16="http://schemas.microsoft.com/office/drawing/2014/main" val="363180383"/>
                  </a:ext>
                </a:extLst>
              </a:tr>
            </a:tbl>
          </a:graphicData>
        </a:graphic>
      </p:graphicFrame>
    </p:spTree>
    <p:extLst>
      <p:ext uri="{BB962C8B-B14F-4D97-AF65-F5344CB8AC3E}">
        <p14:creationId xmlns:p14="http://schemas.microsoft.com/office/powerpoint/2010/main" val="1492207595"/>
      </p:ext>
    </p:extLst>
  </p:cSld>
  <p:clrMapOvr>
    <a:masterClrMapping/>
  </p:clrMapOvr>
</p:sld>
</file>

<file path=ppt/theme/theme1.xml><?xml version="1.0" encoding="utf-8"?>
<a:theme xmlns:a="http://schemas.openxmlformats.org/drawingml/2006/main" name="Simple Light">
  <a:themeElements>
    <a:clrScheme name="Simple Light">
      <a:dk1>
        <a:srgbClr val="414141"/>
      </a:dk1>
      <a:lt1>
        <a:srgbClr val="FFFFFF"/>
      </a:lt1>
      <a:dk2>
        <a:srgbClr val="595959"/>
      </a:dk2>
      <a:lt2>
        <a:srgbClr val="EEEEEE"/>
      </a:lt2>
      <a:accent1>
        <a:srgbClr val="002878"/>
      </a:accent1>
      <a:accent2>
        <a:srgbClr val="145ABE"/>
      </a:accent2>
      <a:accent3>
        <a:srgbClr val="3C8CF0"/>
      </a:accent3>
      <a:accent4>
        <a:srgbClr val="50AAFA"/>
      </a:accent4>
      <a:accent5>
        <a:srgbClr val="64C8FA"/>
      </a:accent5>
      <a:accent6>
        <a:srgbClr val="FFFFFF"/>
      </a:accent6>
      <a:hlink>
        <a:srgbClr val="64C8FA"/>
      </a:hlink>
      <a:folHlink>
        <a:srgbClr val="0097A7"/>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SharedWithUsers xmlns="bd879b36-96f5-4c4e-979a-9eb1cd712529">
      <UserInfo>
        <DisplayName>Yusuf Yusufari</DisplayName>
        <AccountId>608</AccountId>
        <AccountType/>
      </UserInfo>
      <UserInfo>
        <DisplayName>Emily Nickels</DisplayName>
        <AccountId>47</AccountId>
        <AccountType/>
      </UserInfo>
      <UserInfo>
        <DisplayName>Liya Wondwossen</DisplayName>
        <AccountId>2002</AccountId>
        <AccountType/>
      </UserInfo>
      <UserInfo>
        <DisplayName>Chris Culver</DisplayName>
        <AccountId>541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0a33f7f97189f57a7c30b7cae11a2871">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82d086afe19c01acb12736a51166b59f"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d07315-c2ae-4bfc-9fe7-a2d7790a13f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5C6E7-5815-40D1-9021-C0974D8B1BCF}">
  <ds:schemaRefs>
    <ds:schemaRef ds:uri="http://schemas.microsoft.com/sharepoint/v3/contenttype/forms"/>
  </ds:schemaRefs>
</ds:datastoreItem>
</file>

<file path=customXml/itemProps2.xml><?xml version="1.0" encoding="utf-8"?>
<ds:datastoreItem xmlns:ds="http://schemas.openxmlformats.org/officeDocument/2006/customXml" ds:itemID="{D8B374E8-4810-401F-874B-B3DA1F14D2F5}">
  <ds:schemaRefs>
    <ds:schemaRef ds:uri="http://purl.org/dc/dcmitype/"/>
    <ds:schemaRef ds:uri="http://purl.org/dc/elements/1.1/"/>
    <ds:schemaRef ds:uri="http://purl.org/dc/terms/"/>
    <ds:schemaRef ds:uri="http://www.w3.org/XML/1998/namespace"/>
    <ds:schemaRef ds:uri="http://schemas.microsoft.com/office/2006/documentManagement/types"/>
    <ds:schemaRef ds:uri="f94a4242-da51-4b1d-bad4-07d006b730d3"/>
    <ds:schemaRef ds:uri="bd879b36-96f5-4c4e-979a-9eb1cd71252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14DD1F3-5D9C-4CD8-8C42-EFA18C444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a4242-da51-4b1d-bad4-07d006b730d3"/>
    <ds:schemaRef ds:uri="bd879b36-96f5-4c4e-979a-9eb1cd712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128118</TotalTime>
  <Words>2731</Words>
  <Application>Microsoft Office PowerPoint</Application>
  <PresentationFormat>Widescreen</PresentationFormat>
  <Paragraphs>582</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Narrow</vt:lpstr>
      <vt:lpstr>Arial</vt:lpstr>
      <vt:lpstr>Calibri</vt:lpstr>
      <vt:lpstr>Lato</vt:lpstr>
      <vt:lpstr>Times</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Guiod</dc:creator>
  <cp:lastModifiedBy>Louise Henaff</cp:lastModifiedBy>
  <cp:revision>2287</cp:revision>
  <dcterms:created xsi:type="dcterms:W3CDTF">2022-06-29T11:27:31Z</dcterms:created>
  <dcterms:modified xsi:type="dcterms:W3CDTF">2026-01-29T21:12:42Z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y fmtid="{D5CDD505-2E9C-101B-9397-08002B2CF9AE}" pid="3" name="MediaServiceImageTags">
    <vt:lpwstr/>
  </property>
</Properties>
</file>