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3.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4.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51"/>
  </p:notesMasterIdLst>
  <p:sldIdLst>
    <p:sldId id="1154106703" r:id="rId5"/>
    <p:sldId id="1154106725" r:id="rId6"/>
    <p:sldId id="1154106710" r:id="rId7"/>
    <p:sldId id="1154106723" r:id="rId8"/>
    <p:sldId id="1154106924" r:id="rId9"/>
    <p:sldId id="1154106718" r:id="rId10"/>
    <p:sldId id="1154106817" r:id="rId11"/>
    <p:sldId id="1154106721" r:id="rId12"/>
    <p:sldId id="1154106923" r:id="rId13"/>
    <p:sldId id="1154106764" r:id="rId14"/>
    <p:sldId id="1154106752" r:id="rId15"/>
    <p:sldId id="1154106926" r:id="rId16"/>
    <p:sldId id="1154106778" r:id="rId17"/>
    <p:sldId id="1154106824" r:id="rId18"/>
    <p:sldId id="1154106782" r:id="rId19"/>
    <p:sldId id="1154106830" r:id="rId20"/>
    <p:sldId id="1154106795" r:id="rId21"/>
    <p:sldId id="1154106831" r:id="rId22"/>
    <p:sldId id="1154106785" r:id="rId23"/>
    <p:sldId id="1154106825" r:id="rId24"/>
    <p:sldId id="1154106754" r:id="rId25"/>
    <p:sldId id="1154106731" r:id="rId26"/>
    <p:sldId id="1154106729" r:id="rId27"/>
    <p:sldId id="1154106755" r:id="rId28"/>
    <p:sldId id="1154106732" r:id="rId29"/>
    <p:sldId id="1154106820" r:id="rId30"/>
    <p:sldId id="1154106821" r:id="rId31"/>
    <p:sldId id="1154106822" r:id="rId32"/>
    <p:sldId id="1154106769" r:id="rId33"/>
    <p:sldId id="1154106770" r:id="rId34"/>
    <p:sldId id="1154106771" r:id="rId35"/>
    <p:sldId id="1154106772" r:id="rId36"/>
    <p:sldId id="1154106773" r:id="rId37"/>
    <p:sldId id="1154106774" r:id="rId38"/>
    <p:sldId id="1154106928" r:id="rId39"/>
    <p:sldId id="1154106836" r:id="rId40"/>
    <p:sldId id="1154106786" r:id="rId41"/>
    <p:sldId id="1154106832" r:id="rId42"/>
    <p:sldId id="1154106794" r:id="rId43"/>
    <p:sldId id="1154106833" r:id="rId44"/>
    <p:sldId id="1154106790" r:id="rId45"/>
    <p:sldId id="1154106862" r:id="rId46"/>
    <p:sldId id="1154106834" r:id="rId47"/>
    <p:sldId id="1154106839" r:id="rId48"/>
    <p:sldId id="1154106837" r:id="rId49"/>
    <p:sldId id="1154106749" r:id="rId5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6C68301-502B-4D0B-BC97-E00606A315C9}">
          <p14:sldIdLst>
            <p14:sldId id="1154106703"/>
            <p14:sldId id="1154106725"/>
          </p14:sldIdLst>
        </p14:section>
        <p14:section name="1. Objectives" id="{4E63281C-3A37-4645-9612-979F27A64285}">
          <p14:sldIdLst>
            <p14:sldId id="1154106710"/>
            <p14:sldId id="1154106723"/>
            <p14:sldId id="1154106924"/>
            <p14:sldId id="1154106718"/>
          </p14:sldIdLst>
        </p14:section>
        <p14:section name="2. Approach &amp; methodology" id="{48F8D8FC-5FDF-4225-94A4-A02A24C576BA}">
          <p14:sldIdLst>
            <p14:sldId id="1154106817"/>
            <p14:sldId id="1154106721"/>
            <p14:sldId id="1154106923"/>
            <p14:sldId id="1154106764"/>
            <p14:sldId id="1154106752"/>
            <p14:sldId id="1154106926"/>
            <p14:sldId id="1154106778"/>
          </p14:sldIdLst>
        </p14:section>
        <p14:section name="Timeframe" id="{2671A2BF-2AFD-1440-BA44-54D94E578F6D}">
          <p14:sldIdLst>
            <p14:sldId id="1154106824"/>
            <p14:sldId id="1154106782"/>
          </p14:sldIdLst>
        </p14:section>
        <p14:section name="Vaccine Candidates" id="{D233DA0D-23FB-CF49-A288-C5B8657E9DA7}">
          <p14:sldIdLst>
            <p14:sldId id="1154106830"/>
            <p14:sldId id="1154106795"/>
            <p14:sldId id="1154106831"/>
            <p14:sldId id="1154106785"/>
          </p14:sldIdLst>
        </p14:section>
        <p14:section name="Criteria Discussion" id="{CC28E185-803E-2640-AB4B-35C54A9BC6B6}">
          <p14:sldIdLst>
            <p14:sldId id="1154106825"/>
            <p14:sldId id="1154106754"/>
            <p14:sldId id="1154106731"/>
            <p14:sldId id="1154106729"/>
            <p14:sldId id="1154106755"/>
            <p14:sldId id="1154106732"/>
            <p14:sldId id="1154106820"/>
            <p14:sldId id="1154106821"/>
            <p14:sldId id="1154106822"/>
            <p14:sldId id="1154106769"/>
            <p14:sldId id="1154106770"/>
            <p14:sldId id="1154106771"/>
            <p14:sldId id="1154106772"/>
            <p14:sldId id="1154106773"/>
            <p14:sldId id="1154106774"/>
            <p14:sldId id="1154106928"/>
            <p14:sldId id="1154106836"/>
            <p14:sldId id="1154106786"/>
            <p14:sldId id="1154106832"/>
            <p14:sldId id="1154106794"/>
            <p14:sldId id="1154106833"/>
            <p14:sldId id="1154106790"/>
            <p14:sldId id="1154106862"/>
            <p14:sldId id="1154106834"/>
            <p14:sldId id="1154106839"/>
            <p14:sldId id="1154106837"/>
            <p14:sldId id="1154106749"/>
          </p14:sldIdLst>
        </p14:section>
        <p14:section name="Extra slides" id="{9A823044-0B0D-6A42-83E3-0274D21262B2}">
          <p14:sldIdLst/>
        </p14:section>
      </p14:sectionLst>
    </p:ext>
    <p:ext uri="{EFAFB233-063F-42B5-8137-9DF3F51BA10A}">
      <p15:sldGuideLst xmlns:p15="http://schemas.microsoft.com/office/powerpoint/2012/main">
        <p15:guide id="1" pos="7378" userDrawn="1">
          <p15:clr>
            <a:srgbClr val="A4A3A4"/>
          </p15:clr>
        </p15:guide>
        <p15:guide id="2" pos="6403" userDrawn="1">
          <p15:clr>
            <a:srgbClr val="A4A3A4"/>
          </p15:clr>
        </p15:guide>
        <p15:guide id="3" orient="horz" pos="1502" userDrawn="1">
          <p15:clr>
            <a:srgbClr val="A4A3A4"/>
          </p15:clr>
        </p15:guide>
        <p15:guide id="4" orient="horz" pos="867"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B106A06-D1F9-E8CB-C379-83E8D8847C42}" name="Philippe Duclos" initials="PD" userId="8ad31b28183b21dc" providerId="Windows Live"/>
  <p188:author id="{96B00E2C-0269-1AE3-FB5E-1CC29E1802F7}" name="Jenna Groman" initials="JG" userId="cccde213d03f6991" providerId="Windows Live"/>
  <p188:author id="{64496C3D-CE5B-3417-0F4B-6F5E8F88795A}" name="Nahad Sadr-Azodi" initials="NS" userId="S::NSadr-Azodi@Sabin.org::ebf4ebee-bee8-4fa8-948c-83bb8cadd255" providerId="AD"/>
  <p188:author id="{FFEA344E-C494-FB95-3A77-9D8678F16C83}" name="Jenna Groman" initials="JG" userId="VlcMPxBHKhNQKtBiUWebHAOp0Pp0aC6N1gkvkaSWVv0=" providerId="None"/>
  <p188:author id="{C16C8E6A-F867-75BE-F84A-36F91CB142D2}" name="Florian Guiod" initials="FG" userId="467a635d1002deb1" providerId="Windows Live"/>
  <p188:author id="{3DF787E7-6AE6-D3C5-21B8-72124DEE5D1C}" name="Florian Guiod" initials="FG" userId="vzbpcdys6dinr02k8i5sfeuqfjbnfarj3pcpk3yfjhs"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C2C4"/>
    <a:srgbClr val="0F5D61"/>
    <a:srgbClr val="00D6C2"/>
    <a:srgbClr val="A5D5D7"/>
    <a:srgbClr val="1AA3AA"/>
    <a:srgbClr val="B0CACB"/>
    <a:srgbClr val="D7F7F9"/>
    <a:srgbClr val="68999B"/>
    <a:srgbClr val="F2F2F2"/>
    <a:srgbClr val="8ABA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107" autoAdjust="0"/>
    <p:restoredTop sz="84762" autoAdjust="0"/>
  </p:normalViewPr>
  <p:slideViewPr>
    <p:cSldViewPr snapToGrid="0">
      <p:cViewPr varScale="1">
        <p:scale>
          <a:sx n="62" d="100"/>
          <a:sy n="62" d="100"/>
        </p:scale>
        <p:origin x="1133" y="274"/>
      </p:cViewPr>
      <p:guideLst>
        <p:guide pos="7378"/>
        <p:guide pos="6403"/>
        <p:guide orient="horz" pos="1502"/>
        <p:guide orient="horz" pos="867"/>
      </p:guideLst>
    </p:cSldViewPr>
  </p:slideViewPr>
  <p:notesTextViewPr>
    <p:cViewPr>
      <p:scale>
        <a:sx n="125" d="100"/>
        <a:sy n="125" d="100"/>
      </p:scale>
      <p:origin x="0" y="0"/>
    </p:cViewPr>
  </p:notesTextViewPr>
  <p:sorterViewPr>
    <p:cViewPr>
      <p:scale>
        <a:sx n="100" d="100"/>
        <a:sy n="100" d="100"/>
      </p:scale>
      <p:origin x="0" y="-9667"/>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microsoft.com/office/2018/10/relationships/authors" Target="authors.xml"/><Relationship Id="rId8" Type="http://schemas.openxmlformats.org/officeDocument/2006/relationships/slide" Target="slides/slide4.xml"/><Relationship Id="rId51" Type="http://schemas.openxmlformats.org/officeDocument/2006/relationships/notesMaster" Target="notesMasters/notes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Questionnaire</a:t>
            </a:r>
            <a:r>
              <a:rPr lang="en-US" sz="1600" baseline="0" dirty="0"/>
              <a:t> Responses</a:t>
            </a:r>
            <a:endParaRPr lang="en-US" sz="1600" dirty="0"/>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Responses</c:v>
                </c:pt>
              </c:strCache>
            </c:strRef>
          </c:tx>
          <c:dPt>
            <c:idx val="0"/>
            <c:bubble3D val="0"/>
            <c:spPr>
              <a:solidFill>
                <a:srgbClr val="0F5D61"/>
              </a:solidFill>
              <a:ln w="19050">
                <a:solidFill>
                  <a:schemeClr val="lt1"/>
                </a:solidFill>
              </a:ln>
              <a:effectLst/>
            </c:spPr>
            <c:extLst>
              <c:ext xmlns:c16="http://schemas.microsoft.com/office/drawing/2014/chart" uri="{C3380CC4-5D6E-409C-BE32-E72D297353CC}">
                <c16:uniqueId val="{00000001-BB17-F14C-93D6-2ED9A712A506}"/>
              </c:ext>
            </c:extLst>
          </c:dPt>
          <c:dPt>
            <c:idx val="1"/>
            <c:bubble3D val="0"/>
            <c:spPr>
              <a:solidFill>
                <a:srgbClr val="1AA3AA"/>
              </a:solidFill>
              <a:ln w="19050">
                <a:solidFill>
                  <a:schemeClr val="lt1"/>
                </a:solidFill>
              </a:ln>
              <a:effectLst/>
            </c:spPr>
            <c:extLst>
              <c:ext xmlns:c16="http://schemas.microsoft.com/office/drawing/2014/chart" uri="{C3380CC4-5D6E-409C-BE32-E72D297353CC}">
                <c16:uniqueId val="{00000002-BB17-F14C-93D6-2ED9A712A506}"/>
              </c:ext>
            </c:extLst>
          </c:dPt>
          <c:dLbls>
            <c:dLbl>
              <c:idx val="0"/>
              <c:dLblPos val="ctr"/>
              <c:showLegendKey val="0"/>
              <c:showVal val="1"/>
              <c:showCatName val="1"/>
              <c:showSerName val="0"/>
              <c:showPercent val="0"/>
              <c:showBubbleSize val="0"/>
              <c:extLst>
                <c:ext xmlns:c15="http://schemas.microsoft.com/office/drawing/2012/chart" uri="{CE6537A1-D6FC-4f65-9D91-7224C49458BB}">
                  <c15:layout>
                    <c:manualLayout>
                      <c:w val="0.25583091003539887"/>
                      <c:h val="0.22788275364078447"/>
                    </c:manualLayout>
                  </c15:layout>
                </c:ext>
                <c:ext xmlns:c16="http://schemas.microsoft.com/office/drawing/2014/chart" uri="{C3380CC4-5D6E-409C-BE32-E72D297353CC}">
                  <c16:uniqueId val="{00000001-BB17-F14C-93D6-2ED9A712A50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fr-FR"/>
              </a:p>
            </c:txPr>
            <c:dLblPos val="ct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NITAG Core Member</c:v>
                </c:pt>
                <c:pt idx="1">
                  <c:v>Other</c:v>
                </c:pt>
              </c:strCache>
            </c:strRef>
          </c:cat>
          <c:val>
            <c:numRef>
              <c:f>Sheet1!$B$2:$B$3</c:f>
              <c:numCache>
                <c:formatCode>General</c:formatCode>
                <c:ptCount val="2"/>
                <c:pt idx="0">
                  <c:v>10</c:v>
                </c:pt>
                <c:pt idx="1">
                  <c:v>12</c:v>
                </c:pt>
              </c:numCache>
            </c:numRef>
          </c:val>
          <c:extLst>
            <c:ext xmlns:c16="http://schemas.microsoft.com/office/drawing/2014/chart" uri="{C3380CC4-5D6E-409C-BE32-E72D297353CC}">
              <c16:uniqueId val="{00000000-BB17-F14C-93D6-2ED9A712A506}"/>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6176529115907871E-2"/>
          <c:y val="3.1182123915573005E-2"/>
          <c:w val="0.50365928015107064"/>
          <c:h val="0.88734257993795274"/>
        </c:manualLayout>
      </c:layout>
      <c:barChart>
        <c:barDir val="col"/>
        <c:grouping val="percentStacked"/>
        <c:varyColors val="0"/>
        <c:ser>
          <c:idx val="0"/>
          <c:order val="0"/>
          <c:tx>
            <c:strRef>
              <c:f>Sheet1!$A$2</c:f>
              <c:strCache>
                <c:ptCount val="1"/>
                <c:pt idx="0">
                  <c:v>Five years (2025-2030)</c:v>
                </c:pt>
              </c:strCache>
            </c:strRef>
          </c:tx>
          <c:spPr>
            <a:solidFill>
              <a:srgbClr val="00968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All respondents</c:v>
                </c:pt>
                <c:pt idx="1">
                  <c:v>NITAG core members</c:v>
                </c:pt>
              </c:strCache>
            </c:strRef>
          </c:cat>
          <c:val>
            <c:numRef>
              <c:f>Sheet1!$B$2:$C$2</c:f>
              <c:numCache>
                <c:formatCode>General</c:formatCode>
                <c:ptCount val="2"/>
              </c:numCache>
            </c:numRef>
          </c:val>
          <c:extLst>
            <c:ext xmlns:c16="http://schemas.microsoft.com/office/drawing/2014/chart" uri="{C3380CC4-5D6E-409C-BE32-E72D297353CC}">
              <c16:uniqueId val="{00000000-9B56-43E5-8B1A-65E5A9DD81D0}"/>
            </c:ext>
          </c:extLst>
        </c:ser>
        <c:ser>
          <c:idx val="1"/>
          <c:order val="1"/>
          <c:tx>
            <c:strRef>
              <c:f>Sheet1!$A$3</c:f>
              <c:strCache>
                <c:ptCount val="1"/>
                <c:pt idx="0">
                  <c:v>Ten years (2025-2035)</c:v>
                </c:pt>
              </c:strCache>
            </c:strRef>
          </c:tx>
          <c:spPr>
            <a:solidFill>
              <a:srgbClr val="0F5D6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All respondents</c:v>
                </c:pt>
                <c:pt idx="1">
                  <c:v>NITAG core members</c:v>
                </c:pt>
              </c:strCache>
            </c:strRef>
          </c:cat>
          <c:val>
            <c:numRef>
              <c:f>Sheet1!$B$3:$C$3</c:f>
              <c:numCache>
                <c:formatCode>General</c:formatCode>
                <c:ptCount val="2"/>
              </c:numCache>
            </c:numRef>
          </c:val>
          <c:extLst>
            <c:ext xmlns:c16="http://schemas.microsoft.com/office/drawing/2014/chart" uri="{C3380CC4-5D6E-409C-BE32-E72D297353CC}">
              <c16:uniqueId val="{00000001-9B56-43E5-8B1A-65E5A9DD81D0}"/>
            </c:ext>
          </c:extLst>
        </c:ser>
        <c:ser>
          <c:idx val="2"/>
          <c:order val="2"/>
          <c:tx>
            <c:strRef>
              <c:f>Sheet1!$A$4</c:f>
              <c:strCache>
                <c:ptCount val="1"/>
                <c:pt idx="0">
                  <c:v>A longer period</c:v>
                </c:pt>
              </c:strCache>
            </c:strRef>
          </c:tx>
          <c:spPr>
            <a:solidFill>
              <a:srgbClr val="05202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All respondents</c:v>
                </c:pt>
                <c:pt idx="1">
                  <c:v>NITAG core members</c:v>
                </c:pt>
              </c:strCache>
            </c:strRef>
          </c:cat>
          <c:val>
            <c:numRef>
              <c:f>Sheet1!$B$4:$C$4</c:f>
              <c:numCache>
                <c:formatCode>General</c:formatCode>
                <c:ptCount val="2"/>
              </c:numCache>
            </c:numRef>
          </c:val>
          <c:extLst>
            <c:ext xmlns:c16="http://schemas.microsoft.com/office/drawing/2014/chart" uri="{C3380CC4-5D6E-409C-BE32-E72D297353CC}">
              <c16:uniqueId val="{00000002-9B56-43E5-8B1A-65E5A9DD81D0}"/>
            </c:ext>
          </c:extLst>
        </c:ser>
        <c:dLbls>
          <c:dLblPos val="ctr"/>
          <c:showLegendKey val="0"/>
          <c:showVal val="1"/>
          <c:showCatName val="0"/>
          <c:showSerName val="0"/>
          <c:showPercent val="0"/>
          <c:showBubbleSize val="0"/>
        </c:dLbls>
        <c:gapWidth val="100"/>
        <c:overlap val="100"/>
        <c:axId val="96428560"/>
        <c:axId val="96429344"/>
      </c:barChart>
      <c:catAx>
        <c:axId val="9642856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fr-FR"/>
          </a:p>
        </c:txPr>
        <c:crossAx val="96429344"/>
        <c:crosses val="autoZero"/>
        <c:auto val="1"/>
        <c:lblAlgn val="ctr"/>
        <c:lblOffset val="100"/>
        <c:noMultiLvlLbl val="0"/>
      </c:catAx>
      <c:valAx>
        <c:axId val="96429344"/>
        <c:scaling>
          <c:orientation val="minMax"/>
          <c:min val="0"/>
        </c:scaling>
        <c:delete val="1"/>
        <c:axPos val="l"/>
        <c:numFmt formatCode="0%" sourceLinked="1"/>
        <c:majorTickMark val="out"/>
        <c:minorTickMark val="none"/>
        <c:tickLblPos val="nextTo"/>
        <c:crossAx val="96428560"/>
        <c:crosses val="autoZero"/>
        <c:crossBetween val="between"/>
      </c:valAx>
      <c:spPr>
        <a:noFill/>
        <a:ln>
          <a:noFill/>
        </a:ln>
        <a:effectLst/>
      </c:spPr>
    </c:plotArea>
    <c:legend>
      <c:legendPos val="r"/>
      <c:layout>
        <c:manualLayout>
          <c:xMode val="edge"/>
          <c:yMode val="edge"/>
          <c:x val="0.49365219400813626"/>
          <c:y val="2.6538063284310215E-2"/>
          <c:w val="0.50310632057068816"/>
          <c:h val="0.6086299708646912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4616852870162929E-2"/>
          <c:y val="3.1182123915573005E-2"/>
          <c:w val="0.5050246926241424"/>
          <c:h val="0.88734257993795274"/>
        </c:manualLayout>
      </c:layout>
      <c:barChart>
        <c:barDir val="col"/>
        <c:grouping val="percentStacked"/>
        <c:varyColors val="0"/>
        <c:ser>
          <c:idx val="0"/>
          <c:order val="0"/>
          <c:tx>
            <c:strRef>
              <c:f>Sheet1!$A$2</c:f>
              <c:strCache>
                <c:ptCount val="1"/>
                <c:pt idx="0">
                  <c:v>Every year</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All respondents</c:v>
                </c:pt>
                <c:pt idx="1">
                  <c:v>NITAG core members</c:v>
                </c:pt>
              </c:strCache>
            </c:strRef>
          </c:cat>
          <c:val>
            <c:numRef>
              <c:f>Sheet1!$B$2:$C$2</c:f>
              <c:numCache>
                <c:formatCode>General</c:formatCode>
                <c:ptCount val="2"/>
              </c:numCache>
            </c:numRef>
          </c:val>
          <c:extLst>
            <c:ext xmlns:c16="http://schemas.microsoft.com/office/drawing/2014/chart" uri="{C3380CC4-5D6E-409C-BE32-E72D297353CC}">
              <c16:uniqueId val="{00000000-263B-481E-A226-25C0A51F23E7}"/>
            </c:ext>
          </c:extLst>
        </c:ser>
        <c:ser>
          <c:idx val="1"/>
          <c:order val="1"/>
          <c:tx>
            <c:strRef>
              <c:f>Sheet1!$A$3</c:f>
              <c:strCache>
                <c:ptCount val="1"/>
                <c:pt idx="0">
                  <c:v>Every second year</c:v>
                </c:pt>
              </c:strCache>
            </c:strRef>
          </c:tx>
          <c:spPr>
            <a:solidFill>
              <a:srgbClr val="FFD96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All respondents</c:v>
                </c:pt>
                <c:pt idx="1">
                  <c:v>NITAG core members</c:v>
                </c:pt>
              </c:strCache>
            </c:strRef>
          </c:cat>
          <c:val>
            <c:numRef>
              <c:f>Sheet1!$B$3:$C$3</c:f>
              <c:numCache>
                <c:formatCode>General</c:formatCode>
                <c:ptCount val="2"/>
              </c:numCache>
            </c:numRef>
          </c:val>
          <c:extLst>
            <c:ext xmlns:c16="http://schemas.microsoft.com/office/drawing/2014/chart" uri="{C3380CC4-5D6E-409C-BE32-E72D297353CC}">
              <c16:uniqueId val="{00000001-263B-481E-A226-25C0A51F23E7}"/>
            </c:ext>
          </c:extLst>
        </c:ser>
        <c:ser>
          <c:idx val="2"/>
          <c:order val="2"/>
          <c:tx>
            <c:strRef>
              <c:f>Sheet1!$A$4</c:f>
              <c:strCache>
                <c:ptCount val="1"/>
                <c:pt idx="0">
                  <c:v>Every third year</c:v>
                </c:pt>
              </c:strCache>
            </c:strRef>
          </c:tx>
          <c:spPr>
            <a:solidFill>
              <a:srgbClr val="FFEDB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All respondents</c:v>
                </c:pt>
                <c:pt idx="1">
                  <c:v>NITAG core members</c:v>
                </c:pt>
              </c:strCache>
            </c:strRef>
          </c:cat>
          <c:val>
            <c:numRef>
              <c:f>Sheet1!$B$4:$C$4</c:f>
              <c:numCache>
                <c:formatCode>General</c:formatCode>
                <c:ptCount val="2"/>
              </c:numCache>
            </c:numRef>
          </c:val>
          <c:extLst>
            <c:ext xmlns:c16="http://schemas.microsoft.com/office/drawing/2014/chart" uri="{C3380CC4-5D6E-409C-BE32-E72D297353CC}">
              <c16:uniqueId val="{00000002-263B-481E-A226-25C0A51F23E7}"/>
            </c:ext>
          </c:extLst>
        </c:ser>
        <c:ser>
          <c:idx val="3"/>
          <c:order val="3"/>
          <c:tx>
            <c:strRef>
              <c:f>Sheet1!$A$5</c:f>
              <c:strCache>
                <c:ptCount val="1"/>
                <c:pt idx="0">
                  <c:v>Other</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All respondents</c:v>
                </c:pt>
                <c:pt idx="1">
                  <c:v>NITAG core members</c:v>
                </c:pt>
              </c:strCache>
            </c:strRef>
          </c:cat>
          <c:val>
            <c:numRef>
              <c:f>Sheet1!$B$5:$C$5</c:f>
              <c:numCache>
                <c:formatCode>General</c:formatCode>
                <c:ptCount val="2"/>
              </c:numCache>
            </c:numRef>
          </c:val>
          <c:extLst>
            <c:ext xmlns:c16="http://schemas.microsoft.com/office/drawing/2014/chart" uri="{C3380CC4-5D6E-409C-BE32-E72D297353CC}">
              <c16:uniqueId val="{00000003-263B-481E-A226-25C0A51F23E7}"/>
            </c:ext>
          </c:extLst>
        </c:ser>
        <c:dLbls>
          <c:dLblPos val="ctr"/>
          <c:showLegendKey val="0"/>
          <c:showVal val="1"/>
          <c:showCatName val="0"/>
          <c:showSerName val="0"/>
          <c:showPercent val="0"/>
          <c:showBubbleSize val="0"/>
        </c:dLbls>
        <c:gapWidth val="100"/>
        <c:overlap val="100"/>
        <c:axId val="96433656"/>
        <c:axId val="96428168"/>
      </c:barChart>
      <c:catAx>
        <c:axId val="9643365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fr-FR"/>
          </a:p>
        </c:txPr>
        <c:crossAx val="96428168"/>
        <c:crosses val="autoZero"/>
        <c:auto val="1"/>
        <c:lblAlgn val="ctr"/>
        <c:lblOffset val="100"/>
        <c:noMultiLvlLbl val="0"/>
      </c:catAx>
      <c:valAx>
        <c:axId val="96428168"/>
        <c:scaling>
          <c:orientation val="minMax"/>
        </c:scaling>
        <c:delete val="1"/>
        <c:axPos val="l"/>
        <c:numFmt formatCode="0%" sourceLinked="1"/>
        <c:majorTickMark val="none"/>
        <c:minorTickMark val="none"/>
        <c:tickLblPos val="nextTo"/>
        <c:crossAx val="96433656"/>
        <c:crosses val="autoZero"/>
        <c:crossBetween val="between"/>
      </c:valAx>
      <c:spPr>
        <a:noFill/>
        <a:ln>
          <a:noFill/>
        </a:ln>
        <a:effectLst/>
      </c:spPr>
    </c:plotArea>
    <c:legend>
      <c:legendPos val="r"/>
      <c:layout>
        <c:manualLayout>
          <c:xMode val="edge"/>
          <c:yMode val="edge"/>
          <c:x val="0.51865619641475691"/>
          <c:y val="4.0711755973207017E-2"/>
          <c:w val="0.47855628059597682"/>
          <c:h val="0.50676821726864685"/>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Core NITAG members</c:v>
                </c:pt>
              </c:strCache>
            </c:strRef>
          </c:tx>
          <c:spPr>
            <a:solidFill>
              <a:srgbClr val="0F5D61"/>
            </a:solidFill>
            <a:ln>
              <a:noFill/>
            </a:ln>
            <a:effectLst/>
          </c:spPr>
          <c:invertIfNegative val="0"/>
          <c:dPt>
            <c:idx val="0"/>
            <c:invertIfNegative val="0"/>
            <c:bubble3D val="0"/>
            <c:spPr>
              <a:solidFill>
                <a:srgbClr val="0F5D61"/>
              </a:solidFill>
              <a:ln>
                <a:noFill/>
              </a:ln>
              <a:effectLst/>
            </c:spPr>
            <c:extLst>
              <c:ext xmlns:c16="http://schemas.microsoft.com/office/drawing/2014/chart" uri="{C3380CC4-5D6E-409C-BE32-E72D297353CC}">
                <c16:uniqueId val="{00000003-2C17-498A-B09E-C57DA7C68A6B}"/>
              </c:ext>
            </c:extLst>
          </c:dPt>
          <c:dPt>
            <c:idx val="1"/>
            <c:invertIfNegative val="0"/>
            <c:bubble3D val="0"/>
            <c:spPr>
              <a:solidFill>
                <a:srgbClr val="0F5D61"/>
              </a:solidFill>
              <a:ln>
                <a:noFill/>
              </a:ln>
              <a:effectLst/>
            </c:spPr>
            <c:extLst>
              <c:ext xmlns:c16="http://schemas.microsoft.com/office/drawing/2014/chart" uri="{C3380CC4-5D6E-409C-BE32-E72D297353CC}">
                <c16:uniqueId val="{00000004-2C17-498A-B09E-C57DA7C68A6B}"/>
              </c:ext>
            </c:extLst>
          </c:dPt>
          <c:dPt>
            <c:idx val="2"/>
            <c:invertIfNegative val="0"/>
            <c:bubble3D val="0"/>
            <c:spPr>
              <a:solidFill>
                <a:srgbClr val="0F5D61"/>
              </a:solidFill>
              <a:ln>
                <a:noFill/>
              </a:ln>
              <a:effectLst/>
            </c:spPr>
            <c:extLst>
              <c:ext xmlns:c16="http://schemas.microsoft.com/office/drawing/2014/chart" uri="{C3380CC4-5D6E-409C-BE32-E72D297353CC}">
                <c16:uniqueId val="{00000005-2C17-498A-B09E-C57DA7C68A6B}"/>
              </c:ext>
            </c:extLst>
          </c:dPt>
          <c:dPt>
            <c:idx val="3"/>
            <c:invertIfNegative val="0"/>
            <c:bubble3D val="0"/>
            <c:spPr>
              <a:solidFill>
                <a:srgbClr val="0F5D61"/>
              </a:solidFill>
              <a:ln>
                <a:noFill/>
              </a:ln>
              <a:effectLst/>
            </c:spPr>
            <c:extLst>
              <c:ext xmlns:c16="http://schemas.microsoft.com/office/drawing/2014/chart" uri="{C3380CC4-5D6E-409C-BE32-E72D297353CC}">
                <c16:uniqueId val="{00000006-2C17-498A-B09E-C57DA7C68A6B}"/>
              </c:ext>
            </c:extLst>
          </c:dPt>
          <c:dPt>
            <c:idx val="4"/>
            <c:invertIfNegative val="0"/>
            <c:bubble3D val="0"/>
            <c:spPr>
              <a:solidFill>
                <a:srgbClr val="0F5D61"/>
              </a:solidFill>
              <a:ln>
                <a:noFill/>
              </a:ln>
              <a:effectLst/>
            </c:spPr>
            <c:extLst>
              <c:ext xmlns:c16="http://schemas.microsoft.com/office/drawing/2014/chart" uri="{C3380CC4-5D6E-409C-BE32-E72D297353CC}">
                <c16:uniqueId val="{00000007-2C17-498A-B09E-C57DA7C68A6B}"/>
              </c:ext>
            </c:extLst>
          </c:dPt>
          <c:dPt>
            <c:idx val="5"/>
            <c:invertIfNegative val="0"/>
            <c:bubble3D val="0"/>
            <c:spPr>
              <a:solidFill>
                <a:srgbClr val="0F5D61"/>
              </a:solidFill>
              <a:ln>
                <a:noFill/>
              </a:ln>
              <a:effectLst/>
            </c:spPr>
            <c:extLst>
              <c:ext xmlns:c16="http://schemas.microsoft.com/office/drawing/2014/chart" uri="{C3380CC4-5D6E-409C-BE32-E72D297353CC}">
                <c16:uniqueId val="{00000016-A988-4721-A2BE-D0AF5E0D1F38}"/>
              </c:ext>
            </c:extLst>
          </c:dPt>
          <c:dPt>
            <c:idx val="8"/>
            <c:invertIfNegative val="0"/>
            <c:bubble3D val="0"/>
            <c:spPr>
              <a:solidFill>
                <a:srgbClr val="0F5D61"/>
              </a:solidFill>
              <a:ln>
                <a:noFill/>
              </a:ln>
              <a:effectLst/>
            </c:spPr>
            <c:extLst>
              <c:ext xmlns:c16="http://schemas.microsoft.com/office/drawing/2014/chart" uri="{C3380CC4-5D6E-409C-BE32-E72D297353CC}">
                <c16:uniqueId val="{00000017-A988-4721-A2BE-D0AF5E0D1F38}"/>
              </c:ext>
            </c:extLst>
          </c:dPt>
          <c:dPt>
            <c:idx val="10"/>
            <c:invertIfNegative val="0"/>
            <c:bubble3D val="0"/>
            <c:spPr>
              <a:solidFill>
                <a:srgbClr val="0F5D61"/>
              </a:solidFill>
              <a:ln>
                <a:noFill/>
              </a:ln>
              <a:effectLst/>
            </c:spPr>
            <c:extLst>
              <c:ext xmlns:c16="http://schemas.microsoft.com/office/drawing/2014/chart" uri="{C3380CC4-5D6E-409C-BE32-E72D297353CC}">
                <c16:uniqueId val="{0000000B-2C17-498A-B09E-C57DA7C68A6B}"/>
              </c:ext>
            </c:extLst>
          </c:dPt>
          <c:dPt>
            <c:idx val="11"/>
            <c:invertIfNegative val="0"/>
            <c:bubble3D val="0"/>
            <c:spPr>
              <a:solidFill>
                <a:srgbClr val="0F5D61"/>
              </a:solidFill>
              <a:ln>
                <a:noFill/>
              </a:ln>
              <a:effectLst/>
            </c:spPr>
            <c:extLst>
              <c:ext xmlns:c16="http://schemas.microsoft.com/office/drawing/2014/chart" uri="{C3380CC4-5D6E-409C-BE32-E72D297353CC}">
                <c16:uniqueId val="{0000000C-2C17-498A-B09E-C57DA7C68A6B}"/>
              </c:ext>
            </c:extLst>
          </c:dPt>
          <c:dPt>
            <c:idx val="12"/>
            <c:invertIfNegative val="0"/>
            <c:bubble3D val="0"/>
            <c:spPr>
              <a:solidFill>
                <a:srgbClr val="0F5D61"/>
              </a:solidFill>
              <a:ln>
                <a:noFill/>
              </a:ln>
              <a:effectLst/>
            </c:spPr>
            <c:extLst>
              <c:ext xmlns:c16="http://schemas.microsoft.com/office/drawing/2014/chart" uri="{C3380CC4-5D6E-409C-BE32-E72D297353CC}">
                <c16:uniqueId val="{0000000D-2C17-498A-B09E-C57DA7C68A6B}"/>
              </c:ext>
            </c:extLst>
          </c:dPt>
          <c:dPt>
            <c:idx val="13"/>
            <c:invertIfNegative val="0"/>
            <c:bubble3D val="0"/>
            <c:spPr>
              <a:solidFill>
                <a:srgbClr val="0F5D61"/>
              </a:solidFill>
              <a:ln>
                <a:noFill/>
              </a:ln>
              <a:effectLst/>
            </c:spPr>
            <c:extLst>
              <c:ext xmlns:c16="http://schemas.microsoft.com/office/drawing/2014/chart" uri="{C3380CC4-5D6E-409C-BE32-E72D297353CC}">
                <c16:uniqueId val="{0000000E-2C17-498A-B09E-C57DA7C68A6B}"/>
              </c:ext>
            </c:extLst>
          </c:dPt>
          <c:dPt>
            <c:idx val="14"/>
            <c:invertIfNegative val="0"/>
            <c:bubble3D val="0"/>
            <c:spPr>
              <a:solidFill>
                <a:srgbClr val="0F5D61"/>
              </a:solidFill>
              <a:ln>
                <a:noFill/>
              </a:ln>
              <a:effectLst/>
            </c:spPr>
            <c:extLst>
              <c:ext xmlns:c16="http://schemas.microsoft.com/office/drawing/2014/chart" uri="{C3380CC4-5D6E-409C-BE32-E72D297353CC}">
                <c16:uniqueId val="{0000000F-2C17-498A-B09E-C57DA7C68A6B}"/>
              </c:ext>
            </c:extLst>
          </c:dPt>
          <c:dPt>
            <c:idx val="15"/>
            <c:invertIfNegative val="0"/>
            <c:bubble3D val="0"/>
            <c:spPr>
              <a:solidFill>
                <a:srgbClr val="0F5D61"/>
              </a:solidFill>
              <a:ln>
                <a:noFill/>
              </a:ln>
              <a:effectLst/>
            </c:spPr>
            <c:extLst>
              <c:ext xmlns:c16="http://schemas.microsoft.com/office/drawing/2014/chart" uri="{C3380CC4-5D6E-409C-BE32-E72D297353CC}">
                <c16:uniqueId val="{00000014-A988-4721-A2BE-D0AF5E0D1F38}"/>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Sheet1!$A$2:$A$22</c:f>
              <c:strCache>
                <c:ptCount val="21"/>
                <c:pt idx="0">
                  <c:v>Malaria vaccine</c:v>
                </c:pt>
                <c:pt idx="1">
                  <c:v>Human papillomavirus (HPV)</c:v>
                </c:pt>
                <c:pt idx="2">
                  <c:v>Hexavalent </c:v>
                </c:pt>
                <c:pt idx="3">
                  <c:v>Typhoid </c:v>
                </c:pt>
                <c:pt idx="4">
                  <c:v>Measles-Rubella </c:v>
                </c:pt>
                <c:pt idx="5">
                  <c:v>Cholera</c:v>
                </c:pt>
                <c:pt idx="6">
                  <c:v>Hepatitis B at birth (HepB)</c:v>
                </c:pt>
                <c:pt idx="7">
                  <c:v>Rotavirus</c:v>
                </c:pt>
                <c:pt idx="8">
                  <c:v>Respiratory Syncytial Virus (RSV)</c:v>
                </c:pt>
                <c:pt idx="9">
                  <c:v>Shigella</c:v>
                </c:pt>
                <c:pt idx="10">
                  <c:v>Dengue</c:v>
                </c:pt>
                <c:pt idx="11">
                  <c:v>Meningitis (Multivalent)</c:v>
                </c:pt>
                <c:pt idx="12">
                  <c:v>Ebola</c:v>
                </c:pt>
                <c:pt idx="13">
                  <c:v>Gonorrhea</c:v>
                </c:pt>
                <c:pt idx="14">
                  <c:v>Chikungunya</c:v>
                </c:pt>
                <c:pt idx="15">
                  <c:v>Mpox</c:v>
                </c:pt>
                <c:pt idx="16">
                  <c:v>DTP booster</c:v>
                </c:pt>
                <c:pt idx="17">
                  <c:v>Group B Streptococcus (GBS)</c:v>
                </c:pt>
                <c:pt idx="18">
                  <c:v>Hepatitis E</c:v>
                </c:pt>
                <c:pt idx="19">
                  <c:v>Tuberculosis (new vaccine)</c:v>
                </c:pt>
                <c:pt idx="20">
                  <c:v>Haemophilus influenzae type b (Hib)</c:v>
                </c:pt>
              </c:strCache>
            </c:strRef>
          </c:cat>
          <c:val>
            <c:numRef>
              <c:f>Sheet1!$B$2:$B$22</c:f>
              <c:numCache>
                <c:formatCode>General</c:formatCode>
                <c:ptCount val="2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numCache>
            </c:numRef>
          </c:val>
          <c:extLst>
            <c:ext xmlns:c16="http://schemas.microsoft.com/office/drawing/2014/chart" uri="{C3380CC4-5D6E-409C-BE32-E72D297353CC}">
              <c16:uniqueId val="{00000000-2C17-498A-B09E-C57DA7C68A6B}"/>
            </c:ext>
          </c:extLst>
        </c:ser>
        <c:ser>
          <c:idx val="1"/>
          <c:order val="1"/>
          <c:tx>
            <c:strRef>
              <c:f>Sheet1!$C$1</c:f>
              <c:strCache>
                <c:ptCount val="1"/>
                <c:pt idx="0">
                  <c:v>Other respondents</c:v>
                </c:pt>
              </c:strCache>
            </c:strRef>
          </c:tx>
          <c:spPr>
            <a:solidFill>
              <a:srgbClr val="96C2C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Sheet1!$A$2:$A$22</c:f>
              <c:strCache>
                <c:ptCount val="21"/>
                <c:pt idx="0">
                  <c:v>Malaria vaccine</c:v>
                </c:pt>
                <c:pt idx="1">
                  <c:v>Human papillomavirus (HPV)</c:v>
                </c:pt>
                <c:pt idx="2">
                  <c:v>Hexavalent </c:v>
                </c:pt>
                <c:pt idx="3">
                  <c:v>Typhoid </c:v>
                </c:pt>
                <c:pt idx="4">
                  <c:v>Measles-Rubella </c:v>
                </c:pt>
                <c:pt idx="5">
                  <c:v>Cholera</c:v>
                </c:pt>
                <c:pt idx="6">
                  <c:v>Hepatitis B at birth (HepB)</c:v>
                </c:pt>
                <c:pt idx="7">
                  <c:v>Rotavirus</c:v>
                </c:pt>
                <c:pt idx="8">
                  <c:v>Respiratory Syncytial Virus (RSV)</c:v>
                </c:pt>
                <c:pt idx="9">
                  <c:v>Shigella</c:v>
                </c:pt>
                <c:pt idx="10">
                  <c:v>Dengue</c:v>
                </c:pt>
                <c:pt idx="11">
                  <c:v>Meningitis (Multivalent)</c:v>
                </c:pt>
                <c:pt idx="12">
                  <c:v>Ebola</c:v>
                </c:pt>
                <c:pt idx="13">
                  <c:v>Gonorrhea</c:v>
                </c:pt>
                <c:pt idx="14">
                  <c:v>Chikungunya</c:v>
                </c:pt>
                <c:pt idx="15">
                  <c:v>Mpox</c:v>
                </c:pt>
                <c:pt idx="16">
                  <c:v>DTP booster</c:v>
                </c:pt>
                <c:pt idx="17">
                  <c:v>Group B Streptococcus (GBS)</c:v>
                </c:pt>
                <c:pt idx="18">
                  <c:v>Hepatitis E</c:v>
                </c:pt>
                <c:pt idx="19">
                  <c:v>Tuberculosis (new vaccine)</c:v>
                </c:pt>
                <c:pt idx="20">
                  <c:v>Haemophilus influenzae type b (Hib)</c:v>
                </c:pt>
              </c:strCache>
            </c:strRef>
          </c:cat>
          <c:val>
            <c:numRef>
              <c:f>Sheet1!$C$2:$C$22</c:f>
              <c:numCache>
                <c:formatCode>General</c:formatCode>
                <c:ptCount val="2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numCache>
            </c:numRef>
          </c:val>
          <c:extLst>
            <c:ext xmlns:c16="http://schemas.microsoft.com/office/drawing/2014/chart" uri="{C3380CC4-5D6E-409C-BE32-E72D297353CC}">
              <c16:uniqueId val="{0000001A-2AA8-A044-8DAF-1E3CA046CBC0}"/>
            </c:ext>
          </c:extLst>
        </c:ser>
        <c:dLbls>
          <c:showLegendKey val="0"/>
          <c:showVal val="1"/>
          <c:showCatName val="0"/>
          <c:showSerName val="0"/>
          <c:showPercent val="0"/>
          <c:showBubbleSize val="0"/>
        </c:dLbls>
        <c:gapWidth val="59"/>
        <c:overlap val="100"/>
        <c:axId val="604638072"/>
        <c:axId val="604635912"/>
      </c:barChart>
      <c:catAx>
        <c:axId val="604638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fr-FR"/>
          </a:p>
        </c:txPr>
        <c:crossAx val="604635912"/>
        <c:crosses val="autoZero"/>
        <c:auto val="1"/>
        <c:lblAlgn val="ctr"/>
        <c:lblOffset val="100"/>
        <c:noMultiLvlLbl val="0"/>
      </c:catAx>
      <c:valAx>
        <c:axId val="604635912"/>
        <c:scaling>
          <c:orientation val="minMax"/>
        </c:scaling>
        <c:delete val="1"/>
        <c:axPos val="l"/>
        <c:numFmt formatCode="General" sourceLinked="1"/>
        <c:majorTickMark val="none"/>
        <c:minorTickMark val="none"/>
        <c:tickLblPos val="nextTo"/>
        <c:crossAx val="604638072"/>
        <c:crosses val="autoZero"/>
        <c:crossBetween val="between"/>
      </c:valAx>
      <c:spPr>
        <a:noFill/>
        <a:ln>
          <a:noFill/>
        </a:ln>
        <a:effectLst/>
      </c:spPr>
    </c:plotArea>
    <c:legend>
      <c:legendPos val="tr"/>
      <c:overlay val="1"/>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rot="0" vert="horz"/>
    <a:lstStyle/>
    <a:p>
      <a:pPr>
        <a:defRPr/>
      </a:pPr>
      <a:endParaRPr lang="fr-F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NITAG Core members</c:v>
                </c:pt>
              </c:strCache>
            </c:strRef>
          </c:tx>
          <c:spPr>
            <a:solidFill>
              <a:srgbClr val="0F5D61"/>
            </a:solidFill>
            <a:ln>
              <a:noFill/>
            </a:ln>
            <a:effectLst/>
          </c:spPr>
          <c:invertIfNegative val="0"/>
          <c:dPt>
            <c:idx val="0"/>
            <c:invertIfNegative val="0"/>
            <c:bubble3D val="0"/>
            <c:spPr>
              <a:solidFill>
                <a:srgbClr val="0F5D61"/>
              </a:solidFill>
              <a:ln>
                <a:noFill/>
              </a:ln>
              <a:effectLst/>
            </c:spPr>
            <c:extLst>
              <c:ext xmlns:c16="http://schemas.microsoft.com/office/drawing/2014/chart" uri="{C3380CC4-5D6E-409C-BE32-E72D297353CC}">
                <c16:uniqueId val="{00000003-A816-4464-9C37-1F5E8D782C92}"/>
              </c:ext>
            </c:extLst>
          </c:dPt>
          <c:dPt>
            <c:idx val="1"/>
            <c:invertIfNegative val="0"/>
            <c:bubble3D val="0"/>
            <c:spPr>
              <a:solidFill>
                <a:srgbClr val="0F5D61"/>
              </a:solidFill>
              <a:ln>
                <a:noFill/>
              </a:ln>
              <a:effectLst/>
            </c:spPr>
            <c:extLst>
              <c:ext xmlns:c16="http://schemas.microsoft.com/office/drawing/2014/chart" uri="{C3380CC4-5D6E-409C-BE32-E72D297353CC}">
                <c16:uniqueId val="{00000004-A816-4464-9C37-1F5E8D782C92}"/>
              </c:ext>
            </c:extLst>
          </c:dPt>
          <c:dPt>
            <c:idx val="2"/>
            <c:invertIfNegative val="0"/>
            <c:bubble3D val="0"/>
            <c:spPr>
              <a:solidFill>
                <a:srgbClr val="0F5D61"/>
              </a:solidFill>
              <a:ln>
                <a:noFill/>
              </a:ln>
              <a:effectLst/>
            </c:spPr>
            <c:extLst>
              <c:ext xmlns:c16="http://schemas.microsoft.com/office/drawing/2014/chart" uri="{C3380CC4-5D6E-409C-BE32-E72D297353CC}">
                <c16:uniqueId val="{00000005-A816-4464-9C37-1F5E8D782C92}"/>
              </c:ext>
            </c:extLst>
          </c:dPt>
          <c:dPt>
            <c:idx val="3"/>
            <c:invertIfNegative val="0"/>
            <c:bubble3D val="0"/>
            <c:spPr>
              <a:solidFill>
                <a:srgbClr val="0F5D61"/>
              </a:solidFill>
              <a:ln>
                <a:noFill/>
              </a:ln>
              <a:effectLst/>
            </c:spPr>
            <c:extLst>
              <c:ext xmlns:c16="http://schemas.microsoft.com/office/drawing/2014/chart" uri="{C3380CC4-5D6E-409C-BE32-E72D297353CC}">
                <c16:uniqueId val="{00000006-A816-4464-9C37-1F5E8D782C92}"/>
              </c:ext>
            </c:extLst>
          </c:dPt>
          <c:dPt>
            <c:idx val="4"/>
            <c:invertIfNegative val="0"/>
            <c:bubble3D val="0"/>
            <c:spPr>
              <a:solidFill>
                <a:srgbClr val="0F5D61"/>
              </a:solidFill>
              <a:ln>
                <a:noFill/>
              </a:ln>
              <a:effectLst/>
            </c:spPr>
            <c:extLst>
              <c:ext xmlns:c16="http://schemas.microsoft.com/office/drawing/2014/chart" uri="{C3380CC4-5D6E-409C-BE32-E72D297353CC}">
                <c16:uniqueId val="{00000007-A816-4464-9C37-1F5E8D782C92}"/>
              </c:ext>
            </c:extLst>
          </c:dPt>
          <c:dPt>
            <c:idx val="5"/>
            <c:invertIfNegative val="0"/>
            <c:bubble3D val="0"/>
            <c:spPr>
              <a:solidFill>
                <a:srgbClr val="0F5D61"/>
              </a:solidFill>
              <a:ln>
                <a:noFill/>
              </a:ln>
              <a:effectLst/>
            </c:spPr>
            <c:extLst>
              <c:ext xmlns:c16="http://schemas.microsoft.com/office/drawing/2014/chart" uri="{C3380CC4-5D6E-409C-BE32-E72D297353CC}">
                <c16:uniqueId val="{00000008-A816-4464-9C37-1F5E8D782C92}"/>
              </c:ext>
            </c:extLst>
          </c:dPt>
          <c:dPt>
            <c:idx val="6"/>
            <c:invertIfNegative val="0"/>
            <c:bubble3D val="0"/>
            <c:spPr>
              <a:solidFill>
                <a:srgbClr val="0F5D61"/>
              </a:solidFill>
              <a:ln>
                <a:noFill/>
              </a:ln>
              <a:effectLst/>
            </c:spPr>
            <c:extLst>
              <c:ext xmlns:c16="http://schemas.microsoft.com/office/drawing/2014/chart" uri="{C3380CC4-5D6E-409C-BE32-E72D297353CC}">
                <c16:uniqueId val="{00000009-A816-4464-9C37-1F5E8D782C92}"/>
              </c:ext>
            </c:extLst>
          </c:dPt>
          <c:dPt>
            <c:idx val="7"/>
            <c:invertIfNegative val="0"/>
            <c:bubble3D val="0"/>
            <c:spPr>
              <a:solidFill>
                <a:srgbClr val="0F5D61"/>
              </a:solidFill>
              <a:ln>
                <a:noFill/>
              </a:ln>
              <a:effectLst/>
            </c:spPr>
            <c:extLst>
              <c:ext xmlns:c16="http://schemas.microsoft.com/office/drawing/2014/chart" uri="{C3380CC4-5D6E-409C-BE32-E72D297353CC}">
                <c16:uniqueId val="{0000000A-A816-4464-9C37-1F5E8D782C92}"/>
              </c:ext>
            </c:extLst>
          </c:dPt>
          <c:dPt>
            <c:idx val="11"/>
            <c:invertIfNegative val="0"/>
            <c:bubble3D val="0"/>
            <c:spPr>
              <a:solidFill>
                <a:srgbClr val="0F5D61"/>
              </a:solidFill>
              <a:ln>
                <a:noFill/>
              </a:ln>
              <a:effectLst/>
            </c:spPr>
            <c:extLst>
              <c:ext xmlns:c16="http://schemas.microsoft.com/office/drawing/2014/chart" uri="{C3380CC4-5D6E-409C-BE32-E72D297353CC}">
                <c16:uniqueId val="{00000012-B591-45D9-A607-18AD05F33C40}"/>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Perception of the target population of the disease risk, severity, fear and demand for disease control</c:v>
                </c:pt>
                <c:pt idx="1">
                  <c:v>Acceptability of schedule (e.g. multiple injections, additional visits)</c:v>
                </c:pt>
                <c:pt idx="2">
                  <c:v>Coverage of active serogroups or serotypes in the country (for serogroup- or serotype-specific vaccines)</c:v>
                </c:pt>
                <c:pt idx="3">
                  <c:v>Effectiveness of the vaccine including in different populations/age groups/cohorts</c:v>
                </c:pt>
                <c:pt idx="4">
                  <c:v>Duration of protection and waning of immunity</c:v>
                </c:pt>
                <c:pt idx="5">
                  <c:v>Incidence including in different sociodemographic and age groups</c:v>
                </c:pt>
                <c:pt idx="6">
                  <c:v>Prevalence including in different sociodemographic and age groups</c:v>
                </c:pt>
                <c:pt idx="7">
                  <c:v>Mortality and lethality including in different sociodemographic and age groups</c:v>
                </c:pt>
                <c:pt idx="8">
                  <c:v>Absence of satisfactory alternatives to prevent/treat the disease (considering effectiveness, cost and practicality)</c:v>
                </c:pt>
                <c:pt idx="9">
                  <c:v>Direct costs (cost of vaccine, materials, vaccinators, delivery)</c:v>
                </c:pt>
                <c:pt idx="10">
                  <c:v>Availability and sustainability of funding to cover the total cost of the program (incl. GAVI eligibility)</c:v>
                </c:pt>
                <c:pt idx="11">
                  <c:v>Availability of adequate cold chain equipment at all levels or ability to procure CCE required to store the vaccine</c:v>
                </c:pt>
                <c:pt idx="12">
                  <c:v>Market availability of the vaccine and supplies over the selected time period</c:v>
                </c:pt>
                <c:pt idx="13">
                  <c:v>Risk at individual level incl. Type, severity, consequences and frequency of AEFI, including reactogenicity profile &amp; capacity to mitigate known adverse events</c:v>
                </c:pt>
                <c:pt idx="14">
                  <c:v>Expected impact of the introduction on the human resources (e.g. additional workload due to the schedule, complexity of the administration, flexibility of the schedule, level of training requirements for human resources)</c:v>
                </c:pt>
                <c:pt idx="15">
                  <c:v>Accessibility of the target population (age, gender, special risk)</c:v>
                </c:pt>
              </c:strCache>
            </c:strRef>
          </c:cat>
          <c:val>
            <c:numRef>
              <c:f>Sheet1!$B$2:$B$17</c:f>
              <c:numCache>
                <c:formatCode>0</c:formatCode>
                <c:ptCount val="1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numCache>
            </c:numRef>
          </c:val>
          <c:extLst>
            <c:ext xmlns:c16="http://schemas.microsoft.com/office/drawing/2014/chart" uri="{C3380CC4-5D6E-409C-BE32-E72D297353CC}">
              <c16:uniqueId val="{00000000-A816-4464-9C37-1F5E8D782C92}"/>
            </c:ext>
          </c:extLst>
        </c:ser>
        <c:ser>
          <c:idx val="1"/>
          <c:order val="1"/>
          <c:tx>
            <c:strRef>
              <c:f>Sheet1!$C$1</c:f>
              <c:strCache>
                <c:ptCount val="1"/>
                <c:pt idx="0">
                  <c:v>Other respondents</c:v>
                </c:pt>
              </c:strCache>
            </c:strRef>
          </c:tx>
          <c:spPr>
            <a:solidFill>
              <a:srgbClr val="96C2C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Perception of the target population of the disease risk, severity, fear and demand for disease control</c:v>
                </c:pt>
                <c:pt idx="1">
                  <c:v>Acceptability of schedule (e.g. multiple injections, additional visits)</c:v>
                </c:pt>
                <c:pt idx="2">
                  <c:v>Coverage of active serogroups or serotypes in the country (for serogroup- or serotype-specific vaccines)</c:v>
                </c:pt>
                <c:pt idx="3">
                  <c:v>Effectiveness of the vaccine including in different populations/age groups/cohorts</c:v>
                </c:pt>
                <c:pt idx="4">
                  <c:v>Duration of protection and waning of immunity</c:v>
                </c:pt>
                <c:pt idx="5">
                  <c:v>Incidence including in different sociodemographic and age groups</c:v>
                </c:pt>
                <c:pt idx="6">
                  <c:v>Prevalence including in different sociodemographic and age groups</c:v>
                </c:pt>
                <c:pt idx="7">
                  <c:v>Mortality and lethality including in different sociodemographic and age groups</c:v>
                </c:pt>
                <c:pt idx="8">
                  <c:v>Absence of satisfactory alternatives to prevent/treat the disease (considering effectiveness, cost and practicality)</c:v>
                </c:pt>
                <c:pt idx="9">
                  <c:v>Direct costs (cost of vaccine, materials, vaccinators, delivery)</c:v>
                </c:pt>
                <c:pt idx="10">
                  <c:v>Availability and sustainability of funding to cover the total cost of the program (incl. GAVI eligibility)</c:v>
                </c:pt>
                <c:pt idx="11">
                  <c:v>Availability of adequate cold chain equipment at all levels or ability to procure CCE required to store the vaccine</c:v>
                </c:pt>
                <c:pt idx="12">
                  <c:v>Market availability of the vaccine and supplies over the selected time period</c:v>
                </c:pt>
                <c:pt idx="13">
                  <c:v>Risk at individual level incl. Type, severity, consequences and frequency of AEFI, including reactogenicity profile &amp; capacity to mitigate known adverse events</c:v>
                </c:pt>
                <c:pt idx="14">
                  <c:v>Expected impact of the introduction on the human resources (e.g. additional workload due to the schedule, complexity of the administration, flexibility of the schedule, level of training requirements for human resources)</c:v>
                </c:pt>
                <c:pt idx="15">
                  <c:v>Accessibility of the target population (age, gender, special risk)</c:v>
                </c:pt>
              </c:strCache>
            </c:strRef>
          </c:cat>
          <c:val>
            <c:numRef>
              <c:f>Sheet1!$C$2:$C$17</c:f>
              <c:numCache>
                <c:formatCode>General</c:formatCode>
                <c:ptCount val="1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numCache>
            </c:numRef>
          </c:val>
          <c:extLst>
            <c:ext xmlns:c16="http://schemas.microsoft.com/office/drawing/2014/chart" uri="{C3380CC4-5D6E-409C-BE32-E72D297353CC}">
              <c16:uniqueId val="{00000012-651C-C049-8243-88FC1E488DD8}"/>
            </c:ext>
          </c:extLst>
        </c:ser>
        <c:dLbls>
          <c:showLegendKey val="0"/>
          <c:showVal val="1"/>
          <c:showCatName val="0"/>
          <c:showSerName val="0"/>
          <c:showPercent val="0"/>
          <c:showBubbleSize val="0"/>
        </c:dLbls>
        <c:gapWidth val="69"/>
        <c:overlap val="100"/>
        <c:axId val="698973384"/>
        <c:axId val="698974464"/>
      </c:barChart>
      <c:catAx>
        <c:axId val="69897338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698974464"/>
        <c:crosses val="autoZero"/>
        <c:auto val="1"/>
        <c:lblAlgn val="ctr"/>
        <c:lblOffset val="100"/>
        <c:noMultiLvlLbl val="0"/>
      </c:catAx>
      <c:valAx>
        <c:axId val="698974464"/>
        <c:scaling>
          <c:orientation val="minMax"/>
          <c:max val="1.1000000000000001"/>
        </c:scaling>
        <c:delete val="1"/>
        <c:axPos val="t"/>
        <c:numFmt formatCode="0" sourceLinked="1"/>
        <c:majorTickMark val="out"/>
        <c:minorTickMark val="none"/>
        <c:tickLblPos val="nextTo"/>
        <c:crossAx val="6989733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NITAG Core members</c:v>
                </c:pt>
              </c:strCache>
            </c:strRef>
          </c:tx>
          <c:spPr>
            <a:solidFill>
              <a:srgbClr val="0F5D61"/>
            </a:solidFill>
            <a:ln>
              <a:noFill/>
            </a:ln>
            <a:effectLst/>
          </c:spPr>
          <c:invertIfNegative val="0"/>
          <c:dPt>
            <c:idx val="0"/>
            <c:invertIfNegative val="0"/>
            <c:bubble3D val="0"/>
            <c:spPr>
              <a:solidFill>
                <a:srgbClr val="0F5D61"/>
              </a:solidFill>
              <a:ln>
                <a:noFill/>
              </a:ln>
              <a:effectLst/>
            </c:spPr>
            <c:extLst>
              <c:ext xmlns:c16="http://schemas.microsoft.com/office/drawing/2014/chart" uri="{C3380CC4-5D6E-409C-BE32-E72D297353CC}">
                <c16:uniqueId val="{00000001-55DA-F34F-AECC-BA618433F594}"/>
              </c:ext>
            </c:extLst>
          </c:dPt>
          <c:dPt>
            <c:idx val="1"/>
            <c:invertIfNegative val="0"/>
            <c:bubble3D val="0"/>
            <c:spPr>
              <a:solidFill>
                <a:srgbClr val="0F5D61"/>
              </a:solidFill>
              <a:ln>
                <a:noFill/>
              </a:ln>
              <a:effectLst/>
            </c:spPr>
            <c:extLst>
              <c:ext xmlns:c16="http://schemas.microsoft.com/office/drawing/2014/chart" uri="{C3380CC4-5D6E-409C-BE32-E72D297353CC}">
                <c16:uniqueId val="{00000003-55DA-F34F-AECC-BA618433F594}"/>
              </c:ext>
            </c:extLst>
          </c:dPt>
          <c:dPt>
            <c:idx val="2"/>
            <c:invertIfNegative val="0"/>
            <c:bubble3D val="0"/>
            <c:spPr>
              <a:solidFill>
                <a:srgbClr val="0F5D61"/>
              </a:solidFill>
              <a:ln>
                <a:noFill/>
              </a:ln>
              <a:effectLst/>
            </c:spPr>
            <c:extLst>
              <c:ext xmlns:c16="http://schemas.microsoft.com/office/drawing/2014/chart" uri="{C3380CC4-5D6E-409C-BE32-E72D297353CC}">
                <c16:uniqueId val="{00000005-55DA-F34F-AECC-BA618433F594}"/>
              </c:ext>
            </c:extLst>
          </c:dPt>
          <c:dPt>
            <c:idx val="3"/>
            <c:invertIfNegative val="0"/>
            <c:bubble3D val="0"/>
            <c:spPr>
              <a:solidFill>
                <a:srgbClr val="0F5D61"/>
              </a:solidFill>
              <a:ln>
                <a:noFill/>
              </a:ln>
              <a:effectLst/>
            </c:spPr>
            <c:extLst>
              <c:ext xmlns:c16="http://schemas.microsoft.com/office/drawing/2014/chart" uri="{C3380CC4-5D6E-409C-BE32-E72D297353CC}">
                <c16:uniqueId val="{00000007-55DA-F34F-AECC-BA618433F594}"/>
              </c:ext>
            </c:extLst>
          </c:dPt>
          <c:dPt>
            <c:idx val="4"/>
            <c:invertIfNegative val="0"/>
            <c:bubble3D val="0"/>
            <c:spPr>
              <a:solidFill>
                <a:srgbClr val="0F5D61"/>
              </a:solidFill>
              <a:ln>
                <a:noFill/>
              </a:ln>
              <a:effectLst/>
            </c:spPr>
            <c:extLst>
              <c:ext xmlns:c16="http://schemas.microsoft.com/office/drawing/2014/chart" uri="{C3380CC4-5D6E-409C-BE32-E72D297353CC}">
                <c16:uniqueId val="{00000009-55DA-F34F-AECC-BA618433F594}"/>
              </c:ext>
            </c:extLst>
          </c:dPt>
          <c:dPt>
            <c:idx val="5"/>
            <c:invertIfNegative val="0"/>
            <c:bubble3D val="0"/>
            <c:spPr>
              <a:solidFill>
                <a:srgbClr val="0F5D61"/>
              </a:solidFill>
              <a:ln>
                <a:noFill/>
              </a:ln>
              <a:effectLst/>
            </c:spPr>
            <c:extLst>
              <c:ext xmlns:c16="http://schemas.microsoft.com/office/drawing/2014/chart" uri="{C3380CC4-5D6E-409C-BE32-E72D297353CC}">
                <c16:uniqueId val="{0000000B-55DA-F34F-AECC-BA618433F594}"/>
              </c:ext>
            </c:extLst>
          </c:dPt>
          <c:dPt>
            <c:idx val="6"/>
            <c:invertIfNegative val="0"/>
            <c:bubble3D val="0"/>
            <c:spPr>
              <a:solidFill>
                <a:srgbClr val="0F5D61"/>
              </a:solidFill>
              <a:ln>
                <a:noFill/>
              </a:ln>
              <a:effectLst/>
            </c:spPr>
            <c:extLst>
              <c:ext xmlns:c16="http://schemas.microsoft.com/office/drawing/2014/chart" uri="{C3380CC4-5D6E-409C-BE32-E72D297353CC}">
                <c16:uniqueId val="{0000000D-55DA-F34F-AECC-BA618433F594}"/>
              </c:ext>
            </c:extLst>
          </c:dPt>
          <c:dPt>
            <c:idx val="7"/>
            <c:invertIfNegative val="0"/>
            <c:bubble3D val="0"/>
            <c:spPr>
              <a:solidFill>
                <a:srgbClr val="0F5D61"/>
              </a:solidFill>
              <a:ln>
                <a:noFill/>
              </a:ln>
              <a:effectLst/>
            </c:spPr>
            <c:extLst>
              <c:ext xmlns:c16="http://schemas.microsoft.com/office/drawing/2014/chart" uri="{C3380CC4-5D6E-409C-BE32-E72D297353CC}">
                <c16:uniqueId val="{0000000F-55DA-F34F-AECC-BA618433F594}"/>
              </c:ext>
            </c:extLst>
          </c:dPt>
          <c:dPt>
            <c:idx val="11"/>
            <c:invertIfNegative val="0"/>
            <c:bubble3D val="0"/>
            <c:spPr>
              <a:solidFill>
                <a:srgbClr val="0F5D61"/>
              </a:solidFill>
              <a:ln>
                <a:noFill/>
              </a:ln>
              <a:effectLst/>
            </c:spPr>
            <c:extLst>
              <c:ext xmlns:c16="http://schemas.microsoft.com/office/drawing/2014/chart" uri="{C3380CC4-5D6E-409C-BE32-E72D297353CC}">
                <c16:uniqueId val="{00000011-55DA-F34F-AECC-BA618433F594}"/>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Criteria 1</c:v>
                </c:pt>
                <c:pt idx="1">
                  <c:v>Criteria 2</c:v>
                </c:pt>
                <c:pt idx="2">
                  <c:v>Criteria 3</c:v>
                </c:pt>
                <c:pt idx="3">
                  <c:v>Criteria 4</c:v>
                </c:pt>
                <c:pt idx="4">
                  <c:v>Criteria 5</c:v>
                </c:pt>
                <c:pt idx="5">
                  <c:v>Criteria 6</c:v>
                </c:pt>
                <c:pt idx="6">
                  <c:v>Criteria 7</c:v>
                </c:pt>
                <c:pt idx="7">
                  <c:v>Criteria 8</c:v>
                </c:pt>
                <c:pt idx="8">
                  <c:v>Criteria 9</c:v>
                </c:pt>
                <c:pt idx="9">
                  <c:v>Criteria 10</c:v>
                </c:pt>
                <c:pt idx="10">
                  <c:v>Criteria 11</c:v>
                </c:pt>
                <c:pt idx="11">
                  <c:v>Criteria 12</c:v>
                </c:pt>
                <c:pt idx="12">
                  <c:v>Criteria 13</c:v>
                </c:pt>
                <c:pt idx="13">
                  <c:v>Criteria 14</c:v>
                </c:pt>
                <c:pt idx="14">
                  <c:v>Criteria 15</c:v>
                </c:pt>
                <c:pt idx="15">
                  <c:v>Criteria 16</c:v>
                </c:pt>
              </c:strCache>
            </c:strRef>
          </c:cat>
          <c:val>
            <c:numRef>
              <c:f>Sheet1!$B$2:$B$17</c:f>
              <c:numCache>
                <c:formatCode>0</c:formatCode>
                <c:ptCount val="1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numCache>
            </c:numRef>
          </c:val>
          <c:extLst>
            <c:ext xmlns:c16="http://schemas.microsoft.com/office/drawing/2014/chart" uri="{C3380CC4-5D6E-409C-BE32-E72D297353CC}">
              <c16:uniqueId val="{00000012-55DA-F34F-AECC-BA618433F594}"/>
            </c:ext>
          </c:extLst>
        </c:ser>
        <c:ser>
          <c:idx val="1"/>
          <c:order val="1"/>
          <c:tx>
            <c:strRef>
              <c:f>Sheet1!$C$1</c:f>
              <c:strCache>
                <c:ptCount val="1"/>
                <c:pt idx="0">
                  <c:v>Other respondents</c:v>
                </c:pt>
              </c:strCache>
            </c:strRef>
          </c:tx>
          <c:spPr>
            <a:solidFill>
              <a:srgbClr val="96C2C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Criteria 1</c:v>
                </c:pt>
                <c:pt idx="1">
                  <c:v>Criteria 2</c:v>
                </c:pt>
                <c:pt idx="2">
                  <c:v>Criteria 3</c:v>
                </c:pt>
                <c:pt idx="3">
                  <c:v>Criteria 4</c:v>
                </c:pt>
                <c:pt idx="4">
                  <c:v>Criteria 5</c:v>
                </c:pt>
                <c:pt idx="5">
                  <c:v>Criteria 6</c:v>
                </c:pt>
                <c:pt idx="6">
                  <c:v>Criteria 7</c:v>
                </c:pt>
                <c:pt idx="7">
                  <c:v>Criteria 8</c:v>
                </c:pt>
                <c:pt idx="8">
                  <c:v>Criteria 9</c:v>
                </c:pt>
                <c:pt idx="9">
                  <c:v>Criteria 10</c:v>
                </c:pt>
                <c:pt idx="10">
                  <c:v>Criteria 11</c:v>
                </c:pt>
                <c:pt idx="11">
                  <c:v>Criteria 12</c:v>
                </c:pt>
                <c:pt idx="12">
                  <c:v>Criteria 13</c:v>
                </c:pt>
                <c:pt idx="13">
                  <c:v>Criteria 14</c:v>
                </c:pt>
                <c:pt idx="14">
                  <c:v>Criteria 15</c:v>
                </c:pt>
                <c:pt idx="15">
                  <c:v>Criteria 16</c:v>
                </c:pt>
              </c:strCache>
            </c:strRef>
          </c:cat>
          <c:val>
            <c:numRef>
              <c:f>Sheet1!$C$2:$C$17</c:f>
              <c:numCache>
                <c:formatCode>General</c:formatCode>
                <c:ptCount val="1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numCache>
            </c:numRef>
          </c:val>
          <c:extLst>
            <c:ext xmlns:c16="http://schemas.microsoft.com/office/drawing/2014/chart" uri="{C3380CC4-5D6E-409C-BE32-E72D297353CC}">
              <c16:uniqueId val="{00000013-55DA-F34F-AECC-BA618433F594}"/>
            </c:ext>
          </c:extLst>
        </c:ser>
        <c:dLbls>
          <c:showLegendKey val="0"/>
          <c:showVal val="1"/>
          <c:showCatName val="0"/>
          <c:showSerName val="0"/>
          <c:showPercent val="0"/>
          <c:showBubbleSize val="0"/>
        </c:dLbls>
        <c:gapWidth val="69"/>
        <c:overlap val="100"/>
        <c:axId val="698973384"/>
        <c:axId val="698974464"/>
      </c:barChart>
      <c:catAx>
        <c:axId val="69897338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698974464"/>
        <c:crosses val="autoZero"/>
        <c:auto val="1"/>
        <c:lblAlgn val="ctr"/>
        <c:lblOffset val="100"/>
        <c:noMultiLvlLbl val="0"/>
      </c:catAx>
      <c:valAx>
        <c:axId val="698974464"/>
        <c:scaling>
          <c:orientation val="minMax"/>
          <c:max val="1.1000000000000001"/>
        </c:scaling>
        <c:delete val="1"/>
        <c:axPos val="t"/>
        <c:numFmt formatCode="0" sourceLinked="1"/>
        <c:majorTickMark val="out"/>
        <c:minorTickMark val="none"/>
        <c:tickLblPos val="nextTo"/>
        <c:crossAx val="6989733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NITAG Core members</c:v>
                </c:pt>
              </c:strCache>
            </c:strRef>
          </c:tx>
          <c:spPr>
            <a:solidFill>
              <a:srgbClr val="0F5D61"/>
            </a:solidFill>
            <a:ln>
              <a:noFill/>
            </a:ln>
            <a:effectLst/>
          </c:spPr>
          <c:invertIfNegative val="0"/>
          <c:dPt>
            <c:idx val="0"/>
            <c:invertIfNegative val="0"/>
            <c:bubble3D val="0"/>
            <c:spPr>
              <a:solidFill>
                <a:srgbClr val="0F5D61"/>
              </a:solidFill>
              <a:ln>
                <a:noFill/>
              </a:ln>
              <a:effectLst/>
            </c:spPr>
            <c:extLst>
              <c:ext xmlns:c16="http://schemas.microsoft.com/office/drawing/2014/chart" uri="{C3380CC4-5D6E-409C-BE32-E72D297353CC}">
                <c16:uniqueId val="{00000001-0587-044E-8D31-34898875EA43}"/>
              </c:ext>
            </c:extLst>
          </c:dPt>
          <c:dPt>
            <c:idx val="1"/>
            <c:invertIfNegative val="0"/>
            <c:bubble3D val="0"/>
            <c:spPr>
              <a:solidFill>
                <a:srgbClr val="0F5D61"/>
              </a:solidFill>
              <a:ln>
                <a:noFill/>
              </a:ln>
              <a:effectLst/>
            </c:spPr>
            <c:extLst>
              <c:ext xmlns:c16="http://schemas.microsoft.com/office/drawing/2014/chart" uri="{C3380CC4-5D6E-409C-BE32-E72D297353CC}">
                <c16:uniqueId val="{00000003-0587-044E-8D31-34898875EA43}"/>
              </c:ext>
            </c:extLst>
          </c:dPt>
          <c:dPt>
            <c:idx val="2"/>
            <c:invertIfNegative val="0"/>
            <c:bubble3D val="0"/>
            <c:spPr>
              <a:solidFill>
                <a:srgbClr val="0F5D61"/>
              </a:solidFill>
              <a:ln>
                <a:noFill/>
              </a:ln>
              <a:effectLst/>
            </c:spPr>
            <c:extLst>
              <c:ext xmlns:c16="http://schemas.microsoft.com/office/drawing/2014/chart" uri="{C3380CC4-5D6E-409C-BE32-E72D297353CC}">
                <c16:uniqueId val="{00000005-0587-044E-8D31-34898875EA43}"/>
              </c:ext>
            </c:extLst>
          </c:dPt>
          <c:dPt>
            <c:idx val="3"/>
            <c:invertIfNegative val="0"/>
            <c:bubble3D val="0"/>
            <c:spPr>
              <a:solidFill>
                <a:srgbClr val="0F5D61"/>
              </a:solidFill>
              <a:ln>
                <a:noFill/>
              </a:ln>
              <a:effectLst/>
            </c:spPr>
            <c:extLst>
              <c:ext xmlns:c16="http://schemas.microsoft.com/office/drawing/2014/chart" uri="{C3380CC4-5D6E-409C-BE32-E72D297353CC}">
                <c16:uniqueId val="{00000007-0587-044E-8D31-34898875EA43}"/>
              </c:ext>
            </c:extLst>
          </c:dPt>
          <c:dPt>
            <c:idx val="4"/>
            <c:invertIfNegative val="0"/>
            <c:bubble3D val="0"/>
            <c:spPr>
              <a:solidFill>
                <a:srgbClr val="0F5D61"/>
              </a:solidFill>
              <a:ln>
                <a:noFill/>
              </a:ln>
              <a:effectLst/>
            </c:spPr>
            <c:extLst>
              <c:ext xmlns:c16="http://schemas.microsoft.com/office/drawing/2014/chart" uri="{C3380CC4-5D6E-409C-BE32-E72D297353CC}">
                <c16:uniqueId val="{00000009-0587-044E-8D31-34898875EA43}"/>
              </c:ext>
            </c:extLst>
          </c:dPt>
          <c:dPt>
            <c:idx val="5"/>
            <c:invertIfNegative val="0"/>
            <c:bubble3D val="0"/>
            <c:spPr>
              <a:solidFill>
                <a:srgbClr val="0F5D61"/>
              </a:solidFill>
              <a:ln>
                <a:noFill/>
              </a:ln>
              <a:effectLst/>
            </c:spPr>
            <c:extLst>
              <c:ext xmlns:c16="http://schemas.microsoft.com/office/drawing/2014/chart" uri="{C3380CC4-5D6E-409C-BE32-E72D297353CC}">
                <c16:uniqueId val="{0000000B-0587-044E-8D31-34898875EA43}"/>
              </c:ext>
            </c:extLst>
          </c:dPt>
          <c:dPt>
            <c:idx val="6"/>
            <c:invertIfNegative val="0"/>
            <c:bubble3D val="0"/>
            <c:spPr>
              <a:solidFill>
                <a:srgbClr val="0F5D61"/>
              </a:solidFill>
              <a:ln>
                <a:noFill/>
              </a:ln>
              <a:effectLst/>
            </c:spPr>
            <c:extLst>
              <c:ext xmlns:c16="http://schemas.microsoft.com/office/drawing/2014/chart" uri="{C3380CC4-5D6E-409C-BE32-E72D297353CC}">
                <c16:uniqueId val="{0000000D-0587-044E-8D31-34898875EA43}"/>
              </c:ext>
            </c:extLst>
          </c:dPt>
          <c:dPt>
            <c:idx val="7"/>
            <c:invertIfNegative val="0"/>
            <c:bubble3D val="0"/>
            <c:spPr>
              <a:solidFill>
                <a:srgbClr val="0F5D61"/>
              </a:solidFill>
              <a:ln>
                <a:noFill/>
              </a:ln>
              <a:effectLst/>
            </c:spPr>
            <c:extLst>
              <c:ext xmlns:c16="http://schemas.microsoft.com/office/drawing/2014/chart" uri="{C3380CC4-5D6E-409C-BE32-E72D297353CC}">
                <c16:uniqueId val="{0000000F-0587-044E-8D31-34898875EA43}"/>
              </c:ext>
            </c:extLst>
          </c:dPt>
          <c:dPt>
            <c:idx val="11"/>
            <c:invertIfNegative val="0"/>
            <c:bubble3D val="0"/>
            <c:spPr>
              <a:solidFill>
                <a:srgbClr val="0F5D61"/>
              </a:solidFill>
              <a:ln>
                <a:noFill/>
              </a:ln>
              <a:effectLst/>
            </c:spPr>
            <c:extLst>
              <c:ext xmlns:c16="http://schemas.microsoft.com/office/drawing/2014/chart" uri="{C3380CC4-5D6E-409C-BE32-E72D297353CC}">
                <c16:uniqueId val="{00000011-0587-044E-8D31-34898875EA43}"/>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Criteria 1</c:v>
                </c:pt>
                <c:pt idx="1">
                  <c:v>Criteria 2</c:v>
                </c:pt>
                <c:pt idx="2">
                  <c:v>Criteria 3</c:v>
                </c:pt>
                <c:pt idx="3">
                  <c:v>Criteria 4</c:v>
                </c:pt>
                <c:pt idx="4">
                  <c:v>Criteria 5</c:v>
                </c:pt>
                <c:pt idx="5">
                  <c:v>Criteria 6</c:v>
                </c:pt>
                <c:pt idx="6">
                  <c:v>Criteria 7</c:v>
                </c:pt>
                <c:pt idx="7">
                  <c:v>Criteria 8</c:v>
                </c:pt>
                <c:pt idx="8">
                  <c:v>Criteria 9</c:v>
                </c:pt>
                <c:pt idx="9">
                  <c:v>Criteria 10</c:v>
                </c:pt>
                <c:pt idx="10">
                  <c:v>Criteria 11</c:v>
                </c:pt>
                <c:pt idx="11">
                  <c:v>Criteria 12</c:v>
                </c:pt>
                <c:pt idx="12">
                  <c:v>Criteria 13</c:v>
                </c:pt>
                <c:pt idx="13">
                  <c:v>Criteria 14</c:v>
                </c:pt>
                <c:pt idx="14">
                  <c:v>Criteria 15</c:v>
                </c:pt>
                <c:pt idx="15">
                  <c:v>Criteria 16</c:v>
                </c:pt>
              </c:strCache>
            </c:strRef>
          </c:cat>
          <c:val>
            <c:numRef>
              <c:f>Sheet1!$B$2:$B$17</c:f>
              <c:numCache>
                <c:formatCode>0</c:formatCode>
                <c:ptCount val="1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numCache>
            </c:numRef>
          </c:val>
          <c:extLst>
            <c:ext xmlns:c16="http://schemas.microsoft.com/office/drawing/2014/chart" uri="{C3380CC4-5D6E-409C-BE32-E72D297353CC}">
              <c16:uniqueId val="{00000012-0587-044E-8D31-34898875EA43}"/>
            </c:ext>
          </c:extLst>
        </c:ser>
        <c:ser>
          <c:idx val="1"/>
          <c:order val="1"/>
          <c:tx>
            <c:strRef>
              <c:f>Sheet1!$C$1</c:f>
              <c:strCache>
                <c:ptCount val="1"/>
                <c:pt idx="0">
                  <c:v>Other respondents</c:v>
                </c:pt>
              </c:strCache>
            </c:strRef>
          </c:tx>
          <c:spPr>
            <a:solidFill>
              <a:srgbClr val="96C2C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Criteria 1</c:v>
                </c:pt>
                <c:pt idx="1">
                  <c:v>Criteria 2</c:v>
                </c:pt>
                <c:pt idx="2">
                  <c:v>Criteria 3</c:v>
                </c:pt>
                <c:pt idx="3">
                  <c:v>Criteria 4</c:v>
                </c:pt>
                <c:pt idx="4">
                  <c:v>Criteria 5</c:v>
                </c:pt>
                <c:pt idx="5">
                  <c:v>Criteria 6</c:v>
                </c:pt>
                <c:pt idx="6">
                  <c:v>Criteria 7</c:v>
                </c:pt>
                <c:pt idx="7">
                  <c:v>Criteria 8</c:v>
                </c:pt>
                <c:pt idx="8">
                  <c:v>Criteria 9</c:v>
                </c:pt>
                <c:pt idx="9">
                  <c:v>Criteria 10</c:v>
                </c:pt>
                <c:pt idx="10">
                  <c:v>Criteria 11</c:v>
                </c:pt>
                <c:pt idx="11">
                  <c:v>Criteria 12</c:v>
                </c:pt>
                <c:pt idx="12">
                  <c:v>Criteria 13</c:v>
                </c:pt>
                <c:pt idx="13">
                  <c:v>Criteria 14</c:v>
                </c:pt>
                <c:pt idx="14">
                  <c:v>Criteria 15</c:v>
                </c:pt>
                <c:pt idx="15">
                  <c:v>Criteria 16</c:v>
                </c:pt>
              </c:strCache>
            </c:strRef>
          </c:cat>
          <c:val>
            <c:numRef>
              <c:f>Sheet1!$C$2:$C$17</c:f>
              <c:numCache>
                <c:formatCode>General</c:formatCode>
                <c:ptCount val="1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numCache>
            </c:numRef>
          </c:val>
          <c:extLst>
            <c:ext xmlns:c16="http://schemas.microsoft.com/office/drawing/2014/chart" uri="{C3380CC4-5D6E-409C-BE32-E72D297353CC}">
              <c16:uniqueId val="{00000013-0587-044E-8D31-34898875EA43}"/>
            </c:ext>
          </c:extLst>
        </c:ser>
        <c:dLbls>
          <c:showLegendKey val="0"/>
          <c:showVal val="1"/>
          <c:showCatName val="0"/>
          <c:showSerName val="0"/>
          <c:showPercent val="0"/>
          <c:showBubbleSize val="0"/>
        </c:dLbls>
        <c:gapWidth val="69"/>
        <c:overlap val="100"/>
        <c:axId val="698973384"/>
        <c:axId val="698974464"/>
      </c:barChart>
      <c:catAx>
        <c:axId val="69897338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698974464"/>
        <c:crosses val="autoZero"/>
        <c:auto val="1"/>
        <c:lblAlgn val="ctr"/>
        <c:lblOffset val="100"/>
        <c:noMultiLvlLbl val="0"/>
      </c:catAx>
      <c:valAx>
        <c:axId val="698974464"/>
        <c:scaling>
          <c:orientation val="minMax"/>
          <c:max val="1.1000000000000001"/>
        </c:scaling>
        <c:delete val="1"/>
        <c:axPos val="t"/>
        <c:numFmt formatCode="0" sourceLinked="1"/>
        <c:majorTickMark val="out"/>
        <c:minorTickMark val="none"/>
        <c:tickLblPos val="nextTo"/>
        <c:crossAx val="6989733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0FD8F4-6785-498F-8D92-B2F6B34A16C4}" type="datetimeFigureOut">
              <a:rPr lang="fr-FR" smtClean="0"/>
              <a:t>17/04/2025</a:t>
            </a:fld>
            <a:endParaRPr lang="fr-FR"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9C3418-E3CD-458E-8280-75CFF9992402}" type="slidenum">
              <a:rPr lang="fr-FR" smtClean="0"/>
              <a:t>‹#›</a:t>
            </a:fld>
            <a:endParaRPr lang="fr-FR" dirty="0"/>
          </a:p>
        </p:txBody>
      </p:sp>
    </p:spTree>
    <p:extLst>
      <p:ext uri="{BB962C8B-B14F-4D97-AF65-F5344CB8AC3E}">
        <p14:creationId xmlns:p14="http://schemas.microsoft.com/office/powerpoint/2010/main" val="1950799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p1: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4" name="Google Shape;44;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22624161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9C3418-E3CD-458E-8280-75CFF9992402}" type="slidenum">
              <a:rPr lang="fr-FR" smtClean="0"/>
              <a:t>24</a:t>
            </a:fld>
            <a:endParaRPr lang="fr-FR" dirty="0"/>
          </a:p>
        </p:txBody>
      </p:sp>
    </p:spTree>
    <p:extLst>
      <p:ext uri="{BB962C8B-B14F-4D97-AF65-F5344CB8AC3E}">
        <p14:creationId xmlns:p14="http://schemas.microsoft.com/office/powerpoint/2010/main" val="2294513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9C3418-E3CD-458E-8280-75CFF9992402}" type="slidenum">
              <a:rPr lang="fr-FR" smtClean="0"/>
              <a:t>35</a:t>
            </a:fld>
            <a:endParaRPr lang="fr-FR" dirty="0"/>
          </a:p>
        </p:txBody>
      </p:sp>
    </p:spTree>
    <p:extLst>
      <p:ext uri="{BB962C8B-B14F-4D97-AF65-F5344CB8AC3E}">
        <p14:creationId xmlns:p14="http://schemas.microsoft.com/office/powerpoint/2010/main" val="1172946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Instructions to update chart:</a:t>
            </a:r>
          </a:p>
          <a:p>
            <a:pPr marL="171450" indent="-171450">
              <a:buFontTx/>
              <a:buChar char="-"/>
            </a:pPr>
            <a:r>
              <a:rPr lang="en-US" dirty="0"/>
              <a:t>Right click on chart</a:t>
            </a:r>
          </a:p>
          <a:p>
            <a:pPr marL="171450" indent="-171450">
              <a:buFontTx/>
              <a:buChar char="-"/>
            </a:pPr>
            <a:r>
              <a:rPr lang="en-US" dirty="0"/>
              <a:t>Select “Edit data in Excel”</a:t>
            </a:r>
          </a:p>
          <a:p>
            <a:pPr marL="171450" indent="-171450">
              <a:buFontTx/>
              <a:buChar char="-"/>
            </a:pPr>
            <a:r>
              <a:rPr lang="en-US" dirty="0"/>
              <a:t>Input the number of respondents who voted for each criteria, by respondent type (see the tool </a:t>
            </a:r>
            <a:r>
              <a:rPr lang="en-US" u="sng" dirty="0"/>
              <a:t>1.6 Google form result analysis</a:t>
            </a:r>
            <a:r>
              <a:rPr lang="en-US" dirty="0"/>
              <a:t>)</a:t>
            </a:r>
          </a:p>
        </p:txBody>
      </p:sp>
      <p:sp>
        <p:nvSpPr>
          <p:cNvPr id="4" name="Slide Number Placeholder 3"/>
          <p:cNvSpPr>
            <a:spLocks noGrp="1"/>
          </p:cNvSpPr>
          <p:nvPr>
            <p:ph type="sldNum" sz="quarter" idx="5"/>
          </p:nvPr>
        </p:nvSpPr>
        <p:spPr/>
        <p:txBody>
          <a:bodyPr/>
          <a:lstStyle/>
          <a:p>
            <a:fld id="{969C3418-E3CD-458E-8280-75CFF9992402}" type="slidenum">
              <a:rPr lang="fr-FR" smtClean="0"/>
              <a:t>37</a:t>
            </a:fld>
            <a:endParaRPr lang="fr-FR" dirty="0"/>
          </a:p>
        </p:txBody>
      </p:sp>
    </p:spTree>
    <p:extLst>
      <p:ext uri="{BB962C8B-B14F-4D97-AF65-F5344CB8AC3E}">
        <p14:creationId xmlns:p14="http://schemas.microsoft.com/office/powerpoint/2010/main" val="2575491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Instructions to update chart:</a:t>
            </a:r>
          </a:p>
          <a:p>
            <a:pPr marL="171450" indent="-171450">
              <a:buFontTx/>
              <a:buChar char="-"/>
            </a:pPr>
            <a:r>
              <a:rPr lang="en-US" dirty="0"/>
              <a:t>Right click on chart</a:t>
            </a:r>
          </a:p>
          <a:p>
            <a:pPr marL="171450" indent="-171450">
              <a:buFontTx/>
              <a:buChar char="-"/>
            </a:pPr>
            <a:r>
              <a:rPr lang="en-US" dirty="0"/>
              <a:t>Select “Edit data in Excel”</a:t>
            </a:r>
          </a:p>
          <a:p>
            <a:pPr marL="171450" indent="-171450">
              <a:buFontTx/>
              <a:buChar char="-"/>
            </a:pPr>
            <a:r>
              <a:rPr lang="en-US" dirty="0"/>
              <a:t>Input criteria and results for the 15 (to 20) Significant criteria with the most votes (see the tool </a:t>
            </a:r>
            <a:r>
              <a:rPr lang="en-US" u="sng" dirty="0"/>
              <a:t>1.6 Google form result analysis</a:t>
            </a:r>
            <a:r>
              <a:rPr lang="en-US" dirty="0"/>
              <a:t>)</a:t>
            </a:r>
          </a:p>
        </p:txBody>
      </p:sp>
      <p:sp>
        <p:nvSpPr>
          <p:cNvPr id="4" name="Slide Number Placeholder 3"/>
          <p:cNvSpPr>
            <a:spLocks noGrp="1"/>
          </p:cNvSpPr>
          <p:nvPr>
            <p:ph type="sldNum" sz="quarter" idx="5"/>
          </p:nvPr>
        </p:nvSpPr>
        <p:spPr/>
        <p:txBody>
          <a:bodyPr/>
          <a:lstStyle/>
          <a:p>
            <a:fld id="{969C3418-E3CD-458E-8280-75CFF9992402}" type="slidenum">
              <a:rPr lang="fr-FR" smtClean="0"/>
              <a:t>38</a:t>
            </a:fld>
            <a:endParaRPr lang="fr-FR" dirty="0"/>
          </a:p>
        </p:txBody>
      </p:sp>
    </p:spTree>
    <p:extLst>
      <p:ext uri="{BB962C8B-B14F-4D97-AF65-F5344CB8AC3E}">
        <p14:creationId xmlns:p14="http://schemas.microsoft.com/office/powerpoint/2010/main" val="2870647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Instructions to update chart:</a:t>
            </a:r>
          </a:p>
          <a:p>
            <a:pPr marL="171450" indent="-171450">
              <a:buFontTx/>
              <a:buChar char="-"/>
            </a:pPr>
            <a:r>
              <a:rPr lang="en-US" dirty="0"/>
              <a:t>Right click on chart</a:t>
            </a:r>
          </a:p>
          <a:p>
            <a:pPr marL="171450" indent="-171450">
              <a:buFontTx/>
              <a:buChar char="-"/>
            </a:pPr>
            <a:r>
              <a:rPr lang="en-US" dirty="0"/>
              <a:t>Select “Edit data in Excel”</a:t>
            </a:r>
          </a:p>
          <a:p>
            <a:pPr marL="171450" indent="-171450">
              <a:buFontTx/>
              <a:buChar char="-"/>
            </a:pPr>
            <a:r>
              <a:rPr lang="en-US" dirty="0"/>
              <a:t>Input criteria and results for the 15 (to 20) Other criteria with the most votes, by respondent type (see the tool </a:t>
            </a:r>
            <a:r>
              <a:rPr lang="en-US" u="sng" dirty="0"/>
              <a:t>1.6 Google form result analysis</a:t>
            </a:r>
            <a:r>
              <a:rPr lang="en-US" dirty="0"/>
              <a:t>)</a:t>
            </a:r>
          </a:p>
        </p:txBody>
      </p:sp>
      <p:sp>
        <p:nvSpPr>
          <p:cNvPr id="4" name="Slide Number Placeholder 3"/>
          <p:cNvSpPr>
            <a:spLocks noGrp="1"/>
          </p:cNvSpPr>
          <p:nvPr>
            <p:ph type="sldNum" sz="quarter" idx="5"/>
          </p:nvPr>
        </p:nvSpPr>
        <p:spPr/>
        <p:txBody>
          <a:bodyPr/>
          <a:lstStyle/>
          <a:p>
            <a:fld id="{969C3418-E3CD-458E-8280-75CFF9992402}" type="slidenum">
              <a:rPr lang="fr-FR" smtClean="0"/>
              <a:t>39</a:t>
            </a:fld>
            <a:endParaRPr lang="fr-FR" dirty="0"/>
          </a:p>
        </p:txBody>
      </p:sp>
    </p:spTree>
    <p:extLst>
      <p:ext uri="{BB962C8B-B14F-4D97-AF65-F5344CB8AC3E}">
        <p14:creationId xmlns:p14="http://schemas.microsoft.com/office/powerpoint/2010/main" val="16043793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logistics enable the slide to be updated live during the workshop, this slide should be updated to capture a summary of the discussions and decisions made:</a:t>
            </a:r>
          </a:p>
          <a:p>
            <a:pPr marL="171450" indent="-171450">
              <a:buFontTx/>
              <a:buChar char="-"/>
            </a:pPr>
            <a:r>
              <a:rPr lang="en-US" dirty="0"/>
              <a:t>Create a red “Essential criteria” box for each essential criteria selected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Create a yellow “Significant criteria” box for each Significant criteria selected</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Create a great “Other criteria” box for each other criteria selected</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Sort these criteria into groups of the prioritization stage (in case of doubt on importance vs. feasibility, refer to </a:t>
            </a:r>
            <a:r>
              <a:rPr lang="en-US" u="sng" dirty="0"/>
              <a:t>1.1 Prioritized list of criteria and indicators</a:t>
            </a:r>
            <a:r>
              <a:rPr lang="en-US" dirty="0"/>
              <a:t>)</a:t>
            </a:r>
          </a:p>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969C3418-E3CD-458E-8280-75CFF9992402}" type="slidenum">
              <a:rPr lang="fr-FR" smtClean="0"/>
              <a:t>40</a:t>
            </a:fld>
            <a:endParaRPr lang="fr-FR" dirty="0"/>
          </a:p>
        </p:txBody>
      </p:sp>
    </p:spTree>
    <p:extLst>
      <p:ext uri="{BB962C8B-B14F-4D97-AF65-F5344CB8AC3E}">
        <p14:creationId xmlns:p14="http://schemas.microsoft.com/office/powerpoint/2010/main" val="24883535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dirty="0"/>
              <a:t>To support the </a:t>
            </a:r>
            <a:r>
              <a:rPr lang="fr-FR" dirty="0" err="1"/>
              <a:t>preparation</a:t>
            </a:r>
            <a:r>
              <a:rPr lang="fr-FR" dirty="0"/>
              <a:t> of the evidence collection plan, </a:t>
            </a:r>
            <a:r>
              <a:rPr lang="fr-FR" dirty="0" err="1"/>
              <a:t>we</a:t>
            </a:r>
            <a:r>
              <a:rPr lang="fr-FR" dirty="0"/>
              <a:t> </a:t>
            </a:r>
            <a:r>
              <a:rPr lang="fr-FR" dirty="0" err="1"/>
              <a:t>strongly</a:t>
            </a:r>
            <a:r>
              <a:rPr lang="fr-FR" dirty="0"/>
              <a:t> encourage </a:t>
            </a:r>
            <a:r>
              <a:rPr lang="fr-FR" dirty="0" err="1"/>
              <a:t>you</a:t>
            </a:r>
            <a:r>
              <a:rPr lang="fr-FR" dirty="0"/>
              <a:t> to </a:t>
            </a:r>
            <a:r>
              <a:rPr lang="fr-FR" dirty="0" err="1"/>
              <a:t>read</a:t>
            </a:r>
            <a:r>
              <a:rPr lang="fr-FR" dirty="0"/>
              <a:t> the recommendations </a:t>
            </a:r>
            <a:r>
              <a:rPr lang="fr-FR" dirty="0" err="1"/>
              <a:t>contained</a:t>
            </a:r>
            <a:r>
              <a:rPr lang="fr-FR" dirty="0"/>
              <a:t> in the </a:t>
            </a:r>
            <a:r>
              <a:rPr lang="fr-FR" dirty="0" err="1"/>
              <a:t>tool</a:t>
            </a:r>
            <a:r>
              <a:rPr lang="fr-FR" dirty="0"/>
              <a:t> </a:t>
            </a:r>
            <a:r>
              <a:rPr lang="fr-FR" u="sng" dirty="0"/>
              <a:t>2.2 </a:t>
            </a:r>
            <a:r>
              <a:rPr lang="en-US" u="sng" dirty="0"/>
              <a:t>Guide to collecting evidence and building content</a:t>
            </a:r>
            <a:r>
              <a:rPr lang="en-US" u="none" dirty="0"/>
              <a:t> </a:t>
            </a:r>
            <a:r>
              <a:rPr lang="en-US" b="0" u="none" dirty="0"/>
              <a:t>and to use the tool </a:t>
            </a:r>
            <a:r>
              <a:rPr lang="en-US" b="0" u="sng" dirty="0"/>
              <a:t>1.5 Data collection planning matrix</a:t>
            </a:r>
            <a:endParaRPr lang="fr-FR" u="sng" dirty="0"/>
          </a:p>
        </p:txBody>
      </p:sp>
      <p:sp>
        <p:nvSpPr>
          <p:cNvPr id="4" name="Slide Number Placeholder 3"/>
          <p:cNvSpPr>
            <a:spLocks noGrp="1"/>
          </p:cNvSpPr>
          <p:nvPr>
            <p:ph type="sldNum" sz="quarter" idx="5"/>
          </p:nvPr>
        </p:nvSpPr>
        <p:spPr/>
        <p:txBody>
          <a:bodyPr/>
          <a:lstStyle/>
          <a:p>
            <a:fld id="{969C3418-E3CD-458E-8280-75CFF9992402}" type="slidenum">
              <a:rPr lang="fr-FR" smtClean="0"/>
              <a:t>44</a:t>
            </a:fld>
            <a:endParaRPr lang="fr-FR" dirty="0"/>
          </a:p>
        </p:txBody>
      </p:sp>
    </p:spTree>
    <p:extLst>
      <p:ext uri="{BB962C8B-B14F-4D97-AF65-F5344CB8AC3E}">
        <p14:creationId xmlns:p14="http://schemas.microsoft.com/office/powerpoint/2010/main" val="773906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9C3418-E3CD-458E-8280-75CFF9992402}" type="slidenum">
              <a:rPr lang="fr-FR" smtClean="0"/>
              <a:t>6</a:t>
            </a:fld>
            <a:endParaRPr lang="fr-FR" dirty="0"/>
          </a:p>
        </p:txBody>
      </p:sp>
    </p:spTree>
    <p:extLst>
      <p:ext uri="{BB962C8B-B14F-4D97-AF65-F5344CB8AC3E}">
        <p14:creationId xmlns:p14="http://schemas.microsoft.com/office/powerpoint/2010/main" val="762981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698F89-4323-40BC-BE1A-84953DD8BBB4}" type="slidenum">
              <a:rPr lang="en-US" smtClean="0"/>
              <a:t>10</a:t>
            </a:fld>
            <a:endParaRPr lang="en-US"/>
          </a:p>
        </p:txBody>
      </p:sp>
    </p:spTree>
    <p:extLst>
      <p:ext uri="{BB962C8B-B14F-4D97-AF65-F5344CB8AC3E}">
        <p14:creationId xmlns:p14="http://schemas.microsoft.com/office/powerpoint/2010/main" val="818315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4A01E-7D7D-176B-4517-C5A4FAC76D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12B21D-343E-9B86-CE4C-13151201C7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D7D5CF-7127-0B78-1BD0-E2740EA330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8EB730-7D08-4500-9C4A-C5AB6B22BA8F}"/>
              </a:ext>
            </a:extLst>
          </p:cNvPr>
          <p:cNvSpPr>
            <a:spLocks noGrp="1"/>
          </p:cNvSpPr>
          <p:nvPr>
            <p:ph type="sldNum" sz="quarter" idx="5"/>
          </p:nvPr>
        </p:nvSpPr>
        <p:spPr/>
        <p:txBody>
          <a:bodyPr/>
          <a:lstStyle/>
          <a:p>
            <a:fld id="{EE698F89-4323-40BC-BE1A-84953DD8BBB4}" type="slidenum">
              <a:rPr lang="en-US" smtClean="0"/>
              <a:t>12</a:t>
            </a:fld>
            <a:endParaRPr lang="en-US"/>
          </a:p>
        </p:txBody>
      </p:sp>
    </p:spTree>
    <p:extLst>
      <p:ext uri="{BB962C8B-B14F-4D97-AF65-F5344CB8AC3E}">
        <p14:creationId xmlns:p14="http://schemas.microsoft.com/office/powerpoint/2010/main" val="39018626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Instructions to update chart:</a:t>
            </a:r>
          </a:p>
          <a:p>
            <a:pPr marL="171450" indent="-171450">
              <a:buFontTx/>
              <a:buChar char="-"/>
            </a:pPr>
            <a:r>
              <a:rPr lang="en-US" dirty="0"/>
              <a:t>Right click on chart</a:t>
            </a:r>
          </a:p>
          <a:p>
            <a:pPr marL="171450" indent="-171450">
              <a:buFontTx/>
              <a:buChar char="-"/>
            </a:pPr>
            <a:r>
              <a:rPr lang="en-US" dirty="0"/>
              <a:t>Select “Edit data in Excel”</a:t>
            </a:r>
          </a:p>
          <a:p>
            <a:pPr marL="171450" indent="-171450">
              <a:buFontTx/>
              <a:buChar char="-"/>
            </a:pPr>
            <a:r>
              <a:rPr lang="en-US" dirty="0"/>
              <a:t>Input number of each type of respondent (NITAG Core Member vs Other)</a:t>
            </a:r>
          </a:p>
        </p:txBody>
      </p:sp>
      <p:sp>
        <p:nvSpPr>
          <p:cNvPr id="4" name="Slide Number Placeholder 3"/>
          <p:cNvSpPr>
            <a:spLocks noGrp="1"/>
          </p:cNvSpPr>
          <p:nvPr>
            <p:ph type="sldNum" sz="quarter" idx="5"/>
          </p:nvPr>
        </p:nvSpPr>
        <p:spPr/>
        <p:txBody>
          <a:bodyPr/>
          <a:lstStyle/>
          <a:p>
            <a:fld id="{969C3418-E3CD-458E-8280-75CFF9992402}" type="slidenum">
              <a:rPr lang="fr-FR" smtClean="0"/>
              <a:t>13</a:t>
            </a:fld>
            <a:endParaRPr lang="fr-FR" dirty="0"/>
          </a:p>
        </p:txBody>
      </p:sp>
    </p:spTree>
    <p:extLst>
      <p:ext uri="{BB962C8B-B14F-4D97-AF65-F5344CB8AC3E}">
        <p14:creationId xmlns:p14="http://schemas.microsoft.com/office/powerpoint/2010/main" val="35008306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Instructions to update charts:</a:t>
            </a:r>
          </a:p>
          <a:p>
            <a:pPr marL="171450" indent="-171450">
              <a:buFontTx/>
              <a:buChar char="-"/>
            </a:pPr>
            <a:r>
              <a:rPr lang="en-US" dirty="0"/>
              <a:t>Right click on chart</a:t>
            </a:r>
          </a:p>
          <a:p>
            <a:pPr marL="171450" indent="-171450">
              <a:buFontTx/>
              <a:buChar char="-"/>
            </a:pPr>
            <a:r>
              <a:rPr lang="en-US" dirty="0"/>
              <a:t>Select “Edit data in Excel”</a:t>
            </a:r>
          </a:p>
          <a:p>
            <a:pPr marL="171450" indent="-171450">
              <a:buFontTx/>
              <a:buChar char="-"/>
            </a:pPr>
            <a:r>
              <a:rPr lang="en-US" dirty="0"/>
              <a:t>Input the number of respondents who selected each timeframe, by respondent type (see the tool 1.6 Google form result analysis)</a:t>
            </a:r>
          </a:p>
        </p:txBody>
      </p:sp>
      <p:sp>
        <p:nvSpPr>
          <p:cNvPr id="4" name="Slide Number Placeholder 3"/>
          <p:cNvSpPr>
            <a:spLocks noGrp="1"/>
          </p:cNvSpPr>
          <p:nvPr>
            <p:ph type="sldNum" sz="quarter" idx="5"/>
          </p:nvPr>
        </p:nvSpPr>
        <p:spPr/>
        <p:txBody>
          <a:bodyPr/>
          <a:lstStyle/>
          <a:p>
            <a:fld id="{969C3418-E3CD-458E-8280-75CFF9992402}" type="slidenum">
              <a:rPr lang="fr-FR" smtClean="0"/>
              <a:t>15</a:t>
            </a:fld>
            <a:endParaRPr lang="fr-FR" dirty="0"/>
          </a:p>
        </p:txBody>
      </p:sp>
    </p:spTree>
    <p:extLst>
      <p:ext uri="{BB962C8B-B14F-4D97-AF65-F5344CB8AC3E}">
        <p14:creationId xmlns:p14="http://schemas.microsoft.com/office/powerpoint/2010/main" val="32261650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9C3418-E3CD-458E-8280-75CFF9992402}" type="slidenum">
              <a:rPr lang="fr-FR" smtClean="0"/>
              <a:t>17</a:t>
            </a:fld>
            <a:endParaRPr lang="fr-FR" dirty="0"/>
          </a:p>
        </p:txBody>
      </p:sp>
    </p:spTree>
    <p:extLst>
      <p:ext uri="{BB962C8B-B14F-4D97-AF65-F5344CB8AC3E}">
        <p14:creationId xmlns:p14="http://schemas.microsoft.com/office/powerpoint/2010/main" val="38557363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some situations, it may be helpful to conduct a review of vaccines that NITAG members may not be familiar with. This slide template can be used as needed to provide some initial context for the vaccine being considered. </a:t>
            </a:r>
          </a:p>
        </p:txBody>
      </p:sp>
      <p:sp>
        <p:nvSpPr>
          <p:cNvPr id="4" name="Slide Number Placeholder 3"/>
          <p:cNvSpPr>
            <a:spLocks noGrp="1"/>
          </p:cNvSpPr>
          <p:nvPr>
            <p:ph type="sldNum" sz="quarter" idx="5"/>
          </p:nvPr>
        </p:nvSpPr>
        <p:spPr/>
        <p:txBody>
          <a:bodyPr/>
          <a:lstStyle/>
          <a:p>
            <a:fld id="{969C3418-E3CD-458E-8280-75CFF9992402}" type="slidenum">
              <a:rPr lang="fr-FR" smtClean="0"/>
              <a:t>18</a:t>
            </a:fld>
            <a:endParaRPr lang="fr-FR" dirty="0"/>
          </a:p>
        </p:txBody>
      </p:sp>
    </p:spTree>
    <p:extLst>
      <p:ext uri="{BB962C8B-B14F-4D97-AF65-F5344CB8AC3E}">
        <p14:creationId xmlns:p14="http://schemas.microsoft.com/office/powerpoint/2010/main" val="23772586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Instructions to update chart:</a:t>
            </a:r>
          </a:p>
          <a:p>
            <a:pPr marL="171450" indent="-171450">
              <a:buFontTx/>
              <a:buChar char="-"/>
            </a:pPr>
            <a:r>
              <a:rPr lang="en-US" dirty="0"/>
              <a:t>Right click on chart</a:t>
            </a:r>
          </a:p>
          <a:p>
            <a:pPr marL="171450" indent="-171450">
              <a:buFontTx/>
              <a:buChar char="-"/>
            </a:pPr>
            <a:r>
              <a:rPr lang="en-US" dirty="0"/>
              <a:t>Select “Edit data in Excel”</a:t>
            </a:r>
          </a:p>
          <a:p>
            <a:pPr marL="171450" indent="-171450">
              <a:buFontTx/>
              <a:buChar char="-"/>
            </a:pPr>
            <a:r>
              <a:rPr lang="en-US" dirty="0"/>
              <a:t>Input the number of respondents who voted for each vaccine, by respondent type (see the tool </a:t>
            </a:r>
            <a:r>
              <a:rPr lang="en-US" u="sng" dirty="0"/>
              <a:t>1.6 Google form result analysis</a:t>
            </a:r>
            <a:r>
              <a:rPr lang="en-US" dirty="0"/>
              <a:t>)</a:t>
            </a:r>
          </a:p>
        </p:txBody>
      </p:sp>
      <p:sp>
        <p:nvSpPr>
          <p:cNvPr id="4" name="Slide Number Placeholder 3"/>
          <p:cNvSpPr>
            <a:spLocks noGrp="1"/>
          </p:cNvSpPr>
          <p:nvPr>
            <p:ph type="sldNum" sz="quarter" idx="5"/>
          </p:nvPr>
        </p:nvSpPr>
        <p:spPr/>
        <p:txBody>
          <a:bodyPr/>
          <a:lstStyle/>
          <a:p>
            <a:fld id="{969C3418-E3CD-458E-8280-75CFF9992402}" type="slidenum">
              <a:rPr lang="fr-FR" smtClean="0"/>
              <a:t>19</a:t>
            </a:fld>
            <a:endParaRPr lang="fr-FR" dirty="0"/>
          </a:p>
        </p:txBody>
      </p:sp>
    </p:spTree>
    <p:extLst>
      <p:ext uri="{BB962C8B-B14F-4D97-AF65-F5344CB8AC3E}">
        <p14:creationId xmlns:p14="http://schemas.microsoft.com/office/powerpoint/2010/main" val="3036231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19"/>
          <p:cNvSpPr txBox="1">
            <a:spLocks noGrp="1"/>
          </p:cNvSpPr>
          <p:nvPr>
            <p:ph type="ctrTitle"/>
          </p:nvPr>
        </p:nvSpPr>
        <p:spPr>
          <a:xfrm>
            <a:off x="415637" y="992767"/>
            <a:ext cx="11361559" cy="2736900"/>
          </a:xfrm>
          <a:prstGeom prst="rect">
            <a:avLst/>
          </a:prstGeom>
          <a:noFill/>
          <a:ln>
            <a:noFill/>
          </a:ln>
        </p:spPr>
        <p:txBody>
          <a:bodyPr spcFirstLastPara="1" wrap="square" lIns="121875" tIns="121875" rIns="121875" bIns="121875" anchor="b" anchorCtr="0">
            <a:noAutofit/>
          </a:bodyPr>
          <a:lstStyle>
            <a:lvl1pPr lvl="0" algn="ctr">
              <a:lnSpc>
                <a:spcPct val="100000"/>
              </a:lnSpc>
              <a:spcBef>
                <a:spcPts val="0"/>
              </a:spcBef>
              <a:spcAft>
                <a:spcPts val="0"/>
              </a:spcAft>
              <a:buSzPts val="6900"/>
              <a:buNone/>
              <a:defRPr sz="6900"/>
            </a:lvl1pPr>
            <a:lvl2pPr lvl="1" algn="ctr">
              <a:lnSpc>
                <a:spcPct val="100000"/>
              </a:lnSpc>
              <a:spcBef>
                <a:spcPts val="0"/>
              </a:spcBef>
              <a:spcAft>
                <a:spcPts val="0"/>
              </a:spcAft>
              <a:buSzPts val="6900"/>
              <a:buNone/>
              <a:defRPr sz="6900"/>
            </a:lvl2pPr>
            <a:lvl3pPr lvl="2" algn="ctr">
              <a:lnSpc>
                <a:spcPct val="100000"/>
              </a:lnSpc>
              <a:spcBef>
                <a:spcPts val="0"/>
              </a:spcBef>
              <a:spcAft>
                <a:spcPts val="0"/>
              </a:spcAft>
              <a:buSzPts val="6900"/>
              <a:buNone/>
              <a:defRPr sz="6900"/>
            </a:lvl3pPr>
            <a:lvl4pPr lvl="3" algn="ctr">
              <a:lnSpc>
                <a:spcPct val="100000"/>
              </a:lnSpc>
              <a:spcBef>
                <a:spcPts val="0"/>
              </a:spcBef>
              <a:spcAft>
                <a:spcPts val="0"/>
              </a:spcAft>
              <a:buSzPts val="6900"/>
              <a:buNone/>
              <a:defRPr sz="6900"/>
            </a:lvl4pPr>
            <a:lvl5pPr lvl="4" algn="ctr">
              <a:lnSpc>
                <a:spcPct val="100000"/>
              </a:lnSpc>
              <a:spcBef>
                <a:spcPts val="0"/>
              </a:spcBef>
              <a:spcAft>
                <a:spcPts val="0"/>
              </a:spcAft>
              <a:buSzPts val="6900"/>
              <a:buNone/>
              <a:defRPr sz="6900"/>
            </a:lvl5pPr>
            <a:lvl6pPr lvl="5" algn="ctr">
              <a:lnSpc>
                <a:spcPct val="100000"/>
              </a:lnSpc>
              <a:spcBef>
                <a:spcPts val="0"/>
              </a:spcBef>
              <a:spcAft>
                <a:spcPts val="0"/>
              </a:spcAft>
              <a:buSzPts val="6900"/>
              <a:buNone/>
              <a:defRPr sz="6900"/>
            </a:lvl6pPr>
            <a:lvl7pPr lvl="6" algn="ctr">
              <a:lnSpc>
                <a:spcPct val="100000"/>
              </a:lnSpc>
              <a:spcBef>
                <a:spcPts val="0"/>
              </a:spcBef>
              <a:spcAft>
                <a:spcPts val="0"/>
              </a:spcAft>
              <a:buSzPts val="6900"/>
              <a:buNone/>
              <a:defRPr sz="6900"/>
            </a:lvl7pPr>
            <a:lvl8pPr lvl="7" algn="ctr">
              <a:lnSpc>
                <a:spcPct val="100000"/>
              </a:lnSpc>
              <a:spcBef>
                <a:spcPts val="0"/>
              </a:spcBef>
              <a:spcAft>
                <a:spcPts val="0"/>
              </a:spcAft>
              <a:buSzPts val="6900"/>
              <a:buNone/>
              <a:defRPr sz="6900"/>
            </a:lvl8pPr>
            <a:lvl9pPr lvl="8" algn="ctr">
              <a:lnSpc>
                <a:spcPct val="100000"/>
              </a:lnSpc>
              <a:spcBef>
                <a:spcPts val="0"/>
              </a:spcBef>
              <a:spcAft>
                <a:spcPts val="0"/>
              </a:spcAft>
              <a:buSzPts val="6900"/>
              <a:buNone/>
              <a:defRPr sz="6900"/>
            </a:lvl9pPr>
          </a:lstStyle>
          <a:p>
            <a:endParaRPr/>
          </a:p>
        </p:txBody>
      </p:sp>
      <p:sp>
        <p:nvSpPr>
          <p:cNvPr id="11" name="Google Shape;11;p19"/>
          <p:cNvSpPr txBox="1">
            <a:spLocks noGrp="1"/>
          </p:cNvSpPr>
          <p:nvPr>
            <p:ph type="subTitle" idx="1"/>
          </p:nvPr>
        </p:nvSpPr>
        <p:spPr>
          <a:xfrm>
            <a:off x="415626" y="3778833"/>
            <a:ext cx="11361559" cy="1056900"/>
          </a:xfrm>
          <a:prstGeom prst="rect">
            <a:avLst/>
          </a:prstGeom>
          <a:noFill/>
          <a:ln>
            <a:noFill/>
          </a:ln>
        </p:spPr>
        <p:txBody>
          <a:bodyPr spcFirstLastPara="1" wrap="square" lIns="121875" tIns="121875" rIns="121875" bIns="121875" anchor="t" anchorCtr="0">
            <a:noAutofit/>
          </a:bodyPr>
          <a:lstStyle>
            <a:lvl1pPr lvl="0" algn="ctr">
              <a:lnSpc>
                <a:spcPct val="100000"/>
              </a:lnSpc>
              <a:spcBef>
                <a:spcPts val="0"/>
              </a:spcBef>
              <a:spcAft>
                <a:spcPts val="0"/>
              </a:spcAft>
              <a:buSzPts val="3700"/>
              <a:buNone/>
              <a:defRPr sz="3700"/>
            </a:lvl1pPr>
            <a:lvl2pPr lvl="1" algn="ctr">
              <a:lnSpc>
                <a:spcPct val="100000"/>
              </a:lnSpc>
              <a:spcBef>
                <a:spcPts val="0"/>
              </a:spcBef>
              <a:spcAft>
                <a:spcPts val="0"/>
              </a:spcAft>
              <a:buSzPts val="3700"/>
              <a:buNone/>
              <a:defRPr sz="3700"/>
            </a:lvl2pPr>
            <a:lvl3pPr lvl="2" algn="ctr">
              <a:lnSpc>
                <a:spcPct val="100000"/>
              </a:lnSpc>
              <a:spcBef>
                <a:spcPts val="0"/>
              </a:spcBef>
              <a:spcAft>
                <a:spcPts val="0"/>
              </a:spcAft>
              <a:buSzPts val="3700"/>
              <a:buNone/>
              <a:defRPr sz="3700"/>
            </a:lvl3pPr>
            <a:lvl4pPr lvl="3" algn="ctr">
              <a:lnSpc>
                <a:spcPct val="100000"/>
              </a:lnSpc>
              <a:spcBef>
                <a:spcPts val="0"/>
              </a:spcBef>
              <a:spcAft>
                <a:spcPts val="0"/>
              </a:spcAft>
              <a:buSzPts val="3700"/>
              <a:buNone/>
              <a:defRPr sz="3700"/>
            </a:lvl4pPr>
            <a:lvl5pPr lvl="4" algn="ctr">
              <a:lnSpc>
                <a:spcPct val="100000"/>
              </a:lnSpc>
              <a:spcBef>
                <a:spcPts val="0"/>
              </a:spcBef>
              <a:spcAft>
                <a:spcPts val="0"/>
              </a:spcAft>
              <a:buSzPts val="3700"/>
              <a:buNone/>
              <a:defRPr sz="3700"/>
            </a:lvl5pPr>
            <a:lvl6pPr lvl="5" algn="ctr">
              <a:lnSpc>
                <a:spcPct val="100000"/>
              </a:lnSpc>
              <a:spcBef>
                <a:spcPts val="0"/>
              </a:spcBef>
              <a:spcAft>
                <a:spcPts val="0"/>
              </a:spcAft>
              <a:buSzPts val="3700"/>
              <a:buNone/>
              <a:defRPr sz="3700"/>
            </a:lvl6pPr>
            <a:lvl7pPr lvl="6" algn="ctr">
              <a:lnSpc>
                <a:spcPct val="100000"/>
              </a:lnSpc>
              <a:spcBef>
                <a:spcPts val="0"/>
              </a:spcBef>
              <a:spcAft>
                <a:spcPts val="0"/>
              </a:spcAft>
              <a:buSzPts val="3700"/>
              <a:buNone/>
              <a:defRPr sz="3700"/>
            </a:lvl7pPr>
            <a:lvl8pPr lvl="7" algn="ctr">
              <a:lnSpc>
                <a:spcPct val="100000"/>
              </a:lnSpc>
              <a:spcBef>
                <a:spcPts val="0"/>
              </a:spcBef>
              <a:spcAft>
                <a:spcPts val="0"/>
              </a:spcAft>
              <a:buSzPts val="3700"/>
              <a:buNone/>
              <a:defRPr sz="3700"/>
            </a:lvl8pPr>
            <a:lvl9pPr lvl="8" algn="ctr">
              <a:lnSpc>
                <a:spcPct val="100000"/>
              </a:lnSpc>
              <a:spcBef>
                <a:spcPts val="0"/>
              </a:spcBef>
              <a:spcAft>
                <a:spcPts val="0"/>
              </a:spcAft>
              <a:buSzPts val="3700"/>
              <a:buNone/>
              <a:defRPr sz="3700"/>
            </a:lvl9pPr>
          </a:lstStyle>
          <a:p>
            <a:endParaRPr/>
          </a:p>
        </p:txBody>
      </p:sp>
      <p:sp>
        <p:nvSpPr>
          <p:cNvPr id="4" name="Google Shape;12;p19">
            <a:extLst>
              <a:ext uri="{FF2B5EF4-FFF2-40B4-BE49-F238E27FC236}">
                <a16:creationId xmlns:a16="http://schemas.microsoft.com/office/drawing/2014/main" id="{B11D06FB-8C12-4435-BB1E-CCAAA692A644}"/>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pPr/>
              <a:t>‹#›</a:t>
            </a:fld>
            <a:endParaRPr lang="fr-FR" dirty="0"/>
          </a:p>
        </p:txBody>
      </p:sp>
    </p:spTree>
    <p:extLst>
      <p:ext uri="{BB962C8B-B14F-4D97-AF65-F5344CB8AC3E}">
        <p14:creationId xmlns:p14="http://schemas.microsoft.com/office/powerpoint/2010/main" val="2060686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A50F1-7ED3-0BC7-2CCA-ACC195A8EF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B6A1691-BA80-743C-B718-9AD5145B12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2D9DB0-1F10-10A2-B165-00713759B8B9}"/>
              </a:ext>
            </a:extLst>
          </p:cNvPr>
          <p:cNvSpPr>
            <a:spLocks noGrp="1"/>
          </p:cNvSpPr>
          <p:nvPr>
            <p:ph type="dt" sz="half" idx="10"/>
          </p:nvPr>
        </p:nvSpPr>
        <p:spPr/>
        <p:txBody>
          <a:bodyPr/>
          <a:lstStyle/>
          <a:p>
            <a:fld id="{04164A85-F487-4DAE-8832-725338EDF46B}" type="datetimeFigureOut">
              <a:rPr lang="en-US" smtClean="0"/>
              <a:t>4/17/2025</a:t>
            </a:fld>
            <a:endParaRPr lang="en-US"/>
          </a:p>
        </p:txBody>
      </p:sp>
      <p:sp>
        <p:nvSpPr>
          <p:cNvPr id="5" name="Footer Placeholder 4">
            <a:extLst>
              <a:ext uri="{FF2B5EF4-FFF2-40B4-BE49-F238E27FC236}">
                <a16:creationId xmlns:a16="http://schemas.microsoft.com/office/drawing/2014/main" id="{94796652-4A90-CAE5-42C6-9C53AC27AF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97E860-C4EB-E773-C66C-EA1A37798951}"/>
              </a:ext>
            </a:extLst>
          </p:cNvPr>
          <p:cNvSpPr>
            <a:spLocks noGrp="1"/>
          </p:cNvSpPr>
          <p:nvPr>
            <p:ph type="sldNum" sz="quarter" idx="12"/>
          </p:nvPr>
        </p:nvSpPr>
        <p:spPr/>
        <p:txBody>
          <a:bodyPr/>
          <a:lstStyle/>
          <a:p>
            <a:fld id="{F16F2F99-6DAD-47CE-BB68-4661152F17BD}" type="slidenum">
              <a:rPr lang="en-US" smtClean="0"/>
              <a:t>‹#›</a:t>
            </a:fld>
            <a:endParaRPr lang="en-US"/>
          </a:p>
        </p:txBody>
      </p:sp>
    </p:spTree>
    <p:extLst>
      <p:ext uri="{BB962C8B-B14F-4D97-AF65-F5344CB8AC3E}">
        <p14:creationId xmlns:p14="http://schemas.microsoft.com/office/powerpoint/2010/main" val="3331327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20"/>
          <p:cNvSpPr txBox="1">
            <a:spLocks noGrp="1"/>
          </p:cNvSpPr>
          <p:nvPr>
            <p:ph type="title"/>
          </p:nvPr>
        </p:nvSpPr>
        <p:spPr>
          <a:xfrm>
            <a:off x="415626" y="593367"/>
            <a:ext cx="11361559" cy="763500"/>
          </a:xfrm>
          <a:prstGeom prst="rect">
            <a:avLst/>
          </a:prstGeom>
          <a:noFill/>
          <a:ln>
            <a:noFill/>
          </a:ln>
        </p:spPr>
        <p:txBody>
          <a:bodyPr spcFirstLastPara="1" wrap="square" lIns="121875" tIns="121875" rIns="121875" bIns="121875" anchor="t" anchorCtr="0">
            <a:noAutofit/>
          </a:bodyPr>
          <a:lstStyle>
            <a:lvl1pPr lvl="0" algn="l">
              <a:lnSpc>
                <a:spcPct val="100000"/>
              </a:lnSpc>
              <a:spcBef>
                <a:spcPts val="0"/>
              </a:spcBef>
              <a:spcAft>
                <a:spcPts val="0"/>
              </a:spcAft>
              <a:buSzPts val="37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15" name="Google Shape;15;p20"/>
          <p:cNvSpPr txBox="1">
            <a:spLocks noGrp="1"/>
          </p:cNvSpPr>
          <p:nvPr>
            <p:ph type="body" idx="1"/>
          </p:nvPr>
        </p:nvSpPr>
        <p:spPr>
          <a:xfrm>
            <a:off x="415626" y="1536633"/>
            <a:ext cx="11361559" cy="4555200"/>
          </a:xfrm>
          <a:prstGeom prst="rect">
            <a:avLst/>
          </a:prstGeom>
          <a:noFill/>
          <a:ln>
            <a:noFill/>
          </a:ln>
        </p:spPr>
        <p:txBody>
          <a:bodyPr spcFirstLastPara="1" wrap="square" lIns="121875" tIns="121875" rIns="121875" bIns="121875" anchor="t" anchorCtr="0">
            <a:noAutofit/>
          </a:bodyPr>
          <a:lstStyle>
            <a:lvl1pPr marL="457200" lvl="0" indent="-381000" algn="l">
              <a:lnSpc>
                <a:spcPct val="115000"/>
              </a:lnSpc>
              <a:spcBef>
                <a:spcPts val="0"/>
              </a:spcBef>
              <a:spcAft>
                <a:spcPts val="0"/>
              </a:spcAft>
              <a:buSzPts val="2400"/>
              <a:buChar char="●"/>
              <a:defRPr/>
            </a:lvl1pPr>
            <a:lvl2pPr marL="914400" lvl="1" indent="-349250" algn="l">
              <a:lnSpc>
                <a:spcPct val="115000"/>
              </a:lnSpc>
              <a:spcBef>
                <a:spcPts val="2100"/>
              </a:spcBef>
              <a:spcAft>
                <a:spcPts val="0"/>
              </a:spcAft>
              <a:buSzPts val="1900"/>
              <a:buChar char="○"/>
              <a:defRPr/>
            </a:lvl2pPr>
            <a:lvl3pPr marL="1371600" lvl="2" indent="-349250" algn="l">
              <a:lnSpc>
                <a:spcPct val="115000"/>
              </a:lnSpc>
              <a:spcBef>
                <a:spcPts val="2100"/>
              </a:spcBef>
              <a:spcAft>
                <a:spcPts val="0"/>
              </a:spcAft>
              <a:buSzPts val="1900"/>
              <a:buChar char="■"/>
              <a:defRPr/>
            </a:lvl3pPr>
            <a:lvl4pPr marL="1828800" lvl="3" indent="-349250" algn="l">
              <a:lnSpc>
                <a:spcPct val="115000"/>
              </a:lnSpc>
              <a:spcBef>
                <a:spcPts val="2100"/>
              </a:spcBef>
              <a:spcAft>
                <a:spcPts val="0"/>
              </a:spcAft>
              <a:buSzPts val="1900"/>
              <a:buChar char="●"/>
              <a:defRPr/>
            </a:lvl4pPr>
            <a:lvl5pPr marL="2286000" lvl="4" indent="-349250" algn="l">
              <a:lnSpc>
                <a:spcPct val="115000"/>
              </a:lnSpc>
              <a:spcBef>
                <a:spcPts val="2100"/>
              </a:spcBef>
              <a:spcAft>
                <a:spcPts val="0"/>
              </a:spcAft>
              <a:buSzPts val="1900"/>
              <a:buChar char="○"/>
              <a:defRPr/>
            </a:lvl5pPr>
            <a:lvl6pPr marL="2743200" lvl="5" indent="-349250" algn="l">
              <a:lnSpc>
                <a:spcPct val="115000"/>
              </a:lnSpc>
              <a:spcBef>
                <a:spcPts val="2100"/>
              </a:spcBef>
              <a:spcAft>
                <a:spcPts val="0"/>
              </a:spcAft>
              <a:buSzPts val="1900"/>
              <a:buChar char="■"/>
              <a:defRPr/>
            </a:lvl6pPr>
            <a:lvl7pPr marL="3200400" lvl="6" indent="-349250" algn="l">
              <a:lnSpc>
                <a:spcPct val="115000"/>
              </a:lnSpc>
              <a:spcBef>
                <a:spcPts val="2100"/>
              </a:spcBef>
              <a:spcAft>
                <a:spcPts val="0"/>
              </a:spcAft>
              <a:buSzPts val="1900"/>
              <a:buChar char="●"/>
              <a:defRPr/>
            </a:lvl7pPr>
            <a:lvl8pPr marL="3657600" lvl="7" indent="-349250" algn="l">
              <a:lnSpc>
                <a:spcPct val="115000"/>
              </a:lnSpc>
              <a:spcBef>
                <a:spcPts val="2100"/>
              </a:spcBef>
              <a:spcAft>
                <a:spcPts val="0"/>
              </a:spcAft>
              <a:buSzPts val="1900"/>
              <a:buChar char="○"/>
              <a:defRPr/>
            </a:lvl8pPr>
            <a:lvl9pPr marL="4114800" lvl="8" indent="-349250" algn="l">
              <a:lnSpc>
                <a:spcPct val="115000"/>
              </a:lnSpc>
              <a:spcBef>
                <a:spcPts val="2100"/>
              </a:spcBef>
              <a:spcAft>
                <a:spcPts val="2100"/>
              </a:spcAft>
              <a:buSzPts val="1900"/>
              <a:buChar char="■"/>
              <a:defRPr/>
            </a:lvl9pPr>
          </a:lstStyle>
          <a:p>
            <a:endParaRPr/>
          </a:p>
        </p:txBody>
      </p:sp>
      <p:sp>
        <p:nvSpPr>
          <p:cNvPr id="16" name="Google Shape;16;p20"/>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pPr/>
              <a:t>‹#›</a:t>
            </a:fld>
            <a:endParaRPr lang="fr-FR" dirty="0"/>
          </a:p>
        </p:txBody>
      </p:sp>
    </p:spTree>
    <p:extLst>
      <p:ext uri="{BB962C8B-B14F-4D97-AF65-F5344CB8AC3E}">
        <p14:creationId xmlns:p14="http://schemas.microsoft.com/office/powerpoint/2010/main" val="70888018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17"/>
        <p:cNvGrpSpPr/>
        <p:nvPr/>
      </p:nvGrpSpPr>
      <p:grpSpPr>
        <a:xfrm>
          <a:off x="0" y="0"/>
          <a:ext cx="0" cy="0"/>
          <a:chOff x="0" y="0"/>
          <a:chExt cx="0" cy="0"/>
        </a:xfrm>
      </p:grpSpPr>
      <p:sp>
        <p:nvSpPr>
          <p:cNvPr id="18" name="Google Shape;18;p21"/>
          <p:cNvSpPr txBox="1">
            <a:spLocks noGrp="1"/>
          </p:cNvSpPr>
          <p:nvPr>
            <p:ph type="title"/>
          </p:nvPr>
        </p:nvSpPr>
        <p:spPr>
          <a:xfrm>
            <a:off x="415626" y="593367"/>
            <a:ext cx="11361559" cy="763500"/>
          </a:xfrm>
          <a:prstGeom prst="rect">
            <a:avLst/>
          </a:prstGeom>
          <a:noFill/>
          <a:ln>
            <a:noFill/>
          </a:ln>
        </p:spPr>
        <p:txBody>
          <a:bodyPr spcFirstLastPara="1" wrap="square" lIns="121875" tIns="121875" rIns="121875" bIns="121875" anchor="t" anchorCtr="0">
            <a:noAutofit/>
          </a:bodyPr>
          <a:lstStyle>
            <a:lvl1pPr lvl="0" algn="l">
              <a:lnSpc>
                <a:spcPct val="100000"/>
              </a:lnSpc>
              <a:spcBef>
                <a:spcPts val="0"/>
              </a:spcBef>
              <a:spcAft>
                <a:spcPts val="0"/>
              </a:spcAft>
              <a:buSzPts val="37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19" name="Google Shape;19;p21"/>
          <p:cNvSpPr txBox="1">
            <a:spLocks noGrp="1"/>
          </p:cNvSpPr>
          <p:nvPr>
            <p:ph type="body" idx="1"/>
          </p:nvPr>
        </p:nvSpPr>
        <p:spPr>
          <a:xfrm>
            <a:off x="415626" y="1536633"/>
            <a:ext cx="5333589" cy="4555200"/>
          </a:xfrm>
          <a:prstGeom prst="rect">
            <a:avLst/>
          </a:prstGeom>
          <a:noFill/>
          <a:ln>
            <a:noFill/>
          </a:ln>
        </p:spPr>
        <p:txBody>
          <a:bodyPr spcFirstLastPara="1" wrap="square" lIns="121875" tIns="121875" rIns="121875" bIns="121875" anchor="t" anchorCtr="0">
            <a:noAutofit/>
          </a:bodyPr>
          <a:lstStyle>
            <a:lvl1pPr marL="457200" lvl="0" indent="-349250" algn="l">
              <a:lnSpc>
                <a:spcPct val="115000"/>
              </a:lnSpc>
              <a:spcBef>
                <a:spcPts val="0"/>
              </a:spcBef>
              <a:spcAft>
                <a:spcPts val="0"/>
              </a:spcAft>
              <a:buSzPts val="1900"/>
              <a:buChar char="●"/>
              <a:defRPr sz="1900"/>
            </a:lvl1pPr>
            <a:lvl2pPr marL="914400" lvl="1" indent="-330200" algn="l">
              <a:lnSpc>
                <a:spcPct val="115000"/>
              </a:lnSpc>
              <a:spcBef>
                <a:spcPts val="2100"/>
              </a:spcBef>
              <a:spcAft>
                <a:spcPts val="0"/>
              </a:spcAft>
              <a:buSzPts val="1600"/>
              <a:buChar char="○"/>
              <a:defRPr sz="1600"/>
            </a:lvl2pPr>
            <a:lvl3pPr marL="1371600" lvl="2" indent="-330200" algn="l">
              <a:lnSpc>
                <a:spcPct val="115000"/>
              </a:lnSpc>
              <a:spcBef>
                <a:spcPts val="2100"/>
              </a:spcBef>
              <a:spcAft>
                <a:spcPts val="0"/>
              </a:spcAft>
              <a:buSzPts val="1600"/>
              <a:buChar char="■"/>
              <a:defRPr sz="1600"/>
            </a:lvl3pPr>
            <a:lvl4pPr marL="1828800" lvl="3" indent="-330200" algn="l">
              <a:lnSpc>
                <a:spcPct val="115000"/>
              </a:lnSpc>
              <a:spcBef>
                <a:spcPts val="2100"/>
              </a:spcBef>
              <a:spcAft>
                <a:spcPts val="0"/>
              </a:spcAft>
              <a:buSzPts val="1600"/>
              <a:buChar char="●"/>
              <a:defRPr sz="1600"/>
            </a:lvl4pPr>
            <a:lvl5pPr marL="2286000" lvl="4" indent="-330200" algn="l">
              <a:lnSpc>
                <a:spcPct val="115000"/>
              </a:lnSpc>
              <a:spcBef>
                <a:spcPts val="2100"/>
              </a:spcBef>
              <a:spcAft>
                <a:spcPts val="0"/>
              </a:spcAft>
              <a:buSzPts val="1600"/>
              <a:buChar char="○"/>
              <a:defRPr sz="1600"/>
            </a:lvl5pPr>
            <a:lvl6pPr marL="2743200" lvl="5" indent="-330200" algn="l">
              <a:lnSpc>
                <a:spcPct val="115000"/>
              </a:lnSpc>
              <a:spcBef>
                <a:spcPts val="2100"/>
              </a:spcBef>
              <a:spcAft>
                <a:spcPts val="0"/>
              </a:spcAft>
              <a:buSzPts val="1600"/>
              <a:buChar char="■"/>
              <a:defRPr sz="1600"/>
            </a:lvl6pPr>
            <a:lvl7pPr marL="3200400" lvl="6" indent="-330200" algn="l">
              <a:lnSpc>
                <a:spcPct val="115000"/>
              </a:lnSpc>
              <a:spcBef>
                <a:spcPts val="2100"/>
              </a:spcBef>
              <a:spcAft>
                <a:spcPts val="0"/>
              </a:spcAft>
              <a:buSzPts val="1600"/>
              <a:buChar char="●"/>
              <a:defRPr sz="1600"/>
            </a:lvl7pPr>
            <a:lvl8pPr marL="3657600" lvl="7" indent="-330200" algn="l">
              <a:lnSpc>
                <a:spcPct val="115000"/>
              </a:lnSpc>
              <a:spcBef>
                <a:spcPts val="2100"/>
              </a:spcBef>
              <a:spcAft>
                <a:spcPts val="0"/>
              </a:spcAft>
              <a:buSzPts val="1600"/>
              <a:buChar char="○"/>
              <a:defRPr sz="1600"/>
            </a:lvl8pPr>
            <a:lvl9pPr marL="4114800" lvl="8" indent="-330200" algn="l">
              <a:lnSpc>
                <a:spcPct val="115000"/>
              </a:lnSpc>
              <a:spcBef>
                <a:spcPts val="2100"/>
              </a:spcBef>
              <a:spcAft>
                <a:spcPts val="2100"/>
              </a:spcAft>
              <a:buSzPts val="1600"/>
              <a:buChar char="■"/>
              <a:defRPr sz="1600"/>
            </a:lvl9pPr>
          </a:lstStyle>
          <a:p>
            <a:endParaRPr/>
          </a:p>
        </p:txBody>
      </p:sp>
      <p:sp>
        <p:nvSpPr>
          <p:cNvPr id="20" name="Google Shape;20;p21"/>
          <p:cNvSpPr txBox="1">
            <a:spLocks noGrp="1"/>
          </p:cNvSpPr>
          <p:nvPr>
            <p:ph type="body" idx="2"/>
          </p:nvPr>
        </p:nvSpPr>
        <p:spPr>
          <a:xfrm>
            <a:off x="6443610" y="1536633"/>
            <a:ext cx="5333589" cy="4555200"/>
          </a:xfrm>
          <a:prstGeom prst="rect">
            <a:avLst/>
          </a:prstGeom>
          <a:noFill/>
          <a:ln>
            <a:noFill/>
          </a:ln>
        </p:spPr>
        <p:txBody>
          <a:bodyPr spcFirstLastPara="1" wrap="square" lIns="121875" tIns="121875" rIns="121875" bIns="121875" anchor="t" anchorCtr="0">
            <a:noAutofit/>
          </a:bodyPr>
          <a:lstStyle>
            <a:lvl1pPr marL="457200" lvl="0" indent="-349250" algn="l">
              <a:lnSpc>
                <a:spcPct val="115000"/>
              </a:lnSpc>
              <a:spcBef>
                <a:spcPts val="0"/>
              </a:spcBef>
              <a:spcAft>
                <a:spcPts val="0"/>
              </a:spcAft>
              <a:buSzPts val="1900"/>
              <a:buChar char="●"/>
              <a:defRPr sz="1900"/>
            </a:lvl1pPr>
            <a:lvl2pPr marL="914400" lvl="1" indent="-330200" algn="l">
              <a:lnSpc>
                <a:spcPct val="115000"/>
              </a:lnSpc>
              <a:spcBef>
                <a:spcPts val="2100"/>
              </a:spcBef>
              <a:spcAft>
                <a:spcPts val="0"/>
              </a:spcAft>
              <a:buSzPts val="1600"/>
              <a:buChar char="○"/>
              <a:defRPr sz="1600"/>
            </a:lvl2pPr>
            <a:lvl3pPr marL="1371600" lvl="2" indent="-330200" algn="l">
              <a:lnSpc>
                <a:spcPct val="115000"/>
              </a:lnSpc>
              <a:spcBef>
                <a:spcPts val="2100"/>
              </a:spcBef>
              <a:spcAft>
                <a:spcPts val="0"/>
              </a:spcAft>
              <a:buSzPts val="1600"/>
              <a:buChar char="■"/>
              <a:defRPr sz="1600"/>
            </a:lvl3pPr>
            <a:lvl4pPr marL="1828800" lvl="3" indent="-330200" algn="l">
              <a:lnSpc>
                <a:spcPct val="115000"/>
              </a:lnSpc>
              <a:spcBef>
                <a:spcPts val="2100"/>
              </a:spcBef>
              <a:spcAft>
                <a:spcPts val="0"/>
              </a:spcAft>
              <a:buSzPts val="1600"/>
              <a:buChar char="●"/>
              <a:defRPr sz="1600"/>
            </a:lvl4pPr>
            <a:lvl5pPr marL="2286000" lvl="4" indent="-330200" algn="l">
              <a:lnSpc>
                <a:spcPct val="115000"/>
              </a:lnSpc>
              <a:spcBef>
                <a:spcPts val="2100"/>
              </a:spcBef>
              <a:spcAft>
                <a:spcPts val="0"/>
              </a:spcAft>
              <a:buSzPts val="1600"/>
              <a:buChar char="○"/>
              <a:defRPr sz="1600"/>
            </a:lvl5pPr>
            <a:lvl6pPr marL="2743200" lvl="5" indent="-330200" algn="l">
              <a:lnSpc>
                <a:spcPct val="115000"/>
              </a:lnSpc>
              <a:spcBef>
                <a:spcPts val="2100"/>
              </a:spcBef>
              <a:spcAft>
                <a:spcPts val="0"/>
              </a:spcAft>
              <a:buSzPts val="1600"/>
              <a:buChar char="■"/>
              <a:defRPr sz="1600"/>
            </a:lvl6pPr>
            <a:lvl7pPr marL="3200400" lvl="6" indent="-330200" algn="l">
              <a:lnSpc>
                <a:spcPct val="115000"/>
              </a:lnSpc>
              <a:spcBef>
                <a:spcPts val="2100"/>
              </a:spcBef>
              <a:spcAft>
                <a:spcPts val="0"/>
              </a:spcAft>
              <a:buSzPts val="1600"/>
              <a:buChar char="●"/>
              <a:defRPr sz="1600"/>
            </a:lvl7pPr>
            <a:lvl8pPr marL="3657600" lvl="7" indent="-330200" algn="l">
              <a:lnSpc>
                <a:spcPct val="115000"/>
              </a:lnSpc>
              <a:spcBef>
                <a:spcPts val="2100"/>
              </a:spcBef>
              <a:spcAft>
                <a:spcPts val="0"/>
              </a:spcAft>
              <a:buSzPts val="1600"/>
              <a:buChar char="○"/>
              <a:defRPr sz="1600"/>
            </a:lvl8pPr>
            <a:lvl9pPr marL="4114800" lvl="8" indent="-330200" algn="l">
              <a:lnSpc>
                <a:spcPct val="115000"/>
              </a:lnSpc>
              <a:spcBef>
                <a:spcPts val="2100"/>
              </a:spcBef>
              <a:spcAft>
                <a:spcPts val="2100"/>
              </a:spcAft>
              <a:buSzPts val="1600"/>
              <a:buChar char="■"/>
              <a:defRPr sz="1600"/>
            </a:lvl9pPr>
          </a:lstStyle>
          <a:p>
            <a:endParaRPr/>
          </a:p>
        </p:txBody>
      </p:sp>
      <p:sp>
        <p:nvSpPr>
          <p:cNvPr id="21" name="Google Shape;21;p21"/>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pPr/>
              <a:t>‹#›</a:t>
            </a:fld>
            <a:endParaRPr lang="fr-FR" dirty="0"/>
          </a:p>
        </p:txBody>
      </p:sp>
    </p:spTree>
    <p:extLst>
      <p:ext uri="{BB962C8B-B14F-4D97-AF65-F5344CB8AC3E}">
        <p14:creationId xmlns:p14="http://schemas.microsoft.com/office/powerpoint/2010/main" val="1237412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2"/>
        <p:cNvGrpSpPr/>
        <p:nvPr/>
      </p:nvGrpSpPr>
      <p:grpSpPr>
        <a:xfrm>
          <a:off x="0" y="0"/>
          <a:ext cx="0" cy="0"/>
          <a:chOff x="0" y="0"/>
          <a:chExt cx="0" cy="0"/>
        </a:xfrm>
      </p:grpSpPr>
      <p:sp>
        <p:nvSpPr>
          <p:cNvPr id="23" name="Google Shape;23;p22"/>
          <p:cNvSpPr txBox="1">
            <a:spLocks noGrp="1"/>
          </p:cNvSpPr>
          <p:nvPr>
            <p:ph type="title"/>
          </p:nvPr>
        </p:nvSpPr>
        <p:spPr>
          <a:xfrm>
            <a:off x="415626" y="740800"/>
            <a:ext cx="3744375" cy="1007700"/>
          </a:xfrm>
          <a:prstGeom prst="rect">
            <a:avLst/>
          </a:prstGeom>
          <a:noFill/>
          <a:ln>
            <a:noFill/>
          </a:ln>
        </p:spPr>
        <p:txBody>
          <a:bodyPr spcFirstLastPara="1" wrap="square" lIns="121875" tIns="121875" rIns="121875" bIns="121875" anchor="b" anchorCtr="0">
            <a:noAutofit/>
          </a:bodyPr>
          <a:lstStyle>
            <a:lvl1pPr lvl="0" algn="l">
              <a:lnSpc>
                <a:spcPct val="100000"/>
              </a:lnSpc>
              <a:spcBef>
                <a:spcPts val="0"/>
              </a:spcBef>
              <a:spcAft>
                <a:spcPts val="0"/>
              </a:spcAft>
              <a:buSzPts val="3200"/>
              <a:buNone/>
              <a:defRPr sz="3200"/>
            </a:lvl1pPr>
            <a:lvl2pPr lvl="1" algn="l">
              <a:lnSpc>
                <a:spcPct val="100000"/>
              </a:lnSpc>
              <a:spcBef>
                <a:spcPts val="0"/>
              </a:spcBef>
              <a:spcAft>
                <a:spcPts val="0"/>
              </a:spcAft>
              <a:buSzPts val="3200"/>
              <a:buNone/>
              <a:defRPr sz="3200"/>
            </a:lvl2pPr>
            <a:lvl3pPr lvl="2" algn="l">
              <a:lnSpc>
                <a:spcPct val="100000"/>
              </a:lnSpc>
              <a:spcBef>
                <a:spcPts val="0"/>
              </a:spcBef>
              <a:spcAft>
                <a:spcPts val="0"/>
              </a:spcAft>
              <a:buSzPts val="3200"/>
              <a:buNone/>
              <a:defRPr sz="3200"/>
            </a:lvl3pPr>
            <a:lvl4pPr lvl="3" algn="l">
              <a:lnSpc>
                <a:spcPct val="100000"/>
              </a:lnSpc>
              <a:spcBef>
                <a:spcPts val="0"/>
              </a:spcBef>
              <a:spcAft>
                <a:spcPts val="0"/>
              </a:spcAft>
              <a:buSzPts val="3200"/>
              <a:buNone/>
              <a:defRPr sz="3200"/>
            </a:lvl4pPr>
            <a:lvl5pPr lvl="4" algn="l">
              <a:lnSpc>
                <a:spcPct val="100000"/>
              </a:lnSpc>
              <a:spcBef>
                <a:spcPts val="0"/>
              </a:spcBef>
              <a:spcAft>
                <a:spcPts val="0"/>
              </a:spcAft>
              <a:buSzPts val="3200"/>
              <a:buNone/>
              <a:defRPr sz="3200"/>
            </a:lvl5pPr>
            <a:lvl6pPr lvl="5" algn="l">
              <a:lnSpc>
                <a:spcPct val="100000"/>
              </a:lnSpc>
              <a:spcBef>
                <a:spcPts val="0"/>
              </a:spcBef>
              <a:spcAft>
                <a:spcPts val="0"/>
              </a:spcAft>
              <a:buSzPts val="3200"/>
              <a:buNone/>
              <a:defRPr sz="3200"/>
            </a:lvl6pPr>
            <a:lvl7pPr lvl="6" algn="l">
              <a:lnSpc>
                <a:spcPct val="100000"/>
              </a:lnSpc>
              <a:spcBef>
                <a:spcPts val="0"/>
              </a:spcBef>
              <a:spcAft>
                <a:spcPts val="0"/>
              </a:spcAft>
              <a:buSzPts val="3200"/>
              <a:buNone/>
              <a:defRPr sz="3200"/>
            </a:lvl7pPr>
            <a:lvl8pPr lvl="7" algn="l">
              <a:lnSpc>
                <a:spcPct val="100000"/>
              </a:lnSpc>
              <a:spcBef>
                <a:spcPts val="0"/>
              </a:spcBef>
              <a:spcAft>
                <a:spcPts val="0"/>
              </a:spcAft>
              <a:buSzPts val="3200"/>
              <a:buNone/>
              <a:defRPr sz="3200"/>
            </a:lvl8pPr>
            <a:lvl9pPr lvl="8" algn="l">
              <a:lnSpc>
                <a:spcPct val="100000"/>
              </a:lnSpc>
              <a:spcBef>
                <a:spcPts val="0"/>
              </a:spcBef>
              <a:spcAft>
                <a:spcPts val="0"/>
              </a:spcAft>
              <a:buSzPts val="3200"/>
              <a:buNone/>
              <a:defRPr sz="3200"/>
            </a:lvl9pPr>
          </a:lstStyle>
          <a:p>
            <a:endParaRPr/>
          </a:p>
        </p:txBody>
      </p:sp>
      <p:sp>
        <p:nvSpPr>
          <p:cNvPr id="24" name="Google Shape;24;p22"/>
          <p:cNvSpPr txBox="1">
            <a:spLocks noGrp="1"/>
          </p:cNvSpPr>
          <p:nvPr>
            <p:ph type="body" idx="1"/>
          </p:nvPr>
        </p:nvSpPr>
        <p:spPr>
          <a:xfrm>
            <a:off x="415626" y="1852800"/>
            <a:ext cx="3744375" cy="4239300"/>
          </a:xfrm>
          <a:prstGeom prst="rect">
            <a:avLst/>
          </a:prstGeom>
          <a:noFill/>
          <a:ln>
            <a:noFill/>
          </a:ln>
        </p:spPr>
        <p:txBody>
          <a:bodyPr spcFirstLastPara="1" wrap="square" lIns="121875" tIns="121875" rIns="121875" bIns="121875" anchor="t" anchorCtr="0">
            <a:noAutofit/>
          </a:bodyPr>
          <a:lstStyle>
            <a:lvl1pPr marL="457200" lvl="0" indent="-330200" algn="l">
              <a:lnSpc>
                <a:spcPct val="115000"/>
              </a:lnSpc>
              <a:spcBef>
                <a:spcPts val="0"/>
              </a:spcBef>
              <a:spcAft>
                <a:spcPts val="0"/>
              </a:spcAft>
              <a:buSzPts val="1600"/>
              <a:buChar char="●"/>
              <a:defRPr sz="1600"/>
            </a:lvl1pPr>
            <a:lvl2pPr marL="914400" lvl="1" indent="-330200" algn="l">
              <a:lnSpc>
                <a:spcPct val="115000"/>
              </a:lnSpc>
              <a:spcBef>
                <a:spcPts val="2100"/>
              </a:spcBef>
              <a:spcAft>
                <a:spcPts val="0"/>
              </a:spcAft>
              <a:buSzPts val="1600"/>
              <a:buChar char="○"/>
              <a:defRPr sz="1600"/>
            </a:lvl2pPr>
            <a:lvl3pPr marL="1371600" lvl="2" indent="-330200" algn="l">
              <a:lnSpc>
                <a:spcPct val="115000"/>
              </a:lnSpc>
              <a:spcBef>
                <a:spcPts val="2100"/>
              </a:spcBef>
              <a:spcAft>
                <a:spcPts val="0"/>
              </a:spcAft>
              <a:buSzPts val="1600"/>
              <a:buChar char="■"/>
              <a:defRPr sz="1600"/>
            </a:lvl3pPr>
            <a:lvl4pPr marL="1828800" lvl="3" indent="-330200" algn="l">
              <a:lnSpc>
                <a:spcPct val="115000"/>
              </a:lnSpc>
              <a:spcBef>
                <a:spcPts val="2100"/>
              </a:spcBef>
              <a:spcAft>
                <a:spcPts val="0"/>
              </a:spcAft>
              <a:buSzPts val="1600"/>
              <a:buChar char="●"/>
              <a:defRPr sz="1600"/>
            </a:lvl4pPr>
            <a:lvl5pPr marL="2286000" lvl="4" indent="-330200" algn="l">
              <a:lnSpc>
                <a:spcPct val="115000"/>
              </a:lnSpc>
              <a:spcBef>
                <a:spcPts val="2100"/>
              </a:spcBef>
              <a:spcAft>
                <a:spcPts val="0"/>
              </a:spcAft>
              <a:buSzPts val="1600"/>
              <a:buChar char="○"/>
              <a:defRPr sz="1600"/>
            </a:lvl5pPr>
            <a:lvl6pPr marL="2743200" lvl="5" indent="-330200" algn="l">
              <a:lnSpc>
                <a:spcPct val="115000"/>
              </a:lnSpc>
              <a:spcBef>
                <a:spcPts val="2100"/>
              </a:spcBef>
              <a:spcAft>
                <a:spcPts val="0"/>
              </a:spcAft>
              <a:buSzPts val="1600"/>
              <a:buChar char="■"/>
              <a:defRPr sz="1600"/>
            </a:lvl6pPr>
            <a:lvl7pPr marL="3200400" lvl="6" indent="-330200" algn="l">
              <a:lnSpc>
                <a:spcPct val="115000"/>
              </a:lnSpc>
              <a:spcBef>
                <a:spcPts val="2100"/>
              </a:spcBef>
              <a:spcAft>
                <a:spcPts val="0"/>
              </a:spcAft>
              <a:buSzPts val="1600"/>
              <a:buChar char="●"/>
              <a:defRPr sz="1600"/>
            </a:lvl7pPr>
            <a:lvl8pPr marL="3657600" lvl="7" indent="-330200" algn="l">
              <a:lnSpc>
                <a:spcPct val="115000"/>
              </a:lnSpc>
              <a:spcBef>
                <a:spcPts val="2100"/>
              </a:spcBef>
              <a:spcAft>
                <a:spcPts val="0"/>
              </a:spcAft>
              <a:buSzPts val="1600"/>
              <a:buChar char="○"/>
              <a:defRPr sz="1600"/>
            </a:lvl8pPr>
            <a:lvl9pPr marL="4114800" lvl="8" indent="-330200" algn="l">
              <a:lnSpc>
                <a:spcPct val="115000"/>
              </a:lnSpc>
              <a:spcBef>
                <a:spcPts val="2100"/>
              </a:spcBef>
              <a:spcAft>
                <a:spcPts val="2100"/>
              </a:spcAft>
              <a:buSzPts val="1600"/>
              <a:buChar char="■"/>
              <a:defRPr sz="1600"/>
            </a:lvl9pPr>
          </a:lstStyle>
          <a:p>
            <a:endParaRPr/>
          </a:p>
        </p:txBody>
      </p:sp>
      <p:sp>
        <p:nvSpPr>
          <p:cNvPr id="25" name="Google Shape;25;p22"/>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pPr/>
              <a:t>‹#›</a:t>
            </a:fld>
            <a:endParaRPr lang="fr-FR" dirty="0"/>
          </a:p>
        </p:txBody>
      </p:sp>
    </p:spTree>
    <p:extLst>
      <p:ext uri="{BB962C8B-B14F-4D97-AF65-F5344CB8AC3E}">
        <p14:creationId xmlns:p14="http://schemas.microsoft.com/office/powerpoint/2010/main" val="1666091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26"/>
        <p:cNvGrpSpPr/>
        <p:nvPr/>
      </p:nvGrpSpPr>
      <p:grpSpPr>
        <a:xfrm>
          <a:off x="0" y="0"/>
          <a:ext cx="0" cy="0"/>
          <a:chOff x="0" y="0"/>
          <a:chExt cx="0" cy="0"/>
        </a:xfrm>
      </p:grpSpPr>
      <p:sp>
        <p:nvSpPr>
          <p:cNvPr id="27" name="Google Shape;27;p23"/>
          <p:cNvSpPr txBox="1">
            <a:spLocks noGrp="1"/>
          </p:cNvSpPr>
          <p:nvPr>
            <p:ph type="title"/>
          </p:nvPr>
        </p:nvSpPr>
        <p:spPr>
          <a:xfrm>
            <a:off x="653708" y="600200"/>
            <a:ext cx="8491011" cy="5454300"/>
          </a:xfrm>
          <a:prstGeom prst="rect">
            <a:avLst/>
          </a:prstGeom>
          <a:noFill/>
          <a:ln>
            <a:noFill/>
          </a:ln>
        </p:spPr>
        <p:txBody>
          <a:bodyPr spcFirstLastPara="1" wrap="square" lIns="121875" tIns="121875" rIns="121875" bIns="121875" anchor="ctr" anchorCtr="0">
            <a:noAutofit/>
          </a:bodyPr>
          <a:lstStyle>
            <a:lvl1pPr lvl="0" algn="l">
              <a:lnSpc>
                <a:spcPct val="100000"/>
              </a:lnSpc>
              <a:spcBef>
                <a:spcPts val="0"/>
              </a:spcBef>
              <a:spcAft>
                <a:spcPts val="0"/>
              </a:spcAft>
              <a:buSzPts val="6400"/>
              <a:buNone/>
              <a:defRPr sz="6400"/>
            </a:lvl1pPr>
            <a:lvl2pPr lvl="1" algn="l">
              <a:lnSpc>
                <a:spcPct val="100000"/>
              </a:lnSpc>
              <a:spcBef>
                <a:spcPts val="0"/>
              </a:spcBef>
              <a:spcAft>
                <a:spcPts val="0"/>
              </a:spcAft>
              <a:buSzPts val="6400"/>
              <a:buNone/>
              <a:defRPr sz="6400"/>
            </a:lvl2pPr>
            <a:lvl3pPr lvl="2" algn="l">
              <a:lnSpc>
                <a:spcPct val="100000"/>
              </a:lnSpc>
              <a:spcBef>
                <a:spcPts val="0"/>
              </a:spcBef>
              <a:spcAft>
                <a:spcPts val="0"/>
              </a:spcAft>
              <a:buSzPts val="6400"/>
              <a:buNone/>
              <a:defRPr sz="6400"/>
            </a:lvl3pPr>
            <a:lvl4pPr lvl="3" algn="l">
              <a:lnSpc>
                <a:spcPct val="100000"/>
              </a:lnSpc>
              <a:spcBef>
                <a:spcPts val="0"/>
              </a:spcBef>
              <a:spcAft>
                <a:spcPts val="0"/>
              </a:spcAft>
              <a:buSzPts val="6400"/>
              <a:buNone/>
              <a:defRPr sz="6400"/>
            </a:lvl4pPr>
            <a:lvl5pPr lvl="4" algn="l">
              <a:lnSpc>
                <a:spcPct val="100000"/>
              </a:lnSpc>
              <a:spcBef>
                <a:spcPts val="0"/>
              </a:spcBef>
              <a:spcAft>
                <a:spcPts val="0"/>
              </a:spcAft>
              <a:buSzPts val="6400"/>
              <a:buNone/>
              <a:defRPr sz="6400"/>
            </a:lvl5pPr>
            <a:lvl6pPr lvl="5" algn="l">
              <a:lnSpc>
                <a:spcPct val="100000"/>
              </a:lnSpc>
              <a:spcBef>
                <a:spcPts val="0"/>
              </a:spcBef>
              <a:spcAft>
                <a:spcPts val="0"/>
              </a:spcAft>
              <a:buSzPts val="6400"/>
              <a:buNone/>
              <a:defRPr sz="6400"/>
            </a:lvl6pPr>
            <a:lvl7pPr lvl="6" algn="l">
              <a:lnSpc>
                <a:spcPct val="100000"/>
              </a:lnSpc>
              <a:spcBef>
                <a:spcPts val="0"/>
              </a:spcBef>
              <a:spcAft>
                <a:spcPts val="0"/>
              </a:spcAft>
              <a:buSzPts val="6400"/>
              <a:buNone/>
              <a:defRPr sz="6400"/>
            </a:lvl7pPr>
            <a:lvl8pPr lvl="7" algn="l">
              <a:lnSpc>
                <a:spcPct val="100000"/>
              </a:lnSpc>
              <a:spcBef>
                <a:spcPts val="0"/>
              </a:spcBef>
              <a:spcAft>
                <a:spcPts val="0"/>
              </a:spcAft>
              <a:buSzPts val="6400"/>
              <a:buNone/>
              <a:defRPr sz="6400"/>
            </a:lvl8pPr>
            <a:lvl9pPr lvl="8" algn="l">
              <a:lnSpc>
                <a:spcPct val="100000"/>
              </a:lnSpc>
              <a:spcBef>
                <a:spcPts val="0"/>
              </a:spcBef>
              <a:spcAft>
                <a:spcPts val="0"/>
              </a:spcAft>
              <a:buSzPts val="6400"/>
              <a:buNone/>
              <a:defRPr sz="6400"/>
            </a:lvl9pPr>
          </a:lstStyle>
          <a:p>
            <a:endParaRPr/>
          </a:p>
        </p:txBody>
      </p:sp>
      <p:sp>
        <p:nvSpPr>
          <p:cNvPr id="28" name="Google Shape;28;p23"/>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pPr/>
              <a:t>‹#›</a:t>
            </a:fld>
            <a:endParaRPr lang="fr-FR" dirty="0"/>
          </a:p>
        </p:txBody>
      </p:sp>
    </p:spTree>
    <p:extLst>
      <p:ext uri="{BB962C8B-B14F-4D97-AF65-F5344CB8AC3E}">
        <p14:creationId xmlns:p14="http://schemas.microsoft.com/office/powerpoint/2010/main" val="952348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29"/>
        <p:cNvGrpSpPr/>
        <p:nvPr/>
      </p:nvGrpSpPr>
      <p:grpSpPr>
        <a:xfrm>
          <a:off x="0" y="0"/>
          <a:ext cx="0" cy="0"/>
          <a:chOff x="0" y="0"/>
          <a:chExt cx="0" cy="0"/>
        </a:xfrm>
      </p:grpSpPr>
      <p:sp>
        <p:nvSpPr>
          <p:cNvPr id="30" name="Google Shape;30;p24"/>
          <p:cNvSpPr/>
          <p:nvPr/>
        </p:nvSpPr>
        <p:spPr>
          <a:xfrm>
            <a:off x="6096387" y="-167"/>
            <a:ext cx="6096388" cy="6858000"/>
          </a:xfrm>
          <a:prstGeom prst="rect">
            <a:avLst/>
          </a:prstGeom>
          <a:solidFill>
            <a:schemeClr val="lt2"/>
          </a:solidFill>
          <a:ln>
            <a:noFill/>
          </a:ln>
        </p:spPr>
        <p:txBody>
          <a:bodyPr spcFirstLastPara="1" wrap="square" lIns="121875" tIns="121875" rIns="121875" bIns="12187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Times New Roman"/>
              <a:ea typeface="Times New Roman"/>
              <a:cs typeface="Times New Roman"/>
              <a:sym typeface="Times New Roman"/>
            </a:endParaRPr>
          </a:p>
        </p:txBody>
      </p:sp>
      <p:sp>
        <p:nvSpPr>
          <p:cNvPr id="31" name="Google Shape;31;p24"/>
          <p:cNvSpPr txBox="1">
            <a:spLocks noGrp="1"/>
          </p:cNvSpPr>
          <p:nvPr>
            <p:ph type="title"/>
          </p:nvPr>
        </p:nvSpPr>
        <p:spPr>
          <a:xfrm>
            <a:off x="354022" y="1644233"/>
            <a:ext cx="5393905" cy="1976400"/>
          </a:xfrm>
          <a:prstGeom prst="rect">
            <a:avLst/>
          </a:prstGeom>
          <a:noFill/>
          <a:ln>
            <a:noFill/>
          </a:ln>
        </p:spPr>
        <p:txBody>
          <a:bodyPr spcFirstLastPara="1" wrap="square" lIns="121875" tIns="121875" rIns="121875" bIns="121875" anchor="b" anchorCtr="0">
            <a:noAutofit/>
          </a:bodyPr>
          <a:lstStyle>
            <a:lvl1pPr lvl="0" algn="ctr">
              <a:lnSpc>
                <a:spcPct val="100000"/>
              </a:lnSpc>
              <a:spcBef>
                <a:spcPts val="0"/>
              </a:spcBef>
              <a:spcAft>
                <a:spcPts val="0"/>
              </a:spcAft>
              <a:buSzPts val="5600"/>
              <a:buNone/>
              <a:defRPr sz="5600"/>
            </a:lvl1pPr>
            <a:lvl2pPr lvl="1" algn="ctr">
              <a:lnSpc>
                <a:spcPct val="100000"/>
              </a:lnSpc>
              <a:spcBef>
                <a:spcPts val="0"/>
              </a:spcBef>
              <a:spcAft>
                <a:spcPts val="0"/>
              </a:spcAft>
              <a:buSzPts val="5600"/>
              <a:buNone/>
              <a:defRPr sz="5600"/>
            </a:lvl2pPr>
            <a:lvl3pPr lvl="2" algn="ctr">
              <a:lnSpc>
                <a:spcPct val="100000"/>
              </a:lnSpc>
              <a:spcBef>
                <a:spcPts val="0"/>
              </a:spcBef>
              <a:spcAft>
                <a:spcPts val="0"/>
              </a:spcAft>
              <a:buSzPts val="5600"/>
              <a:buNone/>
              <a:defRPr sz="5600"/>
            </a:lvl3pPr>
            <a:lvl4pPr lvl="3" algn="ctr">
              <a:lnSpc>
                <a:spcPct val="100000"/>
              </a:lnSpc>
              <a:spcBef>
                <a:spcPts val="0"/>
              </a:spcBef>
              <a:spcAft>
                <a:spcPts val="0"/>
              </a:spcAft>
              <a:buSzPts val="5600"/>
              <a:buNone/>
              <a:defRPr sz="5600"/>
            </a:lvl4pPr>
            <a:lvl5pPr lvl="4" algn="ctr">
              <a:lnSpc>
                <a:spcPct val="100000"/>
              </a:lnSpc>
              <a:spcBef>
                <a:spcPts val="0"/>
              </a:spcBef>
              <a:spcAft>
                <a:spcPts val="0"/>
              </a:spcAft>
              <a:buSzPts val="5600"/>
              <a:buNone/>
              <a:defRPr sz="5600"/>
            </a:lvl5pPr>
            <a:lvl6pPr lvl="5" algn="ctr">
              <a:lnSpc>
                <a:spcPct val="100000"/>
              </a:lnSpc>
              <a:spcBef>
                <a:spcPts val="0"/>
              </a:spcBef>
              <a:spcAft>
                <a:spcPts val="0"/>
              </a:spcAft>
              <a:buSzPts val="5600"/>
              <a:buNone/>
              <a:defRPr sz="5600"/>
            </a:lvl6pPr>
            <a:lvl7pPr lvl="6" algn="ctr">
              <a:lnSpc>
                <a:spcPct val="100000"/>
              </a:lnSpc>
              <a:spcBef>
                <a:spcPts val="0"/>
              </a:spcBef>
              <a:spcAft>
                <a:spcPts val="0"/>
              </a:spcAft>
              <a:buSzPts val="5600"/>
              <a:buNone/>
              <a:defRPr sz="5600"/>
            </a:lvl7pPr>
            <a:lvl8pPr lvl="7" algn="ctr">
              <a:lnSpc>
                <a:spcPct val="100000"/>
              </a:lnSpc>
              <a:spcBef>
                <a:spcPts val="0"/>
              </a:spcBef>
              <a:spcAft>
                <a:spcPts val="0"/>
              </a:spcAft>
              <a:buSzPts val="5600"/>
              <a:buNone/>
              <a:defRPr sz="5600"/>
            </a:lvl8pPr>
            <a:lvl9pPr lvl="8" algn="ctr">
              <a:lnSpc>
                <a:spcPct val="100000"/>
              </a:lnSpc>
              <a:spcBef>
                <a:spcPts val="0"/>
              </a:spcBef>
              <a:spcAft>
                <a:spcPts val="0"/>
              </a:spcAft>
              <a:buSzPts val="5600"/>
              <a:buNone/>
              <a:defRPr sz="5600"/>
            </a:lvl9pPr>
          </a:lstStyle>
          <a:p>
            <a:endParaRPr/>
          </a:p>
        </p:txBody>
      </p:sp>
      <p:sp>
        <p:nvSpPr>
          <p:cNvPr id="32" name="Google Shape;32;p24"/>
          <p:cNvSpPr txBox="1">
            <a:spLocks noGrp="1"/>
          </p:cNvSpPr>
          <p:nvPr>
            <p:ph type="subTitle" idx="1"/>
          </p:nvPr>
        </p:nvSpPr>
        <p:spPr>
          <a:xfrm>
            <a:off x="354022" y="3737433"/>
            <a:ext cx="5393905" cy="1646700"/>
          </a:xfrm>
          <a:prstGeom prst="rect">
            <a:avLst/>
          </a:prstGeom>
          <a:noFill/>
          <a:ln>
            <a:noFill/>
          </a:ln>
        </p:spPr>
        <p:txBody>
          <a:bodyPr spcFirstLastPara="1" wrap="square" lIns="121875" tIns="121875" rIns="121875" bIns="12187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33" name="Google Shape;33;p24"/>
          <p:cNvSpPr txBox="1">
            <a:spLocks noGrp="1"/>
          </p:cNvSpPr>
          <p:nvPr>
            <p:ph type="body" idx="2"/>
          </p:nvPr>
        </p:nvSpPr>
        <p:spPr>
          <a:xfrm>
            <a:off x="6586419" y="965433"/>
            <a:ext cx="5116332" cy="4926900"/>
          </a:xfrm>
          <a:prstGeom prst="rect">
            <a:avLst/>
          </a:prstGeom>
          <a:noFill/>
          <a:ln>
            <a:noFill/>
          </a:ln>
        </p:spPr>
        <p:txBody>
          <a:bodyPr spcFirstLastPara="1" wrap="square" lIns="121875" tIns="121875" rIns="121875" bIns="121875" anchor="ctr" anchorCtr="0">
            <a:noAutofit/>
          </a:bodyPr>
          <a:lstStyle>
            <a:lvl1pPr marL="457200" lvl="0" indent="-381000" algn="l">
              <a:lnSpc>
                <a:spcPct val="115000"/>
              </a:lnSpc>
              <a:spcBef>
                <a:spcPts val="0"/>
              </a:spcBef>
              <a:spcAft>
                <a:spcPts val="0"/>
              </a:spcAft>
              <a:buSzPts val="2400"/>
              <a:buChar char="●"/>
              <a:defRPr/>
            </a:lvl1pPr>
            <a:lvl2pPr marL="914400" lvl="1" indent="-349250" algn="l">
              <a:lnSpc>
                <a:spcPct val="115000"/>
              </a:lnSpc>
              <a:spcBef>
                <a:spcPts val="2100"/>
              </a:spcBef>
              <a:spcAft>
                <a:spcPts val="0"/>
              </a:spcAft>
              <a:buSzPts val="1900"/>
              <a:buChar char="○"/>
              <a:defRPr/>
            </a:lvl2pPr>
            <a:lvl3pPr marL="1371600" lvl="2" indent="-349250" algn="l">
              <a:lnSpc>
                <a:spcPct val="115000"/>
              </a:lnSpc>
              <a:spcBef>
                <a:spcPts val="2100"/>
              </a:spcBef>
              <a:spcAft>
                <a:spcPts val="0"/>
              </a:spcAft>
              <a:buSzPts val="1900"/>
              <a:buChar char="■"/>
              <a:defRPr/>
            </a:lvl3pPr>
            <a:lvl4pPr marL="1828800" lvl="3" indent="-349250" algn="l">
              <a:lnSpc>
                <a:spcPct val="115000"/>
              </a:lnSpc>
              <a:spcBef>
                <a:spcPts val="2100"/>
              </a:spcBef>
              <a:spcAft>
                <a:spcPts val="0"/>
              </a:spcAft>
              <a:buSzPts val="1900"/>
              <a:buChar char="●"/>
              <a:defRPr/>
            </a:lvl4pPr>
            <a:lvl5pPr marL="2286000" lvl="4" indent="-349250" algn="l">
              <a:lnSpc>
                <a:spcPct val="115000"/>
              </a:lnSpc>
              <a:spcBef>
                <a:spcPts val="2100"/>
              </a:spcBef>
              <a:spcAft>
                <a:spcPts val="0"/>
              </a:spcAft>
              <a:buSzPts val="1900"/>
              <a:buChar char="○"/>
              <a:defRPr/>
            </a:lvl5pPr>
            <a:lvl6pPr marL="2743200" lvl="5" indent="-349250" algn="l">
              <a:lnSpc>
                <a:spcPct val="115000"/>
              </a:lnSpc>
              <a:spcBef>
                <a:spcPts val="2100"/>
              </a:spcBef>
              <a:spcAft>
                <a:spcPts val="0"/>
              </a:spcAft>
              <a:buSzPts val="1900"/>
              <a:buChar char="■"/>
              <a:defRPr/>
            </a:lvl6pPr>
            <a:lvl7pPr marL="3200400" lvl="6" indent="-349250" algn="l">
              <a:lnSpc>
                <a:spcPct val="115000"/>
              </a:lnSpc>
              <a:spcBef>
                <a:spcPts val="2100"/>
              </a:spcBef>
              <a:spcAft>
                <a:spcPts val="0"/>
              </a:spcAft>
              <a:buSzPts val="1900"/>
              <a:buChar char="●"/>
              <a:defRPr/>
            </a:lvl7pPr>
            <a:lvl8pPr marL="3657600" lvl="7" indent="-349250" algn="l">
              <a:lnSpc>
                <a:spcPct val="115000"/>
              </a:lnSpc>
              <a:spcBef>
                <a:spcPts val="2100"/>
              </a:spcBef>
              <a:spcAft>
                <a:spcPts val="0"/>
              </a:spcAft>
              <a:buSzPts val="1900"/>
              <a:buChar char="○"/>
              <a:defRPr/>
            </a:lvl8pPr>
            <a:lvl9pPr marL="4114800" lvl="8" indent="-349250" algn="l">
              <a:lnSpc>
                <a:spcPct val="115000"/>
              </a:lnSpc>
              <a:spcBef>
                <a:spcPts val="2100"/>
              </a:spcBef>
              <a:spcAft>
                <a:spcPts val="2100"/>
              </a:spcAft>
              <a:buSzPts val="1900"/>
              <a:buChar char="■"/>
              <a:defRPr/>
            </a:lvl9pPr>
          </a:lstStyle>
          <a:p>
            <a:endParaRPr/>
          </a:p>
        </p:txBody>
      </p:sp>
      <p:sp>
        <p:nvSpPr>
          <p:cNvPr id="34" name="Google Shape;34;p24"/>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pPr/>
              <a:t>‹#›</a:t>
            </a:fld>
            <a:endParaRPr lang="fr-FR" dirty="0"/>
          </a:p>
        </p:txBody>
      </p:sp>
    </p:spTree>
    <p:extLst>
      <p:ext uri="{BB962C8B-B14F-4D97-AF65-F5344CB8AC3E}">
        <p14:creationId xmlns:p14="http://schemas.microsoft.com/office/powerpoint/2010/main" val="1574555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35"/>
        <p:cNvGrpSpPr/>
        <p:nvPr/>
      </p:nvGrpSpPr>
      <p:grpSpPr>
        <a:xfrm>
          <a:off x="0" y="0"/>
          <a:ext cx="0" cy="0"/>
          <a:chOff x="0" y="0"/>
          <a:chExt cx="0" cy="0"/>
        </a:xfrm>
      </p:grpSpPr>
      <p:sp>
        <p:nvSpPr>
          <p:cNvPr id="36" name="Google Shape;36;p25"/>
          <p:cNvSpPr txBox="1">
            <a:spLocks noGrp="1"/>
          </p:cNvSpPr>
          <p:nvPr>
            <p:ph type="body" idx="1"/>
          </p:nvPr>
        </p:nvSpPr>
        <p:spPr>
          <a:xfrm>
            <a:off x="415626" y="5640767"/>
            <a:ext cx="7998883" cy="806700"/>
          </a:xfrm>
          <a:prstGeom prst="rect">
            <a:avLst/>
          </a:prstGeom>
          <a:noFill/>
          <a:ln>
            <a:noFill/>
          </a:ln>
        </p:spPr>
        <p:txBody>
          <a:bodyPr spcFirstLastPara="1" wrap="square" lIns="121875" tIns="121875" rIns="121875" bIns="121875" anchor="ctr" anchorCtr="0">
            <a:noAutofit/>
          </a:bodyPr>
          <a:lstStyle>
            <a:lvl1pPr marL="457200" lvl="0" indent="-228600" algn="l">
              <a:lnSpc>
                <a:spcPct val="100000"/>
              </a:lnSpc>
              <a:spcBef>
                <a:spcPts val="0"/>
              </a:spcBef>
              <a:spcAft>
                <a:spcPts val="0"/>
              </a:spcAft>
              <a:buSzPts val="2400"/>
              <a:buNone/>
              <a:defRPr/>
            </a:lvl1pPr>
          </a:lstStyle>
          <a:p>
            <a:endParaRPr/>
          </a:p>
        </p:txBody>
      </p:sp>
      <p:sp>
        <p:nvSpPr>
          <p:cNvPr id="37" name="Google Shape;37;p25"/>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pPr/>
              <a:t>‹#›</a:t>
            </a:fld>
            <a:endParaRPr lang="fr-FR" dirty="0"/>
          </a:p>
        </p:txBody>
      </p:sp>
    </p:spTree>
    <p:extLst>
      <p:ext uri="{BB962C8B-B14F-4D97-AF65-F5344CB8AC3E}">
        <p14:creationId xmlns:p14="http://schemas.microsoft.com/office/powerpoint/2010/main" val="405363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38"/>
        <p:cNvGrpSpPr/>
        <p:nvPr/>
      </p:nvGrpSpPr>
      <p:grpSpPr>
        <a:xfrm>
          <a:off x="0" y="0"/>
          <a:ext cx="0" cy="0"/>
          <a:chOff x="0" y="0"/>
          <a:chExt cx="0" cy="0"/>
        </a:xfrm>
      </p:grpSpPr>
      <p:sp>
        <p:nvSpPr>
          <p:cNvPr id="39" name="Google Shape;39;p26"/>
          <p:cNvSpPr txBox="1">
            <a:spLocks noGrp="1"/>
          </p:cNvSpPr>
          <p:nvPr>
            <p:ph type="title" hasCustomPrompt="1"/>
          </p:nvPr>
        </p:nvSpPr>
        <p:spPr>
          <a:xfrm>
            <a:off x="415626" y="1474833"/>
            <a:ext cx="11361559" cy="2618100"/>
          </a:xfrm>
          <a:prstGeom prst="rect">
            <a:avLst/>
          </a:prstGeom>
          <a:noFill/>
          <a:ln>
            <a:noFill/>
          </a:ln>
        </p:spPr>
        <p:txBody>
          <a:bodyPr spcFirstLastPara="1" wrap="square" lIns="121875" tIns="121875" rIns="121875" bIns="121875" anchor="b" anchorCtr="0">
            <a:noAutofit/>
          </a:bodyPr>
          <a:lstStyle>
            <a:lvl1pPr lvl="0" algn="ctr">
              <a:lnSpc>
                <a:spcPct val="100000"/>
              </a:lnSpc>
              <a:spcBef>
                <a:spcPts val="0"/>
              </a:spcBef>
              <a:spcAft>
                <a:spcPts val="0"/>
              </a:spcAft>
              <a:buSzPts val="16000"/>
              <a:buNone/>
              <a:defRPr sz="16000"/>
            </a:lvl1pPr>
            <a:lvl2pPr lvl="1" algn="ctr">
              <a:lnSpc>
                <a:spcPct val="100000"/>
              </a:lnSpc>
              <a:spcBef>
                <a:spcPts val="0"/>
              </a:spcBef>
              <a:spcAft>
                <a:spcPts val="0"/>
              </a:spcAft>
              <a:buSzPts val="16000"/>
              <a:buNone/>
              <a:defRPr sz="16000"/>
            </a:lvl2pPr>
            <a:lvl3pPr lvl="2" algn="ctr">
              <a:lnSpc>
                <a:spcPct val="100000"/>
              </a:lnSpc>
              <a:spcBef>
                <a:spcPts val="0"/>
              </a:spcBef>
              <a:spcAft>
                <a:spcPts val="0"/>
              </a:spcAft>
              <a:buSzPts val="16000"/>
              <a:buNone/>
              <a:defRPr sz="16000"/>
            </a:lvl3pPr>
            <a:lvl4pPr lvl="3" algn="ctr">
              <a:lnSpc>
                <a:spcPct val="100000"/>
              </a:lnSpc>
              <a:spcBef>
                <a:spcPts val="0"/>
              </a:spcBef>
              <a:spcAft>
                <a:spcPts val="0"/>
              </a:spcAft>
              <a:buSzPts val="16000"/>
              <a:buNone/>
              <a:defRPr sz="16000"/>
            </a:lvl4pPr>
            <a:lvl5pPr lvl="4" algn="ctr">
              <a:lnSpc>
                <a:spcPct val="100000"/>
              </a:lnSpc>
              <a:spcBef>
                <a:spcPts val="0"/>
              </a:spcBef>
              <a:spcAft>
                <a:spcPts val="0"/>
              </a:spcAft>
              <a:buSzPts val="16000"/>
              <a:buNone/>
              <a:defRPr sz="16000"/>
            </a:lvl5pPr>
            <a:lvl6pPr lvl="5" algn="ctr">
              <a:lnSpc>
                <a:spcPct val="100000"/>
              </a:lnSpc>
              <a:spcBef>
                <a:spcPts val="0"/>
              </a:spcBef>
              <a:spcAft>
                <a:spcPts val="0"/>
              </a:spcAft>
              <a:buSzPts val="16000"/>
              <a:buNone/>
              <a:defRPr sz="16000"/>
            </a:lvl6pPr>
            <a:lvl7pPr lvl="6" algn="ctr">
              <a:lnSpc>
                <a:spcPct val="100000"/>
              </a:lnSpc>
              <a:spcBef>
                <a:spcPts val="0"/>
              </a:spcBef>
              <a:spcAft>
                <a:spcPts val="0"/>
              </a:spcAft>
              <a:buSzPts val="16000"/>
              <a:buNone/>
              <a:defRPr sz="16000"/>
            </a:lvl7pPr>
            <a:lvl8pPr lvl="7" algn="ctr">
              <a:lnSpc>
                <a:spcPct val="100000"/>
              </a:lnSpc>
              <a:spcBef>
                <a:spcPts val="0"/>
              </a:spcBef>
              <a:spcAft>
                <a:spcPts val="0"/>
              </a:spcAft>
              <a:buSzPts val="16000"/>
              <a:buNone/>
              <a:defRPr sz="16000"/>
            </a:lvl8pPr>
            <a:lvl9pPr lvl="8" algn="ctr">
              <a:lnSpc>
                <a:spcPct val="100000"/>
              </a:lnSpc>
              <a:spcBef>
                <a:spcPts val="0"/>
              </a:spcBef>
              <a:spcAft>
                <a:spcPts val="0"/>
              </a:spcAft>
              <a:buSzPts val="16000"/>
              <a:buNone/>
              <a:defRPr sz="16000"/>
            </a:lvl9pPr>
          </a:lstStyle>
          <a:p>
            <a:r>
              <a:t>xx%</a:t>
            </a:r>
          </a:p>
        </p:txBody>
      </p:sp>
      <p:sp>
        <p:nvSpPr>
          <p:cNvPr id="40" name="Google Shape;40;p26"/>
          <p:cNvSpPr txBox="1">
            <a:spLocks noGrp="1"/>
          </p:cNvSpPr>
          <p:nvPr>
            <p:ph type="body" idx="1"/>
          </p:nvPr>
        </p:nvSpPr>
        <p:spPr>
          <a:xfrm>
            <a:off x="415626" y="4202967"/>
            <a:ext cx="11361559" cy="1734300"/>
          </a:xfrm>
          <a:prstGeom prst="rect">
            <a:avLst/>
          </a:prstGeom>
          <a:noFill/>
          <a:ln>
            <a:noFill/>
          </a:ln>
        </p:spPr>
        <p:txBody>
          <a:bodyPr spcFirstLastPara="1" wrap="square" lIns="121875" tIns="121875" rIns="121875" bIns="121875" anchor="t" anchorCtr="0">
            <a:noAutofit/>
          </a:bodyPr>
          <a:lstStyle>
            <a:lvl1pPr marL="457200" lvl="0" indent="-381000" algn="ctr">
              <a:lnSpc>
                <a:spcPct val="115000"/>
              </a:lnSpc>
              <a:spcBef>
                <a:spcPts val="0"/>
              </a:spcBef>
              <a:spcAft>
                <a:spcPts val="0"/>
              </a:spcAft>
              <a:buSzPts val="2400"/>
              <a:buChar char="●"/>
              <a:defRPr/>
            </a:lvl1pPr>
            <a:lvl2pPr marL="914400" lvl="1" indent="-349250" algn="ctr">
              <a:lnSpc>
                <a:spcPct val="115000"/>
              </a:lnSpc>
              <a:spcBef>
                <a:spcPts val="2100"/>
              </a:spcBef>
              <a:spcAft>
                <a:spcPts val="0"/>
              </a:spcAft>
              <a:buSzPts val="1900"/>
              <a:buChar char="○"/>
              <a:defRPr/>
            </a:lvl2pPr>
            <a:lvl3pPr marL="1371600" lvl="2" indent="-349250" algn="ctr">
              <a:lnSpc>
                <a:spcPct val="115000"/>
              </a:lnSpc>
              <a:spcBef>
                <a:spcPts val="2100"/>
              </a:spcBef>
              <a:spcAft>
                <a:spcPts val="0"/>
              </a:spcAft>
              <a:buSzPts val="1900"/>
              <a:buChar char="■"/>
              <a:defRPr/>
            </a:lvl3pPr>
            <a:lvl4pPr marL="1828800" lvl="3" indent="-349250" algn="ctr">
              <a:lnSpc>
                <a:spcPct val="115000"/>
              </a:lnSpc>
              <a:spcBef>
                <a:spcPts val="2100"/>
              </a:spcBef>
              <a:spcAft>
                <a:spcPts val="0"/>
              </a:spcAft>
              <a:buSzPts val="1900"/>
              <a:buChar char="●"/>
              <a:defRPr/>
            </a:lvl4pPr>
            <a:lvl5pPr marL="2286000" lvl="4" indent="-349250" algn="ctr">
              <a:lnSpc>
                <a:spcPct val="115000"/>
              </a:lnSpc>
              <a:spcBef>
                <a:spcPts val="2100"/>
              </a:spcBef>
              <a:spcAft>
                <a:spcPts val="0"/>
              </a:spcAft>
              <a:buSzPts val="1900"/>
              <a:buChar char="○"/>
              <a:defRPr/>
            </a:lvl5pPr>
            <a:lvl6pPr marL="2743200" lvl="5" indent="-349250" algn="ctr">
              <a:lnSpc>
                <a:spcPct val="115000"/>
              </a:lnSpc>
              <a:spcBef>
                <a:spcPts val="2100"/>
              </a:spcBef>
              <a:spcAft>
                <a:spcPts val="0"/>
              </a:spcAft>
              <a:buSzPts val="1900"/>
              <a:buChar char="■"/>
              <a:defRPr/>
            </a:lvl6pPr>
            <a:lvl7pPr marL="3200400" lvl="6" indent="-349250" algn="ctr">
              <a:lnSpc>
                <a:spcPct val="115000"/>
              </a:lnSpc>
              <a:spcBef>
                <a:spcPts val="2100"/>
              </a:spcBef>
              <a:spcAft>
                <a:spcPts val="0"/>
              </a:spcAft>
              <a:buSzPts val="1900"/>
              <a:buChar char="●"/>
              <a:defRPr/>
            </a:lvl7pPr>
            <a:lvl8pPr marL="3657600" lvl="7" indent="-349250" algn="ctr">
              <a:lnSpc>
                <a:spcPct val="115000"/>
              </a:lnSpc>
              <a:spcBef>
                <a:spcPts val="2100"/>
              </a:spcBef>
              <a:spcAft>
                <a:spcPts val="0"/>
              </a:spcAft>
              <a:buSzPts val="1900"/>
              <a:buChar char="○"/>
              <a:defRPr/>
            </a:lvl8pPr>
            <a:lvl9pPr marL="4114800" lvl="8" indent="-349250" algn="ctr">
              <a:lnSpc>
                <a:spcPct val="115000"/>
              </a:lnSpc>
              <a:spcBef>
                <a:spcPts val="2100"/>
              </a:spcBef>
              <a:spcAft>
                <a:spcPts val="2100"/>
              </a:spcAft>
              <a:buSzPts val="1900"/>
              <a:buChar char="■"/>
              <a:defRPr/>
            </a:lvl9pPr>
          </a:lstStyle>
          <a:p>
            <a:endParaRPr/>
          </a:p>
        </p:txBody>
      </p:sp>
      <p:sp>
        <p:nvSpPr>
          <p:cNvPr id="41" name="Google Shape;41;p26"/>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pPr/>
              <a:t>‹#›</a:t>
            </a:fld>
            <a:endParaRPr lang="fr-FR" dirty="0"/>
          </a:p>
        </p:txBody>
      </p:sp>
    </p:spTree>
    <p:extLst>
      <p:ext uri="{BB962C8B-B14F-4D97-AF65-F5344CB8AC3E}">
        <p14:creationId xmlns:p14="http://schemas.microsoft.com/office/powerpoint/2010/main" val="358228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4"/>
        <p:cNvGrpSpPr/>
        <p:nvPr/>
      </p:nvGrpSpPr>
      <p:grpSpPr>
        <a:xfrm>
          <a:off x="0" y="0"/>
          <a:ext cx="0" cy="0"/>
          <a:chOff x="0" y="0"/>
          <a:chExt cx="0" cy="0"/>
        </a:xfrm>
      </p:grpSpPr>
      <p:sp>
        <p:nvSpPr>
          <p:cNvPr id="65" name="Google Shape;65;ge42d34dc66_9_103"/>
          <p:cNvSpPr txBox="1">
            <a:spLocks noGrp="1"/>
          </p:cNvSpPr>
          <p:nvPr>
            <p:ph type="sldNum" idx="12"/>
          </p:nvPr>
        </p:nvSpPr>
        <p:spPr>
          <a:xfrm>
            <a:off x="11296611" y="6217623"/>
            <a:ext cx="731600" cy="5247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Times New Roman" panose="02020603050405020304" pitchFamily="18" charset="0"/>
                <a:ea typeface="Times New Roman" panose="02020603050405020304" pitchFamily="18" charset="0"/>
                <a:cs typeface="Times New Roman" panose="02020603050405020304" pitchFamily="18" charset="0"/>
                <a:sym typeface="Arial"/>
              </a:defRPr>
            </a:lvl1pPr>
            <a:lvl2pPr marL="0" marR="0" lvl="1"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dirty="0"/>
          </a:p>
        </p:txBody>
      </p:sp>
    </p:spTree>
    <p:extLst>
      <p:ext uri="{BB962C8B-B14F-4D97-AF65-F5344CB8AC3E}">
        <p14:creationId xmlns:p14="http://schemas.microsoft.com/office/powerpoint/2010/main" val="4161634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8"/>
          <p:cNvSpPr txBox="1">
            <a:spLocks noGrp="1"/>
          </p:cNvSpPr>
          <p:nvPr>
            <p:ph type="title"/>
          </p:nvPr>
        </p:nvSpPr>
        <p:spPr>
          <a:xfrm>
            <a:off x="415626" y="593367"/>
            <a:ext cx="11361559" cy="763500"/>
          </a:xfrm>
          <a:prstGeom prst="rect">
            <a:avLst/>
          </a:prstGeom>
          <a:noFill/>
          <a:ln>
            <a:noFill/>
          </a:ln>
        </p:spPr>
        <p:txBody>
          <a:bodyPr spcFirstLastPara="1" wrap="square" lIns="121875" tIns="121875" rIns="121875" bIns="121875" anchor="t" anchorCtr="0">
            <a:noAutofit/>
          </a:bodyPr>
          <a:lstStyle>
            <a:lvl1pPr marR="0" lvl="0"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Times New Roman"/>
                <a:ea typeface="Times New Roman"/>
                <a:cs typeface="Times New Roman"/>
                <a:sym typeface="Times New Roman"/>
              </a:defRPr>
            </a:lvl1pPr>
            <a:lvl2pPr marR="0" lvl="1"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9pPr>
          </a:lstStyle>
          <a:p>
            <a:endParaRPr dirty="0"/>
          </a:p>
        </p:txBody>
      </p:sp>
      <p:sp>
        <p:nvSpPr>
          <p:cNvPr id="7" name="Google Shape;7;p18"/>
          <p:cNvSpPr txBox="1">
            <a:spLocks noGrp="1"/>
          </p:cNvSpPr>
          <p:nvPr>
            <p:ph type="body" idx="1"/>
          </p:nvPr>
        </p:nvSpPr>
        <p:spPr>
          <a:xfrm>
            <a:off x="415626" y="1536633"/>
            <a:ext cx="11361559" cy="4555200"/>
          </a:xfrm>
          <a:prstGeom prst="rect">
            <a:avLst/>
          </a:prstGeom>
          <a:noFill/>
          <a:ln>
            <a:noFill/>
          </a:ln>
        </p:spPr>
        <p:txBody>
          <a:bodyPr spcFirstLastPara="1" wrap="square" lIns="121875" tIns="121875" rIns="121875" bIns="121875" anchor="t" anchorCtr="0">
            <a:noAutofit/>
          </a:bodyPr>
          <a:lstStyle>
            <a:lvl1pPr marL="457200" marR="0" lvl="0" indent="-381000" algn="l" rtl="0">
              <a:lnSpc>
                <a:spcPct val="115000"/>
              </a:lnSpc>
              <a:spcBef>
                <a:spcPts val="0"/>
              </a:spcBef>
              <a:spcAft>
                <a:spcPts val="0"/>
              </a:spcAft>
              <a:buClr>
                <a:schemeClr val="dk2"/>
              </a:buClr>
              <a:buSzPts val="2400"/>
              <a:buFont typeface="Arial"/>
              <a:buChar char="●"/>
              <a:defRPr sz="2400" b="0" i="0" u="none" strike="noStrike" cap="none">
                <a:solidFill>
                  <a:schemeClr val="dk2"/>
                </a:solidFill>
                <a:latin typeface="Times New Roman"/>
                <a:ea typeface="Times New Roman"/>
                <a:cs typeface="Times New Roman"/>
                <a:sym typeface="Times New Roman"/>
              </a:defRPr>
            </a:lvl1pPr>
            <a:lvl2pPr marL="914400" marR="0" lvl="1"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2pPr>
            <a:lvl3pPr marL="1371600" marR="0" lvl="2"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3pPr>
            <a:lvl4pPr marL="1828800" marR="0" lvl="3"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4pPr>
            <a:lvl5pPr marL="2286000" marR="0" lvl="4"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5pPr>
            <a:lvl6pPr marL="2743200" marR="0" lvl="5"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6pPr>
            <a:lvl7pPr marL="3200400" marR="0" lvl="6"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7pPr>
            <a:lvl8pPr marL="3657600" marR="0" lvl="7"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8pPr>
            <a:lvl9pPr marL="4114800" marR="0" lvl="8" indent="-349250" algn="l" rtl="0">
              <a:lnSpc>
                <a:spcPct val="115000"/>
              </a:lnSpc>
              <a:spcBef>
                <a:spcPts val="2100"/>
              </a:spcBef>
              <a:spcAft>
                <a:spcPts val="2100"/>
              </a:spcAft>
              <a:buClr>
                <a:schemeClr val="dk2"/>
              </a:buClr>
              <a:buSzPts val="1900"/>
              <a:buFont typeface="Arial"/>
              <a:buChar char="■"/>
              <a:defRPr sz="1900" b="0" i="0" u="none" strike="noStrike" cap="none">
                <a:solidFill>
                  <a:schemeClr val="dk2"/>
                </a:solidFill>
                <a:latin typeface="Arial"/>
                <a:ea typeface="Arial"/>
                <a:cs typeface="Arial"/>
                <a:sym typeface="Arial"/>
              </a:defRPr>
            </a:lvl9pPr>
          </a:lstStyle>
          <a:p>
            <a:endParaRPr dirty="0"/>
          </a:p>
        </p:txBody>
      </p:sp>
      <p:sp>
        <p:nvSpPr>
          <p:cNvPr id="8" name="Google Shape;8;p18"/>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pPr/>
              <a:t>‹#›</a:t>
            </a:fld>
            <a:endParaRPr lang="fr-FR" dirty="0"/>
          </a:p>
        </p:txBody>
      </p:sp>
    </p:spTree>
    <p:extLst>
      <p:ext uri="{BB962C8B-B14F-4D97-AF65-F5344CB8AC3E}">
        <p14:creationId xmlns:p14="http://schemas.microsoft.com/office/powerpoint/2010/main" val="1470524825"/>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70" r:id="rId9"/>
    <p:sldLayoutId id="2147483671"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mj-lt"/>
          <a:ea typeface="STXinwei" panose="020B0503020204020204" pitchFamily="2" charset="-122"/>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mj-lt"/>
          <a:ea typeface="Lato" panose="020F0502020204030203" pitchFamily="34"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8" name="Google Shape;48;p1"/>
          <p:cNvSpPr/>
          <p:nvPr/>
        </p:nvSpPr>
        <p:spPr>
          <a:xfrm>
            <a:off x="2099363" y="1516400"/>
            <a:ext cx="373500" cy="1867200"/>
          </a:xfrm>
          <a:prstGeom prst="rect">
            <a:avLst/>
          </a:prstGeom>
          <a:solidFill>
            <a:srgbClr val="0F5D61"/>
          </a:solidFill>
          <a:ln>
            <a:noFill/>
          </a:ln>
        </p:spPr>
        <p:txBody>
          <a:bodyPr spcFirstLastPara="1" wrap="square" lIns="91425" tIns="91425" rIns="91425" bIns="91425" anchor="ctr" anchorCtr="0">
            <a:noAutofit/>
          </a:bodyPr>
          <a:lstStyle/>
          <a:p>
            <a:pPr>
              <a:buClr>
                <a:srgbClr val="000000"/>
              </a:buClr>
              <a:buSzPts val="1400"/>
            </a:pPr>
            <a:endParaRPr lang="en-US" sz="1400" dirty="0">
              <a:solidFill>
                <a:srgbClr val="000000"/>
              </a:solidFill>
              <a:latin typeface="Times New Roman"/>
              <a:ea typeface="Times New Roman"/>
              <a:cs typeface="Times New Roman"/>
              <a:sym typeface="Times New Roman"/>
            </a:endParaRPr>
          </a:p>
        </p:txBody>
      </p:sp>
      <p:pic>
        <p:nvPicPr>
          <p:cNvPr id="3" name="Picture 2" descr="A zebra with text on it&#10;&#10;Description automatically generated">
            <a:extLst>
              <a:ext uri="{FF2B5EF4-FFF2-40B4-BE49-F238E27FC236}">
                <a16:creationId xmlns:a16="http://schemas.microsoft.com/office/drawing/2014/main" id="{9A466B9C-30E9-BBA3-65DF-C22B17730E9A}"/>
              </a:ext>
            </a:extLst>
          </p:cNvPr>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24112" t="32500" r="24112" b="32500"/>
          <a:stretch/>
        </p:blipFill>
        <p:spPr>
          <a:xfrm>
            <a:off x="9092137" y="5470609"/>
            <a:ext cx="2952250" cy="1231733"/>
          </a:xfrm>
          <a:prstGeom prst="rect">
            <a:avLst/>
          </a:prstGeom>
        </p:spPr>
      </p:pic>
      <p:sp>
        <p:nvSpPr>
          <p:cNvPr id="5" name="Google Shape;47;p1">
            <a:extLst>
              <a:ext uri="{FF2B5EF4-FFF2-40B4-BE49-F238E27FC236}">
                <a16:creationId xmlns:a16="http://schemas.microsoft.com/office/drawing/2014/main" id="{EB2B3FD3-5DE2-0F68-F062-F699B5C84D63}"/>
              </a:ext>
            </a:extLst>
          </p:cNvPr>
          <p:cNvSpPr txBox="1"/>
          <p:nvPr/>
        </p:nvSpPr>
        <p:spPr>
          <a:xfrm>
            <a:off x="2752725" y="1538000"/>
            <a:ext cx="9180963" cy="2091600"/>
          </a:xfrm>
          <a:prstGeom prst="rect">
            <a:avLst/>
          </a:prstGeom>
          <a:noFill/>
          <a:ln>
            <a:noFill/>
          </a:ln>
        </p:spPr>
        <p:txBody>
          <a:bodyPr spcFirstLastPara="1" wrap="square" lIns="0" tIns="0" rIns="0" bIns="0" anchor="t" anchorCtr="0">
            <a:noAutofit/>
          </a:bodyPr>
          <a:lstStyle/>
          <a:p>
            <a:pPr>
              <a:buClr>
                <a:srgbClr val="000000"/>
              </a:buClr>
              <a:buSzPts val="3200"/>
            </a:pPr>
            <a:r>
              <a:rPr lang="en-US" sz="3200" b="1">
                <a:solidFill>
                  <a:srgbClr val="0F5D61"/>
                </a:solidFill>
                <a:latin typeface="Lato" panose="020F0502020204030203" pitchFamily="34" charset="0"/>
                <a:ea typeface="Times New Roman"/>
                <a:cs typeface="Times New Roman"/>
                <a:sym typeface="Times New Roman"/>
              </a:rPr>
              <a:t>New Vaccines Introduction Prioritization and Sequencing Tool (NVI-PST)</a:t>
            </a:r>
            <a:endParaRPr lang="en-US" sz="1200">
              <a:solidFill>
                <a:srgbClr val="0F5D61"/>
              </a:solidFill>
              <a:latin typeface="Lato" panose="020F0502020204030203" pitchFamily="34" charset="0"/>
              <a:ea typeface="Arial"/>
              <a:cs typeface="Arial"/>
              <a:sym typeface="Arial"/>
            </a:endParaRPr>
          </a:p>
          <a:p>
            <a:pPr>
              <a:buClr>
                <a:srgbClr val="000000"/>
              </a:buClr>
              <a:buSzPts val="2000"/>
            </a:pPr>
            <a:endParaRPr lang="en-US" dirty="0">
              <a:solidFill>
                <a:srgbClr val="0F5D61"/>
              </a:solidFill>
              <a:latin typeface="Lato" panose="020F0502020204030203" pitchFamily="34" charset="0"/>
              <a:ea typeface="Times New Roman"/>
              <a:cs typeface="Times New Roman"/>
              <a:sym typeface="Times New Roman"/>
            </a:endParaRPr>
          </a:p>
          <a:p>
            <a:pPr>
              <a:buClr>
                <a:srgbClr val="000000"/>
              </a:buClr>
              <a:buSzPts val="2000"/>
            </a:pPr>
            <a:r>
              <a:rPr lang="fr-FR" sz="2800" b="1" dirty="0">
                <a:solidFill>
                  <a:srgbClr val="0F5D61"/>
                </a:solidFill>
                <a:latin typeface="Lato" panose="020F0502020204030203" pitchFamily="34" charset="0"/>
                <a:ea typeface="Times New Roman"/>
                <a:cs typeface="Times New Roman"/>
                <a:sym typeface="Times New Roman"/>
              </a:rPr>
              <a:t>Workshop 1: Framework Adaptation</a:t>
            </a:r>
          </a:p>
          <a:p>
            <a:pPr>
              <a:buClr>
                <a:srgbClr val="000000"/>
              </a:buClr>
              <a:buSzPts val="2000"/>
            </a:pPr>
            <a:endParaRPr lang="en-US" sz="1400" dirty="0">
              <a:solidFill>
                <a:srgbClr val="0F5D61"/>
              </a:solidFill>
              <a:latin typeface="Lato" panose="020F0502020204030203" pitchFamily="34" charset="0"/>
              <a:ea typeface="Arial"/>
              <a:cs typeface="Arial"/>
              <a:sym typeface="Arial"/>
            </a:endParaRPr>
          </a:p>
          <a:p>
            <a:pPr>
              <a:buClr>
                <a:srgbClr val="000000"/>
              </a:buClr>
              <a:buSzPts val="2000"/>
            </a:pPr>
            <a:r>
              <a:rPr lang="en-US" sz="2000" b="1" i="1" dirty="0">
                <a:solidFill>
                  <a:srgbClr val="0F5D61"/>
                </a:solidFill>
                <a:latin typeface="Lato" panose="020F0502020204030203" pitchFamily="34" charset="0"/>
                <a:ea typeface="Times New Roman"/>
                <a:cs typeface="Times New Roman"/>
                <a:sym typeface="Times New Roman"/>
              </a:rPr>
              <a:t>Date of workshop</a:t>
            </a:r>
            <a:endParaRPr lang="en-US" sz="2000" i="1" dirty="0">
              <a:solidFill>
                <a:srgbClr val="0F5D61"/>
              </a:solidFill>
              <a:latin typeface="Lato" panose="020F0502020204030203" pitchFamily="34" charset="0"/>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Google Shape;427;p16">
            <a:extLst>
              <a:ext uri="{FF2B5EF4-FFF2-40B4-BE49-F238E27FC236}">
                <a16:creationId xmlns:a16="http://schemas.microsoft.com/office/drawing/2014/main" id="{588EEE11-5A40-C30F-393F-808B19F8D089}"/>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dirty="0">
              <a:solidFill>
                <a:srgbClr val="414141"/>
              </a:solidFill>
              <a:latin typeface="Lato" panose="020F0502020204030203" pitchFamily="34" charset="0"/>
              <a:cs typeface="Times New Roman" panose="02020603050405020304" pitchFamily="18" charset="0"/>
            </a:endParaRPr>
          </a:p>
        </p:txBody>
      </p:sp>
      <p:sp>
        <p:nvSpPr>
          <p:cNvPr id="13" name="Google Shape;126;p14">
            <a:extLst>
              <a:ext uri="{FF2B5EF4-FFF2-40B4-BE49-F238E27FC236}">
                <a16:creationId xmlns:a16="http://schemas.microsoft.com/office/drawing/2014/main" id="{378B8433-DBDA-79F7-5D15-B25AA3E81D9A}"/>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a:buClr>
                <a:srgbClr val="000000"/>
              </a:buClr>
              <a:defRPr/>
            </a:pPr>
            <a:r>
              <a:rPr lang="en-US" sz="2400" kern="0" dirty="0">
                <a:solidFill>
                  <a:srgbClr val="0F5D61"/>
                </a:solidFill>
                <a:latin typeface="Lato" panose="020F0502020204030203" pitchFamily="34" charset="0"/>
                <a:cs typeface="Times New Roman" panose="02020603050405020304" pitchFamily="18" charset="0"/>
                <a:sym typeface="Lato"/>
              </a:rPr>
              <a:t>The NITAG will adapt and apply the NVI Prioritization Framework to produce evidence-based prioritization and sequencing recommendations to be disseminated to the authorities.</a:t>
            </a:r>
          </a:p>
          <a:p>
            <a:pPr>
              <a:buClr>
                <a:srgbClr val="000000"/>
              </a:buClr>
              <a:defRPr/>
            </a:pPr>
            <a:endParaRPr kumimoji="0" lang="en-US" sz="2400" b="0" i="0" u="none" strike="noStrike" kern="0" cap="none" spc="0" normalizeH="0" baseline="0" noProof="0" dirty="0">
              <a:ln>
                <a:noFill/>
              </a:ln>
              <a:solidFill>
                <a:srgbClr val="0F5D61"/>
              </a:solidFill>
              <a:effectLst/>
              <a:uLnTx/>
              <a:uFillTx/>
              <a:latin typeface="Lato" panose="020F0502020204030203" pitchFamily="34" charset="0"/>
              <a:ea typeface="+mn-ea"/>
              <a:cs typeface="Times New Roman" panose="02020603050405020304" pitchFamily="18" charset="0"/>
              <a:sym typeface="Lato"/>
            </a:endParaRPr>
          </a:p>
          <a:p>
            <a:pPr>
              <a:buClr>
                <a:srgbClr val="000000"/>
              </a:buClr>
              <a:defRPr/>
            </a:pPr>
            <a:endParaRPr kumimoji="0" lang="en-US" sz="2400" b="0" i="0" u="none" strike="noStrike" kern="0" cap="none" spc="0" normalizeH="0" baseline="0" noProof="0" dirty="0">
              <a:ln>
                <a:noFill/>
              </a:ln>
              <a:solidFill>
                <a:srgbClr val="0F5D61"/>
              </a:solidFill>
              <a:effectLst/>
              <a:uLnTx/>
              <a:uFillTx/>
              <a:latin typeface="Lato" panose="020F0502020204030203" pitchFamily="34" charset="0"/>
              <a:ea typeface="+mn-ea"/>
              <a:cs typeface="Times New Roman" panose="02020603050405020304" pitchFamily="18" charset="0"/>
              <a:sym typeface="Lato"/>
            </a:endParaRPr>
          </a:p>
        </p:txBody>
      </p:sp>
      <p:sp>
        <p:nvSpPr>
          <p:cNvPr id="39" name="Rectangle 38">
            <a:extLst>
              <a:ext uri="{FF2B5EF4-FFF2-40B4-BE49-F238E27FC236}">
                <a16:creationId xmlns:a16="http://schemas.microsoft.com/office/drawing/2014/main" id="{60C07676-0255-84F0-F7AA-EC36D32F96C8}"/>
              </a:ext>
            </a:extLst>
          </p:cNvPr>
          <p:cNvSpPr/>
          <p:nvPr/>
        </p:nvSpPr>
        <p:spPr>
          <a:xfrm>
            <a:off x="7683635" y="2056008"/>
            <a:ext cx="2675269" cy="3912643"/>
          </a:xfrm>
          <a:prstGeom prst="rect">
            <a:avLst/>
          </a:prstGeom>
          <a:solidFill>
            <a:srgbClr val="E6E6E6"/>
          </a:solidFill>
          <a:ln w="19050" cap="flat" cmpd="sng" algn="ctr">
            <a:solidFill>
              <a:sysClr val="window" lastClr="FFFFFF">
                <a:hueOff val="0"/>
                <a:satOff val="0"/>
                <a:lumOff val="0"/>
                <a:alphaOff val="0"/>
              </a:sysClr>
            </a:solid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endParaRPr kumimoji="0" lang="en-GB" sz="14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40" name="Freeform: Shape 28">
            <a:extLst>
              <a:ext uri="{FF2B5EF4-FFF2-40B4-BE49-F238E27FC236}">
                <a16:creationId xmlns:a16="http://schemas.microsoft.com/office/drawing/2014/main" id="{70B20370-ACD2-A805-5494-966F6C5212D7}"/>
              </a:ext>
            </a:extLst>
          </p:cNvPr>
          <p:cNvSpPr/>
          <p:nvPr/>
        </p:nvSpPr>
        <p:spPr>
          <a:xfrm>
            <a:off x="7800434" y="2255530"/>
            <a:ext cx="2453508" cy="704911"/>
          </a:xfrm>
          <a:custGeom>
            <a:avLst/>
            <a:gdLst>
              <a:gd name="connsiteX0" fmla="*/ 0 w 2790386"/>
              <a:gd name="connsiteY0" fmla="*/ 0 h 824922"/>
              <a:gd name="connsiteX1" fmla="*/ 2377925 w 2790386"/>
              <a:gd name="connsiteY1" fmla="*/ 0 h 824922"/>
              <a:gd name="connsiteX2" fmla="*/ 2790386 w 2790386"/>
              <a:gd name="connsiteY2" fmla="*/ 412461 h 824922"/>
              <a:gd name="connsiteX3" fmla="*/ 2377925 w 2790386"/>
              <a:gd name="connsiteY3" fmla="*/ 824922 h 824922"/>
              <a:gd name="connsiteX4" fmla="*/ 0 w 2790386"/>
              <a:gd name="connsiteY4" fmla="*/ 824922 h 824922"/>
              <a:gd name="connsiteX5" fmla="*/ 412461 w 2790386"/>
              <a:gd name="connsiteY5" fmla="*/ 412461 h 824922"/>
              <a:gd name="connsiteX6" fmla="*/ 0 w 2790386"/>
              <a:gd name="connsiteY6" fmla="*/ 0 h 82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0386" h="824922">
                <a:moveTo>
                  <a:pt x="0" y="0"/>
                </a:moveTo>
                <a:lnTo>
                  <a:pt x="2377925" y="0"/>
                </a:lnTo>
                <a:lnTo>
                  <a:pt x="2790386" y="412461"/>
                </a:lnTo>
                <a:lnTo>
                  <a:pt x="2377925" y="824922"/>
                </a:lnTo>
                <a:lnTo>
                  <a:pt x="0" y="824922"/>
                </a:lnTo>
                <a:lnTo>
                  <a:pt x="412461" y="412461"/>
                </a:lnTo>
                <a:lnTo>
                  <a:pt x="0" y="0"/>
                </a:lnTo>
                <a:close/>
              </a:path>
            </a:pathLst>
          </a:custGeom>
          <a:solidFill>
            <a:srgbClr val="0F5D61">
              <a:alpha val="70000"/>
            </a:srgbClr>
          </a:solidFill>
          <a:ln w="19050" cap="flat" cmpd="sng" algn="ctr">
            <a:solidFill>
              <a:sysClr val="window" lastClr="FFFFFF">
                <a:hueOff val="0"/>
                <a:satOff val="0"/>
                <a:lumOff val="0"/>
                <a:alphaOff val="0"/>
              </a:sysClr>
            </a:solid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en-GB" sz="1400" b="1" i="0" u="none" strike="noStrike" kern="0" cap="none" spc="0" normalizeH="0" baseline="0" noProof="0" dirty="0">
                <a:ln>
                  <a:noFill/>
                </a:ln>
                <a:solidFill>
                  <a:prstClr val="white"/>
                </a:solidFill>
                <a:effectLst/>
                <a:uLnTx/>
                <a:uFillTx/>
                <a:latin typeface="Calibri" panose="020F0502020204030204"/>
                <a:ea typeface="+mn-ea"/>
                <a:cs typeface="+mn-cs"/>
              </a:rPr>
              <a:t>Validation and documentation</a:t>
            </a:r>
          </a:p>
        </p:txBody>
      </p:sp>
      <p:sp>
        <p:nvSpPr>
          <p:cNvPr id="41" name="Rectangle 40">
            <a:extLst>
              <a:ext uri="{FF2B5EF4-FFF2-40B4-BE49-F238E27FC236}">
                <a16:creationId xmlns:a16="http://schemas.microsoft.com/office/drawing/2014/main" id="{9B2BA5B1-1310-9C7C-3F02-921735D1DE88}"/>
              </a:ext>
            </a:extLst>
          </p:cNvPr>
          <p:cNvSpPr/>
          <p:nvPr/>
        </p:nvSpPr>
        <p:spPr>
          <a:xfrm>
            <a:off x="7800434" y="3126715"/>
            <a:ext cx="2453508" cy="1619455"/>
          </a:xfrm>
          <a:prstGeom prst="rect">
            <a:avLst/>
          </a:prstGeom>
          <a:solidFill>
            <a:sysClr val="window" lastClr="FFFFFF"/>
          </a:solidFill>
          <a:ln w="9525" cap="flat" cmpd="sng" algn="ctr">
            <a:solidFill>
              <a:srgbClr val="0B4649"/>
            </a:solidFill>
            <a:prstDash val="dash"/>
            <a:miter lim="800000"/>
          </a:ln>
          <a:effectLst/>
        </p:spPr>
        <p:txBody>
          <a:bodyPr lIns="45720" rIns="45720" bIns="45720" rtlCol="0" anchor="t"/>
          <a:lstStyle/>
          <a:p>
            <a:pPr marL="0" marR="0" lvl="0" indent="0" defTabSz="914400" eaLnBrk="1" fontAlgn="auto" latinLnBrk="0" hangingPunct="1">
              <a:lnSpc>
                <a:spcPct val="100000"/>
              </a:lnSpc>
              <a:spcBef>
                <a:spcPts val="600"/>
              </a:spcBef>
              <a:spcAft>
                <a:spcPts val="0"/>
              </a:spcAft>
              <a:buClrTx/>
              <a:buSzTx/>
              <a:buFontTx/>
              <a:buNone/>
              <a:tabLst/>
              <a:defRPr/>
            </a:pPr>
            <a:r>
              <a:rPr kumimoji="0" lang="en-US" sz="1100" b="1"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Objectives:</a:t>
            </a:r>
            <a:endParaRPr kumimoji="0" lang="en-US"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endParaRPr>
          </a:p>
          <a:p>
            <a:pPr marL="85725" marR="0" lvl="1"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Document actionable recommendations</a:t>
            </a:r>
          </a:p>
          <a:p>
            <a:pPr marL="85725" marR="0" lvl="1"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Ensure consensus and consistency</a:t>
            </a:r>
          </a:p>
          <a:p>
            <a:pPr marL="85725" marR="0" lvl="1"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Develop final recommendation materials</a:t>
            </a:r>
          </a:p>
        </p:txBody>
      </p:sp>
      <p:sp>
        <p:nvSpPr>
          <p:cNvPr id="42" name="Rectangle 41">
            <a:extLst>
              <a:ext uri="{FF2B5EF4-FFF2-40B4-BE49-F238E27FC236}">
                <a16:creationId xmlns:a16="http://schemas.microsoft.com/office/drawing/2014/main" id="{5B1508A6-B970-6D4D-0966-5F40E9E60DA0}"/>
              </a:ext>
            </a:extLst>
          </p:cNvPr>
          <p:cNvSpPr/>
          <p:nvPr/>
        </p:nvSpPr>
        <p:spPr>
          <a:xfrm>
            <a:off x="299555" y="2059531"/>
            <a:ext cx="3605046" cy="3912644"/>
          </a:xfrm>
          <a:prstGeom prst="rect">
            <a:avLst/>
          </a:prstGeom>
          <a:solidFill>
            <a:srgbClr val="E6E6E6"/>
          </a:solidFill>
          <a:ln w="19050" cap="flat" cmpd="sng" algn="ctr">
            <a:solidFill>
              <a:sysClr val="window" lastClr="FFFFFF">
                <a:hueOff val="0"/>
                <a:satOff val="0"/>
                <a:lumOff val="0"/>
                <a:alphaOff val="0"/>
              </a:sysClr>
            </a:solid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endParaRPr kumimoji="0" lang="en-GB" sz="14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43" name="Freeform: Shape 1">
            <a:extLst>
              <a:ext uri="{FF2B5EF4-FFF2-40B4-BE49-F238E27FC236}">
                <a16:creationId xmlns:a16="http://schemas.microsoft.com/office/drawing/2014/main" id="{976926E5-961E-E743-4D26-7E58D0E65726}"/>
              </a:ext>
            </a:extLst>
          </p:cNvPr>
          <p:cNvSpPr/>
          <p:nvPr/>
        </p:nvSpPr>
        <p:spPr>
          <a:xfrm>
            <a:off x="390629" y="2261502"/>
            <a:ext cx="2209222" cy="704911"/>
          </a:xfrm>
          <a:custGeom>
            <a:avLst/>
            <a:gdLst>
              <a:gd name="connsiteX0" fmla="*/ 0 w 2790386"/>
              <a:gd name="connsiteY0" fmla="*/ 0 h 824922"/>
              <a:gd name="connsiteX1" fmla="*/ 2377925 w 2790386"/>
              <a:gd name="connsiteY1" fmla="*/ 0 h 824922"/>
              <a:gd name="connsiteX2" fmla="*/ 2790386 w 2790386"/>
              <a:gd name="connsiteY2" fmla="*/ 412461 h 824922"/>
              <a:gd name="connsiteX3" fmla="*/ 2377925 w 2790386"/>
              <a:gd name="connsiteY3" fmla="*/ 824922 h 824922"/>
              <a:gd name="connsiteX4" fmla="*/ 0 w 2790386"/>
              <a:gd name="connsiteY4" fmla="*/ 824922 h 824922"/>
              <a:gd name="connsiteX5" fmla="*/ 412461 w 2790386"/>
              <a:gd name="connsiteY5" fmla="*/ 412461 h 824922"/>
              <a:gd name="connsiteX6" fmla="*/ 0 w 2790386"/>
              <a:gd name="connsiteY6" fmla="*/ 0 h 82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0386" h="824922">
                <a:moveTo>
                  <a:pt x="0" y="0"/>
                </a:moveTo>
                <a:lnTo>
                  <a:pt x="2377925" y="0"/>
                </a:lnTo>
                <a:lnTo>
                  <a:pt x="2790386" y="412461"/>
                </a:lnTo>
                <a:lnTo>
                  <a:pt x="2377925" y="824922"/>
                </a:lnTo>
                <a:lnTo>
                  <a:pt x="0" y="824922"/>
                </a:lnTo>
                <a:lnTo>
                  <a:pt x="412461" y="412461"/>
                </a:lnTo>
                <a:lnTo>
                  <a:pt x="0" y="0"/>
                </a:lnTo>
                <a:close/>
              </a:path>
            </a:pathLst>
          </a:custGeom>
          <a:solidFill>
            <a:srgbClr val="0B4649"/>
          </a:solidFill>
          <a:ln w="19050" cap="flat" cmpd="sng" algn="ctr">
            <a:solidFill>
              <a:sysClr val="window" lastClr="FFFFFF">
                <a:hueOff val="0"/>
                <a:satOff val="0"/>
                <a:lumOff val="0"/>
                <a:alphaOff val="0"/>
              </a:sysClr>
            </a:solid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en-GB" sz="1400" b="1" i="0" u="none" strike="noStrike" kern="0" cap="none" spc="0" normalizeH="0" baseline="0" noProof="0" dirty="0">
                <a:ln>
                  <a:noFill/>
                </a:ln>
                <a:solidFill>
                  <a:prstClr val="white"/>
                </a:solidFill>
                <a:effectLst/>
                <a:uLnTx/>
                <a:uFillTx/>
                <a:latin typeface="Calibri" panose="020F0502020204030204"/>
                <a:ea typeface="+mn-ea"/>
                <a:cs typeface="+mn-cs"/>
              </a:rPr>
              <a:t>Process design and stakeholder engagement</a:t>
            </a:r>
          </a:p>
        </p:txBody>
      </p:sp>
      <p:sp>
        <p:nvSpPr>
          <p:cNvPr id="44" name="Star: 12 Points 2">
            <a:extLst>
              <a:ext uri="{FF2B5EF4-FFF2-40B4-BE49-F238E27FC236}">
                <a16:creationId xmlns:a16="http://schemas.microsoft.com/office/drawing/2014/main" id="{A7A8FB81-87C3-ACDF-FF56-A988B1230F4E}"/>
              </a:ext>
            </a:extLst>
          </p:cNvPr>
          <p:cNvSpPr/>
          <p:nvPr/>
        </p:nvSpPr>
        <p:spPr>
          <a:xfrm>
            <a:off x="2599851" y="2051582"/>
            <a:ext cx="1183114" cy="1097280"/>
          </a:xfrm>
          <a:prstGeom prst="star12">
            <a:avLst/>
          </a:prstGeom>
          <a:solidFill>
            <a:srgbClr val="0B4649"/>
          </a:solidFill>
          <a:ln w="19050" cap="flat" cmpd="sng" algn="ctr">
            <a:solidFill>
              <a:sysClr val="window" lastClr="FFFFFF">
                <a:hueOff val="0"/>
                <a:satOff val="0"/>
                <a:lumOff val="0"/>
                <a:alphaOff val="0"/>
              </a:sysClr>
            </a:solidFill>
            <a:prstDash val="solid"/>
            <a:miter lim="800000"/>
          </a:ln>
          <a:effectLst/>
        </p:spPr>
        <p:txBody>
          <a:bodyPr spcFirstLastPara="0" vert="horz" wrap="none" lIns="0" tIns="0" rIns="0" bIns="0" numCol="1" spcCol="1270" anchor="ctr" anchorCtr="0">
            <a:noAutofit/>
          </a:bodyPr>
          <a:lstStyle/>
          <a:p>
            <a:pPr marL="0" marR="0" lvl="0" indent="0" algn="ctr" defTabSz="889000" eaLnBrk="1" fontAlgn="auto" latinLnBrk="0" hangingPunct="1">
              <a:lnSpc>
                <a:spcPct val="90000"/>
              </a:lnSpc>
              <a:spcBef>
                <a:spcPct val="0"/>
              </a:spcBef>
              <a:spcAft>
                <a:spcPts val="0"/>
              </a:spcAft>
              <a:buClrTx/>
              <a:buSzTx/>
              <a:buFontTx/>
              <a:buNone/>
              <a:tabLst/>
              <a:defRPr/>
            </a:pPr>
            <a:endParaRPr kumimoji="0" lang="en-GB" sz="600" b="1" i="0" u="none" strike="noStrike" kern="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889000" eaLnBrk="1" fontAlgn="auto" latinLnBrk="0" hangingPunct="1">
              <a:lnSpc>
                <a:spcPct val="90000"/>
              </a:lnSpc>
              <a:spcBef>
                <a:spcPct val="0"/>
              </a:spcBef>
              <a:spcAft>
                <a:spcPts val="0"/>
              </a:spcAft>
              <a:buClrTx/>
              <a:buSzTx/>
              <a:buFontTx/>
              <a:buNone/>
              <a:tabLst/>
              <a:defRPr/>
            </a:pPr>
            <a:r>
              <a:rPr kumimoji="0" lang="en-GB" sz="1400" b="1" i="0" u="none" strike="noStrike" kern="0" cap="none" spc="0" normalizeH="0" baseline="0" noProof="0" dirty="0">
                <a:ln>
                  <a:noFill/>
                </a:ln>
                <a:solidFill>
                  <a:prstClr val="white"/>
                </a:solidFill>
                <a:effectLst/>
                <a:uLnTx/>
                <a:uFillTx/>
                <a:latin typeface="Calibri" panose="020F0502020204030204"/>
                <a:ea typeface="+mn-ea"/>
                <a:cs typeface="+mn-cs"/>
              </a:rPr>
              <a:t>Workshop </a:t>
            </a:r>
          </a:p>
          <a:p>
            <a:pPr marL="0" marR="0" lvl="0" indent="0" algn="ctr" defTabSz="889000" eaLnBrk="1" fontAlgn="auto" latinLnBrk="0" hangingPunct="1">
              <a:lnSpc>
                <a:spcPct val="90000"/>
              </a:lnSpc>
              <a:spcBef>
                <a:spcPct val="0"/>
              </a:spcBef>
              <a:spcAft>
                <a:spcPts val="0"/>
              </a:spcAft>
              <a:buClrTx/>
              <a:buSzTx/>
              <a:buFontTx/>
              <a:buNone/>
              <a:tabLst/>
              <a:defRPr/>
            </a:pPr>
            <a:r>
              <a:rPr kumimoji="0" lang="en-GB" sz="1400" b="1" i="0" u="none" strike="noStrike" kern="0" cap="none" spc="0" normalizeH="0" baseline="0" noProof="0" dirty="0">
                <a:ln>
                  <a:noFill/>
                </a:ln>
                <a:solidFill>
                  <a:prstClr val="white"/>
                </a:solidFill>
                <a:effectLst/>
                <a:uLnTx/>
                <a:uFillTx/>
                <a:latin typeface="Calibri" panose="020F0502020204030204"/>
                <a:ea typeface="+mn-ea"/>
                <a:cs typeface="+mn-cs"/>
              </a:rPr>
              <a:t>1</a:t>
            </a:r>
          </a:p>
        </p:txBody>
      </p:sp>
      <p:sp>
        <p:nvSpPr>
          <p:cNvPr id="45" name="Rectangle 44">
            <a:extLst>
              <a:ext uri="{FF2B5EF4-FFF2-40B4-BE49-F238E27FC236}">
                <a16:creationId xmlns:a16="http://schemas.microsoft.com/office/drawing/2014/main" id="{02D7EB37-C9DD-08B2-B926-621B17E97F9A}"/>
              </a:ext>
            </a:extLst>
          </p:cNvPr>
          <p:cNvSpPr/>
          <p:nvPr/>
        </p:nvSpPr>
        <p:spPr>
          <a:xfrm>
            <a:off x="411776" y="3107663"/>
            <a:ext cx="3376441" cy="1638507"/>
          </a:xfrm>
          <a:prstGeom prst="rect">
            <a:avLst/>
          </a:prstGeom>
          <a:solidFill>
            <a:sysClr val="window" lastClr="FFFFFF"/>
          </a:solidFill>
          <a:ln w="9525" cap="flat" cmpd="sng" algn="ctr">
            <a:solidFill>
              <a:srgbClr val="0B4649"/>
            </a:solidFill>
            <a:prstDash val="dash"/>
            <a:miter lim="800000"/>
          </a:ln>
          <a:effectLst/>
        </p:spPr>
        <p:txBody>
          <a:bodyPr lIns="45720" rIns="45720" bIns="45720" rtlCol="0" anchor="t"/>
          <a:lstStyle/>
          <a:p>
            <a:pPr marL="0" marR="0" lvl="0" indent="0" defTabSz="914400" eaLnBrk="1" fontAlgn="auto" latinLnBrk="0" hangingPunct="1">
              <a:lnSpc>
                <a:spcPct val="100000"/>
              </a:lnSpc>
              <a:spcBef>
                <a:spcPts val="600"/>
              </a:spcBef>
              <a:spcAft>
                <a:spcPts val="0"/>
              </a:spcAft>
              <a:buClrTx/>
              <a:buSzTx/>
              <a:buFontTx/>
              <a:buNone/>
              <a:tabLst/>
              <a:defRPr/>
            </a:pPr>
            <a:r>
              <a:rPr kumimoji="0" lang="en-US" sz="1100" b="1"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Objectives:</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Develop workplan and timeline </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Engage key stakeholders </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Define list of vaccines and the timeframe to be considered</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Select criteria for decision-making</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Plan for data collection</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endParaRPr kumimoji="0" lang="en-US"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endParaRPr>
          </a:p>
        </p:txBody>
      </p:sp>
      <p:sp>
        <p:nvSpPr>
          <p:cNvPr id="46" name="Rectangle 45">
            <a:extLst>
              <a:ext uri="{FF2B5EF4-FFF2-40B4-BE49-F238E27FC236}">
                <a16:creationId xmlns:a16="http://schemas.microsoft.com/office/drawing/2014/main" id="{75EE334F-5EC3-8A44-D991-47BB4E4DCFE1}"/>
              </a:ext>
            </a:extLst>
          </p:cNvPr>
          <p:cNvSpPr/>
          <p:nvPr/>
        </p:nvSpPr>
        <p:spPr>
          <a:xfrm>
            <a:off x="289076" y="1457360"/>
            <a:ext cx="3602124" cy="470809"/>
          </a:xfrm>
          <a:prstGeom prst="rect">
            <a:avLst/>
          </a:prstGeom>
          <a:noFill/>
          <a:ln w="19050" cap="flat" cmpd="sng" algn="ctr">
            <a:no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en-GB" sz="1600" b="1" i="0" u="none" strike="noStrike" kern="0" cap="none" spc="0" normalizeH="0" baseline="0" noProof="0" dirty="0">
                <a:ln>
                  <a:noFill/>
                </a:ln>
                <a:solidFill>
                  <a:srgbClr val="0F5D61"/>
                </a:solidFill>
                <a:effectLst/>
                <a:uLnTx/>
                <a:uFillTx/>
                <a:latin typeface="Calibri" panose="020F0502020204030204"/>
                <a:ea typeface="+mn-ea"/>
                <a:cs typeface="+mn-cs"/>
              </a:rPr>
              <a:t>Phase 1: Framework Adaptation</a:t>
            </a:r>
          </a:p>
        </p:txBody>
      </p:sp>
      <p:sp>
        <p:nvSpPr>
          <p:cNvPr id="47" name="Rectangle 46">
            <a:extLst>
              <a:ext uri="{FF2B5EF4-FFF2-40B4-BE49-F238E27FC236}">
                <a16:creationId xmlns:a16="http://schemas.microsoft.com/office/drawing/2014/main" id="{56EBF217-0F5B-A0B4-3794-A72FDE307038}"/>
              </a:ext>
            </a:extLst>
          </p:cNvPr>
          <p:cNvSpPr/>
          <p:nvPr/>
        </p:nvSpPr>
        <p:spPr>
          <a:xfrm>
            <a:off x="3995675" y="2056008"/>
            <a:ext cx="3602125" cy="3912644"/>
          </a:xfrm>
          <a:prstGeom prst="rect">
            <a:avLst/>
          </a:prstGeom>
          <a:solidFill>
            <a:srgbClr val="E6E6E6"/>
          </a:solidFill>
          <a:ln w="19050" cap="flat" cmpd="sng" algn="ctr">
            <a:solidFill>
              <a:sysClr val="window" lastClr="FFFFFF">
                <a:hueOff val="0"/>
                <a:satOff val="0"/>
                <a:lumOff val="0"/>
                <a:alphaOff val="0"/>
              </a:sysClr>
            </a:solid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endParaRPr kumimoji="0" lang="en-GB" sz="14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48" name="Rectangle 47">
            <a:extLst>
              <a:ext uri="{FF2B5EF4-FFF2-40B4-BE49-F238E27FC236}">
                <a16:creationId xmlns:a16="http://schemas.microsoft.com/office/drawing/2014/main" id="{08B0C08C-D7AE-31ED-E921-C475A22DA773}"/>
              </a:ext>
            </a:extLst>
          </p:cNvPr>
          <p:cNvSpPr/>
          <p:nvPr/>
        </p:nvSpPr>
        <p:spPr>
          <a:xfrm>
            <a:off x="4112061" y="3119060"/>
            <a:ext cx="3372896" cy="1627110"/>
          </a:xfrm>
          <a:prstGeom prst="rect">
            <a:avLst/>
          </a:prstGeom>
          <a:solidFill>
            <a:sysClr val="window" lastClr="FFFFFF"/>
          </a:solidFill>
          <a:ln w="9525" cap="flat" cmpd="sng" algn="ctr">
            <a:solidFill>
              <a:srgbClr val="0B4649"/>
            </a:solidFill>
            <a:prstDash val="dash"/>
            <a:miter lim="800000"/>
          </a:ln>
          <a:effectLst/>
        </p:spPr>
        <p:txBody>
          <a:bodyPr lIns="45720" rIns="45720" bIns="45720" rtlCol="0" anchor="t"/>
          <a:lstStyle/>
          <a:p>
            <a:pPr marL="0" marR="0" lvl="1" indent="0" defTabSz="914400" eaLnBrk="1" fontAlgn="auto" latinLnBrk="0" hangingPunct="1">
              <a:lnSpc>
                <a:spcPct val="100000"/>
              </a:lnSpc>
              <a:spcBef>
                <a:spcPts val="600"/>
              </a:spcBef>
              <a:spcAft>
                <a:spcPts val="0"/>
              </a:spcAft>
              <a:buClrTx/>
              <a:buSzTx/>
              <a:buFontTx/>
              <a:buNone/>
              <a:tabLst/>
              <a:defRPr/>
            </a:pPr>
            <a:r>
              <a:rPr kumimoji="0" lang="en-US" sz="1100" b="1"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Objectives:</a:t>
            </a:r>
          </a:p>
          <a:p>
            <a:pPr marL="85725" marR="0" lvl="1"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Collect and assess available data</a:t>
            </a:r>
          </a:p>
          <a:p>
            <a:pPr marL="85725" marR="0" lvl="1"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Translate evidence into prioritizations using vaccine ranking </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Explore programmatic constraints</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Develop sequencing recommendations</a:t>
            </a:r>
          </a:p>
        </p:txBody>
      </p:sp>
      <p:sp>
        <p:nvSpPr>
          <p:cNvPr id="49" name="Freeform: Shape 22">
            <a:extLst>
              <a:ext uri="{FF2B5EF4-FFF2-40B4-BE49-F238E27FC236}">
                <a16:creationId xmlns:a16="http://schemas.microsoft.com/office/drawing/2014/main" id="{FDBC6D96-601F-DCA4-2FA5-F6DB67B15037}"/>
              </a:ext>
            </a:extLst>
          </p:cNvPr>
          <p:cNvSpPr/>
          <p:nvPr/>
        </p:nvSpPr>
        <p:spPr>
          <a:xfrm>
            <a:off x="4081510" y="2260824"/>
            <a:ext cx="2238741" cy="704911"/>
          </a:xfrm>
          <a:custGeom>
            <a:avLst/>
            <a:gdLst>
              <a:gd name="connsiteX0" fmla="*/ 0 w 3021598"/>
              <a:gd name="connsiteY0" fmla="*/ 0 h 824922"/>
              <a:gd name="connsiteX1" fmla="*/ 2609137 w 3021598"/>
              <a:gd name="connsiteY1" fmla="*/ 0 h 824922"/>
              <a:gd name="connsiteX2" fmla="*/ 3021598 w 3021598"/>
              <a:gd name="connsiteY2" fmla="*/ 412461 h 824922"/>
              <a:gd name="connsiteX3" fmla="*/ 2609137 w 3021598"/>
              <a:gd name="connsiteY3" fmla="*/ 824922 h 824922"/>
              <a:gd name="connsiteX4" fmla="*/ 0 w 3021598"/>
              <a:gd name="connsiteY4" fmla="*/ 824922 h 824922"/>
              <a:gd name="connsiteX5" fmla="*/ 412461 w 3021598"/>
              <a:gd name="connsiteY5" fmla="*/ 412461 h 824922"/>
              <a:gd name="connsiteX6" fmla="*/ 0 w 3021598"/>
              <a:gd name="connsiteY6" fmla="*/ 0 h 82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21598" h="824922">
                <a:moveTo>
                  <a:pt x="0" y="0"/>
                </a:moveTo>
                <a:lnTo>
                  <a:pt x="2609137" y="0"/>
                </a:lnTo>
                <a:lnTo>
                  <a:pt x="3021598" y="412461"/>
                </a:lnTo>
                <a:lnTo>
                  <a:pt x="2609137" y="824922"/>
                </a:lnTo>
                <a:lnTo>
                  <a:pt x="0" y="824922"/>
                </a:lnTo>
                <a:lnTo>
                  <a:pt x="412461" y="412461"/>
                </a:lnTo>
                <a:lnTo>
                  <a:pt x="0" y="0"/>
                </a:lnTo>
                <a:close/>
              </a:path>
            </a:pathLst>
          </a:custGeom>
          <a:solidFill>
            <a:srgbClr val="0F5D61"/>
          </a:solidFill>
          <a:ln w="19050" cap="flat" cmpd="sng" algn="ctr">
            <a:solidFill>
              <a:sysClr val="window" lastClr="FFFFFF">
                <a:hueOff val="0"/>
                <a:satOff val="0"/>
                <a:lumOff val="0"/>
                <a:alphaOff val="0"/>
              </a:sysClr>
            </a:solid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en-GB" sz="1400" b="1" i="0" u="none" strike="noStrike" kern="0" cap="none" spc="0" normalizeH="0" baseline="0" noProof="0" dirty="0">
                <a:ln>
                  <a:noFill/>
                </a:ln>
                <a:solidFill>
                  <a:prstClr val="white"/>
                </a:solidFill>
                <a:effectLst/>
                <a:uLnTx/>
                <a:uFillTx/>
                <a:latin typeface="Calibri" panose="020F0502020204030204"/>
                <a:ea typeface="+mn-ea"/>
                <a:cs typeface="+mn-cs"/>
              </a:rPr>
              <a:t>Data collection</a:t>
            </a:r>
            <a:endParaRPr kumimoji="0" lang="en-GB" sz="1200" b="0" i="0" u="none" strike="noStrike" kern="0" cap="none" spc="0" normalizeH="0" baseline="0" noProof="0" dirty="0">
              <a:ln>
                <a:noFill/>
              </a:ln>
              <a:solidFill>
                <a:prstClr val="white"/>
              </a:solidFill>
              <a:effectLst/>
              <a:uLnTx/>
              <a:uFillTx/>
              <a:latin typeface="Aptos" panose="02110004020202020204"/>
              <a:ea typeface="+mn-ea"/>
              <a:cs typeface="+mn-cs"/>
            </a:endParaRPr>
          </a:p>
        </p:txBody>
      </p:sp>
      <p:sp>
        <p:nvSpPr>
          <p:cNvPr id="51" name="Star: 12 Points 18">
            <a:extLst>
              <a:ext uri="{FF2B5EF4-FFF2-40B4-BE49-F238E27FC236}">
                <a16:creationId xmlns:a16="http://schemas.microsoft.com/office/drawing/2014/main" id="{648FC967-5110-E4E2-859E-DD789067BEFF}"/>
              </a:ext>
            </a:extLst>
          </p:cNvPr>
          <p:cNvSpPr/>
          <p:nvPr/>
        </p:nvSpPr>
        <p:spPr>
          <a:xfrm>
            <a:off x="6320251" y="2051582"/>
            <a:ext cx="1183115" cy="1097280"/>
          </a:xfrm>
          <a:prstGeom prst="star12">
            <a:avLst/>
          </a:prstGeom>
          <a:solidFill>
            <a:srgbClr val="0F5D61"/>
          </a:solidFill>
          <a:ln w="19050" cap="flat" cmpd="sng" algn="ctr">
            <a:solidFill>
              <a:sysClr val="window" lastClr="FFFFFF">
                <a:hueOff val="0"/>
                <a:satOff val="0"/>
                <a:lumOff val="0"/>
                <a:alphaOff val="0"/>
              </a:sysClr>
            </a:solidFill>
            <a:prstDash val="solid"/>
            <a:miter lim="800000"/>
          </a:ln>
          <a:effectLst/>
        </p:spPr>
        <p:txBody>
          <a:bodyPr spcFirstLastPara="0" vert="horz" wrap="none" lIns="0" tIns="0" rIns="0" bIns="0" numCol="1" spcCol="1270" anchor="ctr" anchorCtr="0">
            <a:noAutofit/>
          </a:bodyPr>
          <a:lstStyle/>
          <a:p>
            <a:pPr marL="0" marR="0" lvl="0" indent="0" algn="ctr" defTabSz="889000" eaLnBrk="1" fontAlgn="auto" latinLnBrk="0" hangingPunct="1">
              <a:lnSpc>
                <a:spcPct val="90000"/>
              </a:lnSpc>
              <a:spcBef>
                <a:spcPct val="0"/>
              </a:spcBef>
              <a:spcAft>
                <a:spcPts val="0"/>
              </a:spcAft>
              <a:buClrTx/>
              <a:buSzTx/>
              <a:buFontTx/>
              <a:buNone/>
              <a:tabLst/>
              <a:defRPr/>
            </a:pPr>
            <a:endParaRPr kumimoji="0" lang="en-GB" sz="600" b="1" i="0" u="none" strike="noStrike" kern="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889000" eaLnBrk="1" fontAlgn="auto" latinLnBrk="0" hangingPunct="1">
              <a:lnSpc>
                <a:spcPct val="90000"/>
              </a:lnSpc>
              <a:spcBef>
                <a:spcPct val="0"/>
              </a:spcBef>
              <a:spcAft>
                <a:spcPts val="0"/>
              </a:spcAft>
              <a:buClrTx/>
              <a:buSzTx/>
              <a:buFontTx/>
              <a:buNone/>
              <a:tabLst/>
              <a:defRPr/>
            </a:pPr>
            <a:r>
              <a:rPr kumimoji="0" lang="en-GB" sz="1400" b="1" i="0" u="none" strike="noStrike" kern="0" cap="none" spc="0" normalizeH="0" baseline="0" noProof="0" dirty="0">
                <a:ln>
                  <a:noFill/>
                </a:ln>
                <a:solidFill>
                  <a:prstClr val="white"/>
                </a:solidFill>
                <a:effectLst/>
                <a:uLnTx/>
                <a:uFillTx/>
                <a:latin typeface="Calibri" panose="020F0502020204030204"/>
                <a:ea typeface="+mn-ea"/>
                <a:cs typeface="+mn-cs"/>
              </a:rPr>
              <a:t>Workshop</a:t>
            </a:r>
          </a:p>
          <a:p>
            <a:pPr marL="0" marR="0" lvl="0" indent="0" algn="ctr" defTabSz="889000" eaLnBrk="1" fontAlgn="auto" latinLnBrk="0" hangingPunct="1">
              <a:lnSpc>
                <a:spcPct val="90000"/>
              </a:lnSpc>
              <a:spcBef>
                <a:spcPct val="0"/>
              </a:spcBef>
              <a:spcAft>
                <a:spcPts val="0"/>
              </a:spcAft>
              <a:buClrTx/>
              <a:buSzTx/>
              <a:buFontTx/>
              <a:buNone/>
              <a:tabLst/>
              <a:defRPr/>
            </a:pPr>
            <a:r>
              <a:rPr kumimoji="0" lang="en-GB" sz="1400" b="1" i="0" u="none" strike="noStrike" kern="0" cap="none" spc="0" normalizeH="0" baseline="0" noProof="0" dirty="0">
                <a:ln>
                  <a:noFill/>
                </a:ln>
                <a:solidFill>
                  <a:prstClr val="white"/>
                </a:solidFill>
                <a:effectLst/>
                <a:uLnTx/>
                <a:uFillTx/>
                <a:latin typeface="Calibri" panose="020F0502020204030204"/>
                <a:ea typeface="+mn-ea"/>
                <a:cs typeface="+mn-cs"/>
              </a:rPr>
              <a:t>2</a:t>
            </a:r>
          </a:p>
        </p:txBody>
      </p:sp>
      <p:sp>
        <p:nvSpPr>
          <p:cNvPr id="52" name="Rectangle 51">
            <a:extLst>
              <a:ext uri="{FF2B5EF4-FFF2-40B4-BE49-F238E27FC236}">
                <a16:creationId xmlns:a16="http://schemas.microsoft.com/office/drawing/2014/main" id="{E3C82EFF-6371-072B-BEF9-32D96A1366D4}"/>
              </a:ext>
            </a:extLst>
          </p:cNvPr>
          <p:cNvSpPr/>
          <p:nvPr/>
        </p:nvSpPr>
        <p:spPr>
          <a:xfrm>
            <a:off x="3985197" y="1453838"/>
            <a:ext cx="3602125" cy="470809"/>
          </a:xfrm>
          <a:prstGeom prst="rect">
            <a:avLst/>
          </a:prstGeom>
          <a:noFill/>
          <a:ln w="19050" cap="flat" cmpd="sng" algn="ctr">
            <a:no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en-GB" sz="1600" b="1" i="0" u="none" strike="noStrike" kern="0" cap="none" spc="0" normalizeH="0" baseline="0" noProof="0" dirty="0">
                <a:ln>
                  <a:noFill/>
                </a:ln>
                <a:solidFill>
                  <a:srgbClr val="0F5D61"/>
                </a:solidFill>
                <a:effectLst/>
                <a:uLnTx/>
                <a:uFillTx/>
                <a:latin typeface="Calibri" panose="020F0502020204030204"/>
                <a:ea typeface="+mn-ea"/>
                <a:cs typeface="+mn-cs"/>
              </a:rPr>
              <a:t>Phase 2: Assessment, Prioritization and Sequencing</a:t>
            </a:r>
          </a:p>
        </p:txBody>
      </p:sp>
      <p:sp>
        <p:nvSpPr>
          <p:cNvPr id="53" name="Rectangle 52">
            <a:extLst>
              <a:ext uri="{FF2B5EF4-FFF2-40B4-BE49-F238E27FC236}">
                <a16:creationId xmlns:a16="http://schemas.microsoft.com/office/drawing/2014/main" id="{102B7A9D-AB17-D2B2-FA3D-F0F20BE7DA6D}"/>
              </a:ext>
            </a:extLst>
          </p:cNvPr>
          <p:cNvSpPr/>
          <p:nvPr/>
        </p:nvSpPr>
        <p:spPr>
          <a:xfrm>
            <a:off x="7503366" y="1453838"/>
            <a:ext cx="3031174" cy="470809"/>
          </a:xfrm>
          <a:prstGeom prst="rect">
            <a:avLst/>
          </a:prstGeom>
          <a:noFill/>
          <a:ln w="19050" cap="flat" cmpd="sng" algn="ctr">
            <a:no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en-GB" sz="1600" b="1" i="0" u="none" strike="noStrike" kern="0" cap="none" spc="0" normalizeH="0" baseline="0" noProof="0" dirty="0">
                <a:ln>
                  <a:noFill/>
                </a:ln>
                <a:solidFill>
                  <a:srgbClr val="0F5D61"/>
                </a:solidFill>
                <a:effectLst/>
                <a:uLnTx/>
                <a:uFillTx/>
                <a:latin typeface="Calibri" panose="020F0502020204030204"/>
                <a:ea typeface="+mn-ea"/>
                <a:cs typeface="+mn-cs"/>
              </a:rPr>
              <a:t>Phase 3: Recommendations</a:t>
            </a:r>
          </a:p>
        </p:txBody>
      </p:sp>
      <p:sp>
        <p:nvSpPr>
          <p:cNvPr id="54" name="Arrow: Pentagon 49">
            <a:extLst>
              <a:ext uri="{FF2B5EF4-FFF2-40B4-BE49-F238E27FC236}">
                <a16:creationId xmlns:a16="http://schemas.microsoft.com/office/drawing/2014/main" id="{756788D7-8BC2-A6B5-78F3-489942855A44}"/>
              </a:ext>
            </a:extLst>
          </p:cNvPr>
          <p:cNvSpPr/>
          <p:nvPr/>
        </p:nvSpPr>
        <p:spPr>
          <a:xfrm>
            <a:off x="10461064" y="2056009"/>
            <a:ext cx="1490666" cy="3912642"/>
          </a:xfrm>
          <a:prstGeom prst="homePlate">
            <a:avLst/>
          </a:prstGeom>
          <a:solidFill>
            <a:srgbClr val="0B4649">
              <a:alpha val="85882"/>
            </a:srgbClr>
          </a:solidFill>
          <a:ln w="19050" cap="flat" cmpd="sng" algn="ctr">
            <a:solidFill>
              <a:sysClr val="window" lastClr="FFFFFF">
                <a:hueOff val="0"/>
                <a:satOff val="0"/>
                <a:lumOff val="0"/>
                <a:alphaOff val="0"/>
              </a:sysClr>
            </a:solidFill>
            <a:prstDash val="solid"/>
            <a:miter lim="800000"/>
          </a:ln>
          <a:effectLst/>
        </p:spPr>
        <p:txBody>
          <a:bodyPr spcFirstLastPara="0" vert="horz" wrap="square" lIns="91440" tIns="0" rIns="0" bIns="0"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en-GB" sz="1400" b="1" i="0" u="none" strike="noStrike" kern="0" cap="none" spc="0" normalizeH="0" baseline="0" noProof="0" dirty="0">
                <a:ln>
                  <a:noFill/>
                </a:ln>
                <a:solidFill>
                  <a:prstClr val="white"/>
                </a:solidFill>
                <a:effectLst/>
                <a:uLnTx/>
                <a:uFillTx/>
                <a:latin typeface="Calibri" panose="020F0502020204030204"/>
                <a:ea typeface="+mn-ea"/>
                <a:cs typeface="+mn-cs"/>
              </a:rPr>
              <a:t>Endorsement by Ministry of Health and integration into national program</a:t>
            </a:r>
            <a:endParaRPr kumimoji="0" lang="en-GB" sz="1200" b="0" i="0" u="none" strike="noStrike" kern="0" cap="none" spc="0" normalizeH="0" baseline="0" noProof="0" dirty="0">
              <a:ln>
                <a:noFill/>
              </a:ln>
              <a:solidFill>
                <a:prstClr val="white"/>
              </a:solidFill>
              <a:effectLst/>
              <a:uLnTx/>
              <a:uFillTx/>
              <a:latin typeface="Aptos" panose="02110004020202020204"/>
              <a:ea typeface="+mn-ea"/>
              <a:cs typeface="+mn-cs"/>
            </a:endParaRPr>
          </a:p>
        </p:txBody>
      </p:sp>
      <p:sp>
        <p:nvSpPr>
          <p:cNvPr id="55" name="Rectangle 54">
            <a:extLst>
              <a:ext uri="{FF2B5EF4-FFF2-40B4-BE49-F238E27FC236}">
                <a16:creationId xmlns:a16="http://schemas.microsoft.com/office/drawing/2014/main" id="{E5D74CDF-A460-37EC-68D6-69F04663B2E9}"/>
              </a:ext>
            </a:extLst>
          </p:cNvPr>
          <p:cNvSpPr/>
          <p:nvPr/>
        </p:nvSpPr>
        <p:spPr>
          <a:xfrm>
            <a:off x="409191" y="4846771"/>
            <a:ext cx="3376441" cy="1001991"/>
          </a:xfrm>
          <a:prstGeom prst="rect">
            <a:avLst/>
          </a:prstGeom>
          <a:solidFill>
            <a:sysClr val="window" lastClr="FFFFFF"/>
          </a:solidFill>
          <a:ln w="9525" cap="flat" cmpd="sng" algn="ctr">
            <a:solidFill>
              <a:srgbClr val="0B4649"/>
            </a:solidFill>
            <a:prstDash val="dash"/>
            <a:miter lim="800000"/>
          </a:ln>
          <a:effectLst/>
        </p:spPr>
        <p:txBody>
          <a:bodyPr lIns="45720" rIns="45720" bIns="45720" rtlCol="0" anchor="t"/>
          <a:lstStyle/>
          <a:p>
            <a:pPr marL="0" marR="0" lvl="0" indent="0" defTabSz="914400" eaLnBrk="1" fontAlgn="auto" latinLnBrk="0" hangingPunct="1">
              <a:lnSpc>
                <a:spcPct val="100000"/>
              </a:lnSpc>
              <a:spcBef>
                <a:spcPts val="600"/>
              </a:spcBef>
              <a:spcAft>
                <a:spcPts val="0"/>
              </a:spcAft>
              <a:buClrTx/>
              <a:buSzTx/>
              <a:buFontTx/>
              <a:buNone/>
              <a:tabLst/>
              <a:defRPr/>
            </a:pPr>
            <a:r>
              <a:rPr kumimoji="0" lang="en-US" sz="1100" b="1"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Output</a:t>
            </a:r>
            <a:r>
              <a:rPr kumimoji="0" lang="en-US"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 </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Prioritized and weighted criteria for decision-making</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Preselection of vaccines to consider for introduction</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Workplan to collect and prepare data for assessment</a:t>
            </a:r>
          </a:p>
        </p:txBody>
      </p:sp>
      <p:sp>
        <p:nvSpPr>
          <p:cNvPr id="56" name="Rectangle 55">
            <a:extLst>
              <a:ext uri="{FF2B5EF4-FFF2-40B4-BE49-F238E27FC236}">
                <a16:creationId xmlns:a16="http://schemas.microsoft.com/office/drawing/2014/main" id="{DB67A595-17D8-3047-B673-EF005AA77DD7}"/>
              </a:ext>
            </a:extLst>
          </p:cNvPr>
          <p:cNvSpPr/>
          <p:nvPr/>
        </p:nvSpPr>
        <p:spPr>
          <a:xfrm>
            <a:off x="4108516" y="4846771"/>
            <a:ext cx="3376441" cy="1001991"/>
          </a:xfrm>
          <a:prstGeom prst="rect">
            <a:avLst/>
          </a:prstGeom>
          <a:solidFill>
            <a:sysClr val="window" lastClr="FFFFFF"/>
          </a:solidFill>
          <a:ln w="9525" cap="flat" cmpd="sng" algn="ctr">
            <a:solidFill>
              <a:srgbClr val="0B4649"/>
            </a:solidFill>
            <a:prstDash val="dash"/>
            <a:miter lim="800000"/>
          </a:ln>
          <a:effectLst/>
        </p:spPr>
        <p:txBody>
          <a:bodyPr lIns="45720" tIns="45720" rIns="45720" bIns="45720" rtlCol="0" anchor="t"/>
          <a:lstStyle/>
          <a:p>
            <a:pPr marL="0" marR="0" lvl="0" indent="0" defTabSz="914400" eaLnBrk="1" fontAlgn="auto" latinLnBrk="0" hangingPunct="1">
              <a:lnSpc>
                <a:spcPct val="100000"/>
              </a:lnSpc>
              <a:spcBef>
                <a:spcPts val="600"/>
              </a:spcBef>
              <a:spcAft>
                <a:spcPts val="0"/>
              </a:spcAft>
              <a:buClrTx/>
              <a:buSzTx/>
              <a:buFontTx/>
              <a:buNone/>
              <a:tabLst/>
              <a:defRPr/>
            </a:pPr>
            <a:r>
              <a:rPr kumimoji="0" lang="en-US" sz="1100" b="1"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Output</a:t>
            </a:r>
            <a:r>
              <a:rPr kumimoji="0" lang="en-US"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 </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100" b="0" i="0" u="none" strike="noStrike" kern="0" cap="none" spc="0" normalizeH="0" baseline="0" noProof="0">
                <a:ln>
                  <a:noFill/>
                </a:ln>
                <a:solidFill>
                  <a:prstClr val="black">
                    <a:lumMod val="50000"/>
                  </a:prstClr>
                </a:solidFill>
                <a:effectLst/>
                <a:uLnTx/>
                <a:uFillTx/>
                <a:latin typeface="Aptos" panose="02110004020202020204"/>
                <a:ea typeface="+mn-ea"/>
                <a:cs typeface="+mn-cs"/>
              </a:rPr>
              <a:t>Prioritized vaccine lists for introduction (high,  medium and low priority)</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100" b="0" i="0" u="none" strike="noStrike" kern="0" cap="none" spc="0" normalizeH="0" baseline="0" noProof="0">
                <a:ln>
                  <a:noFill/>
                </a:ln>
                <a:solidFill>
                  <a:prstClr val="black">
                    <a:lumMod val="50000"/>
                  </a:prstClr>
                </a:solidFill>
                <a:effectLst/>
                <a:uLnTx/>
                <a:uFillTx/>
                <a:latin typeface="Aptos" panose="02110004020202020204"/>
                <a:ea typeface="+mn-ea"/>
                <a:cs typeface="+mn-cs"/>
              </a:rPr>
              <a:t>Scenarii</a:t>
            </a:r>
            <a:r>
              <a:rPr kumimoji="0" lang="en-US"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 for sequencing based on known constraints</a:t>
            </a:r>
          </a:p>
        </p:txBody>
      </p:sp>
      <p:sp>
        <p:nvSpPr>
          <p:cNvPr id="57" name="Rectangle 56">
            <a:extLst>
              <a:ext uri="{FF2B5EF4-FFF2-40B4-BE49-F238E27FC236}">
                <a16:creationId xmlns:a16="http://schemas.microsoft.com/office/drawing/2014/main" id="{8A97C6C7-1BB1-2AD5-2BCE-030BA21B1230}"/>
              </a:ext>
            </a:extLst>
          </p:cNvPr>
          <p:cNvSpPr/>
          <p:nvPr/>
        </p:nvSpPr>
        <p:spPr>
          <a:xfrm>
            <a:off x="7800435" y="4846771"/>
            <a:ext cx="2453508" cy="1001991"/>
          </a:xfrm>
          <a:prstGeom prst="rect">
            <a:avLst/>
          </a:prstGeom>
          <a:solidFill>
            <a:sysClr val="window" lastClr="FFFFFF"/>
          </a:solidFill>
          <a:ln w="9525" cap="flat" cmpd="sng" algn="ctr">
            <a:solidFill>
              <a:srgbClr val="0B4649"/>
            </a:solidFill>
            <a:prstDash val="dash"/>
            <a:miter lim="800000"/>
          </a:ln>
          <a:effectLst/>
        </p:spPr>
        <p:txBody>
          <a:bodyPr lIns="45720" rIns="45720" bIns="45720" rtlCol="0" anchor="t"/>
          <a:lstStyle/>
          <a:p>
            <a:pPr marL="0" marR="0" lvl="0" indent="0" defTabSz="914400" eaLnBrk="1" fontAlgn="auto" latinLnBrk="0" hangingPunct="1">
              <a:lnSpc>
                <a:spcPct val="100000"/>
              </a:lnSpc>
              <a:spcBef>
                <a:spcPts val="600"/>
              </a:spcBef>
              <a:spcAft>
                <a:spcPts val="0"/>
              </a:spcAft>
              <a:buClrTx/>
              <a:buSzTx/>
              <a:buFontTx/>
              <a:buNone/>
              <a:tabLst/>
              <a:defRPr/>
            </a:pPr>
            <a:r>
              <a:rPr kumimoji="0" lang="en-US" sz="1100" b="1"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Output</a:t>
            </a:r>
            <a:r>
              <a:rPr kumimoji="0" lang="en-US"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 </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Finalized recommendation shared with EPI and Ministry of Health</a:t>
            </a:r>
          </a:p>
        </p:txBody>
      </p:sp>
      <p:sp>
        <p:nvSpPr>
          <p:cNvPr id="58" name="Rectangle 57">
            <a:extLst>
              <a:ext uri="{FF2B5EF4-FFF2-40B4-BE49-F238E27FC236}">
                <a16:creationId xmlns:a16="http://schemas.microsoft.com/office/drawing/2014/main" id="{532EB9C2-A9F5-3AFA-489B-4D9964DC9F1D}"/>
              </a:ext>
            </a:extLst>
          </p:cNvPr>
          <p:cNvSpPr/>
          <p:nvPr/>
        </p:nvSpPr>
        <p:spPr>
          <a:xfrm>
            <a:off x="837627" y="1769895"/>
            <a:ext cx="2507274" cy="262354"/>
          </a:xfrm>
          <a:prstGeom prst="rect">
            <a:avLst/>
          </a:prstGeom>
          <a:noFill/>
          <a:ln w="19050" cap="flat" cmpd="sng" algn="ctr">
            <a:no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1" u="none" strike="noStrike" kern="0" cap="none" spc="0" normalizeH="0" baseline="0" noProof="0" dirty="0">
                <a:ln>
                  <a:noFill/>
                </a:ln>
                <a:solidFill>
                  <a:prstClr val="white">
                    <a:lumMod val="50000"/>
                  </a:prstClr>
                </a:solidFill>
                <a:effectLst/>
                <a:uLnTx/>
                <a:uFillTx/>
                <a:latin typeface="Aptos" panose="02110004020202020204"/>
                <a:ea typeface="+mn-ea"/>
                <a:cs typeface="+mn-cs"/>
              </a:rPr>
              <a:t>1 month</a:t>
            </a:r>
          </a:p>
        </p:txBody>
      </p:sp>
      <p:sp>
        <p:nvSpPr>
          <p:cNvPr id="59" name="Rectangle 58">
            <a:extLst>
              <a:ext uri="{FF2B5EF4-FFF2-40B4-BE49-F238E27FC236}">
                <a16:creationId xmlns:a16="http://schemas.microsoft.com/office/drawing/2014/main" id="{F5EC4151-5A91-0CDA-CDCB-66A93FBB9143}"/>
              </a:ext>
            </a:extLst>
          </p:cNvPr>
          <p:cNvSpPr/>
          <p:nvPr/>
        </p:nvSpPr>
        <p:spPr>
          <a:xfrm>
            <a:off x="4527080" y="1825311"/>
            <a:ext cx="2507274" cy="262354"/>
          </a:xfrm>
          <a:prstGeom prst="rect">
            <a:avLst/>
          </a:prstGeom>
          <a:noFill/>
          <a:ln w="19050" cap="flat" cmpd="sng" algn="ctr">
            <a:no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1" u="none" strike="noStrike" kern="0" cap="none" spc="0" normalizeH="0" baseline="0" noProof="0" dirty="0">
                <a:ln>
                  <a:noFill/>
                </a:ln>
                <a:solidFill>
                  <a:prstClr val="white">
                    <a:lumMod val="50000"/>
                  </a:prstClr>
                </a:solidFill>
                <a:effectLst/>
                <a:uLnTx/>
                <a:uFillTx/>
                <a:latin typeface="Aptos" panose="02110004020202020204"/>
                <a:ea typeface="+mn-ea"/>
                <a:cs typeface="+mn-cs"/>
              </a:rPr>
              <a:t>3 months</a:t>
            </a:r>
          </a:p>
        </p:txBody>
      </p:sp>
      <p:sp>
        <p:nvSpPr>
          <p:cNvPr id="60" name="Rectangle 59">
            <a:extLst>
              <a:ext uri="{FF2B5EF4-FFF2-40B4-BE49-F238E27FC236}">
                <a16:creationId xmlns:a16="http://schemas.microsoft.com/office/drawing/2014/main" id="{83A24886-698A-267E-8D73-25D7A48D6ABC}"/>
              </a:ext>
            </a:extLst>
          </p:cNvPr>
          <p:cNvSpPr/>
          <p:nvPr/>
        </p:nvSpPr>
        <p:spPr>
          <a:xfrm>
            <a:off x="7775795" y="1765976"/>
            <a:ext cx="2507274" cy="262354"/>
          </a:xfrm>
          <a:prstGeom prst="rect">
            <a:avLst/>
          </a:prstGeom>
          <a:noFill/>
          <a:ln w="19050" cap="flat" cmpd="sng" algn="ctr">
            <a:no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1" u="none" strike="noStrike" kern="0" cap="none" spc="0" normalizeH="0" baseline="0" noProof="0" dirty="0">
                <a:ln>
                  <a:noFill/>
                </a:ln>
                <a:solidFill>
                  <a:prstClr val="white">
                    <a:lumMod val="50000"/>
                  </a:prstClr>
                </a:solidFill>
                <a:effectLst/>
                <a:uLnTx/>
                <a:uFillTx/>
                <a:latin typeface="Aptos" panose="02110004020202020204"/>
                <a:ea typeface="+mn-ea"/>
                <a:cs typeface="+mn-cs"/>
              </a:rPr>
              <a:t>2 months</a:t>
            </a:r>
          </a:p>
        </p:txBody>
      </p:sp>
    </p:spTree>
    <p:extLst>
      <p:ext uri="{BB962C8B-B14F-4D97-AF65-F5344CB8AC3E}">
        <p14:creationId xmlns:p14="http://schemas.microsoft.com/office/powerpoint/2010/main" val="21846773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rPr>
              <a:t>A straightforward 9-step process</a:t>
            </a:r>
          </a:p>
        </p:txBody>
      </p:sp>
      <p:sp>
        <p:nvSpPr>
          <p:cNvPr id="16" name="TextBox 15">
            <a:extLst>
              <a:ext uri="{FF2B5EF4-FFF2-40B4-BE49-F238E27FC236}">
                <a16:creationId xmlns:a16="http://schemas.microsoft.com/office/drawing/2014/main" id="{82AE6EBD-2527-8BD5-D7FA-D7D4FCBAB03E}"/>
              </a:ext>
            </a:extLst>
          </p:cNvPr>
          <p:cNvSpPr txBox="1"/>
          <p:nvPr/>
        </p:nvSpPr>
        <p:spPr>
          <a:xfrm>
            <a:off x="1013762" y="5761743"/>
            <a:ext cx="556688" cy="830997"/>
          </a:xfrm>
          <a:prstGeom prst="rect">
            <a:avLst/>
          </a:prstGeom>
          <a:noFill/>
        </p:spPr>
        <p:txBody>
          <a:bodyPr wrap="square" rtlCol="0" anchor="ctr">
            <a:spAutoFit/>
          </a:bodyPr>
          <a:lstStyle/>
          <a:p>
            <a:pPr algn="ctr"/>
            <a:r>
              <a:rPr lang="en-US" sz="4800" b="1" dirty="0">
                <a:solidFill>
                  <a:schemeClr val="bg1"/>
                </a:solidFill>
              </a:rPr>
              <a:t>9</a:t>
            </a:r>
          </a:p>
        </p:txBody>
      </p:sp>
      <p:graphicFrame>
        <p:nvGraphicFramePr>
          <p:cNvPr id="18" name="Table 17">
            <a:extLst>
              <a:ext uri="{FF2B5EF4-FFF2-40B4-BE49-F238E27FC236}">
                <a16:creationId xmlns:a16="http://schemas.microsoft.com/office/drawing/2014/main" id="{130DCF66-7F12-2FCD-F753-EA15BF0E3583}"/>
              </a:ext>
            </a:extLst>
          </p:cNvPr>
          <p:cNvGraphicFramePr>
            <a:graphicFrameLocks noGrp="1"/>
          </p:cNvGraphicFramePr>
          <p:nvPr/>
        </p:nvGraphicFramePr>
        <p:xfrm>
          <a:off x="600764" y="1182758"/>
          <a:ext cx="11423547" cy="5257800"/>
        </p:xfrm>
        <a:graphic>
          <a:graphicData uri="http://schemas.openxmlformats.org/drawingml/2006/table">
            <a:tbl>
              <a:tblPr firstRow="1" bandRow="1">
                <a:tableStyleId>{93296810-A885-4BE3-A3E7-6D5BEEA58F35}</a:tableStyleId>
              </a:tblPr>
              <a:tblGrid>
                <a:gridCol w="431794">
                  <a:extLst>
                    <a:ext uri="{9D8B030D-6E8A-4147-A177-3AD203B41FA5}">
                      <a16:colId xmlns:a16="http://schemas.microsoft.com/office/drawing/2014/main" val="4206561777"/>
                    </a:ext>
                  </a:extLst>
                </a:gridCol>
                <a:gridCol w="9895403">
                  <a:extLst>
                    <a:ext uri="{9D8B030D-6E8A-4147-A177-3AD203B41FA5}">
                      <a16:colId xmlns:a16="http://schemas.microsoft.com/office/drawing/2014/main" val="1940179211"/>
                    </a:ext>
                  </a:extLst>
                </a:gridCol>
                <a:gridCol w="1096350">
                  <a:extLst>
                    <a:ext uri="{9D8B030D-6E8A-4147-A177-3AD203B41FA5}">
                      <a16:colId xmlns:a16="http://schemas.microsoft.com/office/drawing/2014/main" val="512370050"/>
                    </a:ext>
                  </a:extLst>
                </a:gridCol>
              </a:tblGrid>
              <a:tr h="584200">
                <a:tc>
                  <a:txBody>
                    <a:bodyPr/>
                    <a:lstStyle/>
                    <a:p>
                      <a:pPr algn="ctr"/>
                      <a:r>
                        <a:rPr lang="en-US" sz="2800" b="1" noProof="0" dirty="0">
                          <a:solidFill>
                            <a:srgbClr val="0F5D61"/>
                          </a:solidFill>
                        </a:rPr>
                        <a:t>1</a:t>
                      </a:r>
                    </a:p>
                  </a:txBody>
                  <a:tcPr marL="0" marR="0" marT="0" marB="0" anchor="ctr"/>
                </a:tc>
                <a:tc>
                  <a:txBody>
                    <a:bodyPr/>
                    <a:lstStyle/>
                    <a:p>
                      <a:r>
                        <a:rPr lang="en-US" sz="1600" b="1" noProof="0" dirty="0">
                          <a:solidFill>
                            <a:schemeClr val="tx1">
                              <a:lumMod val="50000"/>
                            </a:schemeClr>
                          </a:solidFill>
                        </a:rPr>
                        <a:t>Preselect 4-6 vaccines to be included in the exercise</a:t>
                      </a:r>
                      <a:r>
                        <a:rPr lang="en-US" sz="1600" b="0" noProof="0" dirty="0">
                          <a:solidFill>
                            <a:schemeClr val="tx1">
                              <a:lumMod val="50000"/>
                            </a:schemeClr>
                          </a:solidFill>
                        </a:rPr>
                        <a:t> (voting through an online questionnaire can help)</a:t>
                      </a:r>
                      <a:endParaRPr lang="en-US" sz="1600" b="1" noProof="0" dirty="0">
                        <a:solidFill>
                          <a:schemeClr val="tx1">
                            <a:lumMod val="50000"/>
                          </a:schemeClr>
                        </a:solidFill>
                      </a:endParaRPr>
                    </a:p>
                  </a:txBody>
                  <a:tcPr anchor="ctr"/>
                </a:tc>
                <a:tc>
                  <a:txBody>
                    <a:bodyPr/>
                    <a:lstStyle/>
                    <a:p>
                      <a:endParaRPr lang="en-US" b="0" noProof="0" dirty="0">
                        <a:solidFill>
                          <a:schemeClr val="tx1">
                            <a:lumMod val="50000"/>
                          </a:schemeClr>
                        </a:solidFill>
                      </a:endParaRPr>
                    </a:p>
                  </a:txBody>
                  <a:tcPr anchor="ctr"/>
                </a:tc>
                <a:extLst>
                  <a:ext uri="{0D108BD9-81ED-4DB2-BD59-A6C34878D82A}">
                    <a16:rowId xmlns:a16="http://schemas.microsoft.com/office/drawing/2014/main" val="1871940235"/>
                  </a:ext>
                </a:extLst>
              </a:tr>
              <a:tr h="584200">
                <a:tc>
                  <a:txBody>
                    <a:bodyPr/>
                    <a:lstStyle/>
                    <a:p>
                      <a:pPr algn="ctr"/>
                      <a:r>
                        <a:rPr lang="en-US" sz="2800" b="1" noProof="0" dirty="0">
                          <a:solidFill>
                            <a:srgbClr val="0F5D61"/>
                          </a:solidFill>
                        </a:rPr>
                        <a:t>2</a:t>
                      </a:r>
                    </a:p>
                  </a:txBody>
                  <a:tcPr marL="0" marR="0" marT="0" marB="0"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600" b="1" noProof="0" dirty="0">
                          <a:solidFill>
                            <a:schemeClr val="tx1">
                              <a:lumMod val="50000"/>
                            </a:schemeClr>
                          </a:solidFill>
                        </a:rPr>
                        <a:t>Review and select 10 to 15 criteria out of 71 proposed and assign weight to each criteria </a:t>
                      </a:r>
                      <a:r>
                        <a:rPr lang="en-US" sz="1600" b="0" noProof="0" dirty="0">
                          <a:solidFill>
                            <a:schemeClr val="tx1">
                              <a:lumMod val="50000"/>
                            </a:schemeClr>
                          </a:solidFill>
                        </a:rPr>
                        <a:t>(voting through an online questionnaire can help)</a:t>
                      </a:r>
                      <a:endParaRPr lang="en-US" sz="1600" b="1" noProof="0" dirty="0">
                        <a:solidFill>
                          <a:schemeClr val="tx1">
                            <a:lumMod val="50000"/>
                          </a:schemeClr>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en-US" b="0" noProof="0" dirty="0">
                        <a:solidFill>
                          <a:schemeClr val="tx1">
                            <a:lumMod val="50000"/>
                          </a:schemeClr>
                        </a:solidFill>
                      </a:endParaRPr>
                    </a:p>
                  </a:txBody>
                  <a:tcPr anchor="ctr"/>
                </a:tc>
                <a:extLst>
                  <a:ext uri="{0D108BD9-81ED-4DB2-BD59-A6C34878D82A}">
                    <a16:rowId xmlns:a16="http://schemas.microsoft.com/office/drawing/2014/main" val="3374077492"/>
                  </a:ext>
                </a:extLst>
              </a:tr>
              <a:tr h="584200">
                <a:tc>
                  <a:txBody>
                    <a:bodyPr/>
                    <a:lstStyle/>
                    <a:p>
                      <a:pPr algn="ctr"/>
                      <a:r>
                        <a:rPr lang="en-US" sz="2800" b="1" noProof="0" dirty="0">
                          <a:solidFill>
                            <a:srgbClr val="0F5D61"/>
                          </a:solidFill>
                        </a:rPr>
                        <a:t>3</a:t>
                      </a:r>
                    </a:p>
                  </a:txBody>
                  <a:tcPr marL="0" marR="0" marT="0" marB="0"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600" b="1" noProof="0" dirty="0">
                          <a:solidFill>
                            <a:schemeClr val="tx1">
                              <a:lumMod val="50000"/>
                            </a:schemeClr>
                          </a:solidFill>
                        </a:rPr>
                        <a:t>Define measurable indicators for each criteria</a:t>
                      </a:r>
                    </a:p>
                  </a:txBody>
                  <a:tcPr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en-US" b="0" i="1" noProof="0" dirty="0">
                        <a:solidFill>
                          <a:schemeClr val="tx1">
                            <a:lumMod val="50000"/>
                          </a:schemeClr>
                        </a:solidFill>
                      </a:endParaRPr>
                    </a:p>
                  </a:txBody>
                  <a:tcPr anchor="ctr"/>
                </a:tc>
                <a:extLst>
                  <a:ext uri="{0D108BD9-81ED-4DB2-BD59-A6C34878D82A}">
                    <a16:rowId xmlns:a16="http://schemas.microsoft.com/office/drawing/2014/main" val="747223202"/>
                  </a:ext>
                </a:extLst>
              </a:tr>
              <a:tr h="584200">
                <a:tc>
                  <a:txBody>
                    <a:bodyPr/>
                    <a:lstStyle/>
                    <a:p>
                      <a:pPr algn="ctr"/>
                      <a:r>
                        <a:rPr lang="en-US" sz="2800" b="1" noProof="0" dirty="0">
                          <a:solidFill>
                            <a:srgbClr val="0F5D61"/>
                          </a:solidFill>
                        </a:rPr>
                        <a:t>4</a:t>
                      </a:r>
                    </a:p>
                  </a:txBody>
                  <a:tcPr marL="0" marR="0" marT="0" marB="0" anchor="ctr"/>
                </a:tc>
                <a:tc>
                  <a:txBody>
                    <a:bodyPr/>
                    <a:lstStyle/>
                    <a:p>
                      <a:r>
                        <a:rPr lang="en-US" sz="1600" b="1" noProof="0" dirty="0">
                          <a:solidFill>
                            <a:schemeClr val="tx1">
                              <a:lumMod val="50000"/>
                            </a:schemeClr>
                          </a:solidFill>
                        </a:rPr>
                        <a:t>Collect indicator</a:t>
                      </a:r>
                      <a:r>
                        <a:rPr lang="en-US" sz="1600" b="1" baseline="0" noProof="0" dirty="0">
                          <a:solidFill>
                            <a:schemeClr val="tx1">
                              <a:lumMod val="50000"/>
                            </a:schemeClr>
                          </a:solidFill>
                        </a:rPr>
                        <a:t> </a:t>
                      </a:r>
                      <a:r>
                        <a:rPr lang="en-US" sz="1600" b="1" noProof="0" dirty="0">
                          <a:solidFill>
                            <a:schemeClr val="tx1">
                              <a:lumMod val="50000"/>
                            </a:schemeClr>
                          </a:solidFill>
                        </a:rPr>
                        <a:t>data and prepare content to allow for easy comparison of vaccines for each criteria</a:t>
                      </a:r>
                    </a:p>
                  </a:txBody>
                  <a:tcPr anchor="ctr"/>
                </a:tc>
                <a:tc>
                  <a:txBody>
                    <a:bodyPr/>
                    <a:lstStyle/>
                    <a:p>
                      <a:endParaRPr lang="en-US" b="0" noProof="0" dirty="0">
                        <a:solidFill>
                          <a:schemeClr val="tx1">
                            <a:lumMod val="50000"/>
                          </a:schemeClr>
                        </a:solidFill>
                      </a:endParaRPr>
                    </a:p>
                  </a:txBody>
                  <a:tcPr anchor="ctr"/>
                </a:tc>
                <a:extLst>
                  <a:ext uri="{0D108BD9-81ED-4DB2-BD59-A6C34878D82A}">
                    <a16:rowId xmlns:a16="http://schemas.microsoft.com/office/drawing/2014/main" val="669476276"/>
                  </a:ext>
                </a:extLst>
              </a:tr>
              <a:tr h="584200">
                <a:tc>
                  <a:txBody>
                    <a:bodyPr/>
                    <a:lstStyle/>
                    <a:p>
                      <a:pPr algn="ctr"/>
                      <a:r>
                        <a:rPr lang="en-US" sz="2800" b="1" noProof="0" dirty="0">
                          <a:solidFill>
                            <a:srgbClr val="0F5D61"/>
                          </a:solidFill>
                        </a:rPr>
                        <a:t>5</a:t>
                      </a:r>
                    </a:p>
                  </a:txBody>
                  <a:tcPr marL="0" marR="0" marT="0" marB="0" anchor="ctr"/>
                </a:tc>
                <a:tc>
                  <a:txBody>
                    <a:bodyPr/>
                    <a:lstStyle/>
                    <a:p>
                      <a:r>
                        <a:rPr lang="en-US" sz="1600" b="1" noProof="0" dirty="0">
                          <a:solidFill>
                            <a:schemeClr val="tx1">
                              <a:lumMod val="50000"/>
                            </a:schemeClr>
                          </a:solidFill>
                        </a:rPr>
                        <a:t>Rank vaccines on importance</a:t>
                      </a:r>
                      <a:r>
                        <a:rPr lang="en-US" sz="1600" b="0" baseline="0" noProof="0" dirty="0">
                          <a:solidFill>
                            <a:schemeClr val="tx1">
                              <a:lumMod val="50000"/>
                            </a:schemeClr>
                          </a:solidFill>
                        </a:rPr>
                        <a:t> (e.g. burden of disease, benefits of the vaccine)</a:t>
                      </a:r>
                      <a:r>
                        <a:rPr lang="en-US" sz="1600" b="1" noProof="0" dirty="0">
                          <a:solidFill>
                            <a:schemeClr val="tx1">
                              <a:lumMod val="50000"/>
                            </a:schemeClr>
                          </a:solidFill>
                        </a:rPr>
                        <a:t> criteria</a:t>
                      </a:r>
                    </a:p>
                  </a:txBody>
                  <a:tcPr anchor="ctr"/>
                </a:tc>
                <a:tc>
                  <a:txBody>
                    <a:bodyPr/>
                    <a:lstStyle/>
                    <a:p>
                      <a:endParaRPr lang="en-US" b="0" noProof="0" dirty="0">
                        <a:solidFill>
                          <a:schemeClr val="tx1">
                            <a:lumMod val="50000"/>
                          </a:schemeClr>
                        </a:solidFill>
                      </a:endParaRPr>
                    </a:p>
                  </a:txBody>
                  <a:tcPr anchor="ctr"/>
                </a:tc>
                <a:extLst>
                  <a:ext uri="{0D108BD9-81ED-4DB2-BD59-A6C34878D82A}">
                    <a16:rowId xmlns:a16="http://schemas.microsoft.com/office/drawing/2014/main" val="1983667864"/>
                  </a:ext>
                </a:extLst>
              </a:tr>
              <a:tr h="584200">
                <a:tc>
                  <a:txBody>
                    <a:bodyPr/>
                    <a:lstStyle/>
                    <a:p>
                      <a:pPr algn="ctr"/>
                      <a:r>
                        <a:rPr lang="en-US" sz="2800" b="1" noProof="0" dirty="0">
                          <a:solidFill>
                            <a:srgbClr val="0F5D61"/>
                          </a:solidFill>
                        </a:rPr>
                        <a:t>6</a:t>
                      </a:r>
                    </a:p>
                  </a:txBody>
                  <a:tcPr marL="0" marR="0" marT="0" marB="0" anchor="ctr"/>
                </a:tc>
                <a:tc>
                  <a:txBody>
                    <a:bodyPr/>
                    <a:lstStyle/>
                    <a:p>
                      <a:r>
                        <a:rPr lang="en-US" sz="1600" b="1" noProof="0" dirty="0">
                          <a:solidFill>
                            <a:schemeClr val="tx1">
                              <a:lumMod val="50000"/>
                            </a:schemeClr>
                          </a:solidFill>
                        </a:rPr>
                        <a:t>Rank vaccines on feasibility </a:t>
                      </a:r>
                      <a:r>
                        <a:rPr lang="en-US" sz="1600" b="0" noProof="0" dirty="0">
                          <a:solidFill>
                            <a:schemeClr val="tx1">
                              <a:lumMod val="50000"/>
                            </a:schemeClr>
                          </a:solidFill>
                        </a:rPr>
                        <a:t>(e.g. programmatic, logistics) </a:t>
                      </a:r>
                      <a:r>
                        <a:rPr lang="en-US" sz="1600" b="1" noProof="0" dirty="0">
                          <a:solidFill>
                            <a:schemeClr val="tx1">
                              <a:lumMod val="50000"/>
                            </a:schemeClr>
                          </a:solidFill>
                        </a:rPr>
                        <a:t>criteria</a:t>
                      </a:r>
                    </a:p>
                  </a:txBody>
                  <a:tcPr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en-US" b="0" noProof="0" dirty="0">
                        <a:solidFill>
                          <a:schemeClr val="tx1">
                            <a:lumMod val="50000"/>
                          </a:schemeClr>
                        </a:solidFill>
                      </a:endParaRPr>
                    </a:p>
                  </a:txBody>
                  <a:tcPr anchor="ctr"/>
                </a:tc>
                <a:extLst>
                  <a:ext uri="{0D108BD9-81ED-4DB2-BD59-A6C34878D82A}">
                    <a16:rowId xmlns:a16="http://schemas.microsoft.com/office/drawing/2014/main" val="3984343342"/>
                  </a:ext>
                </a:extLst>
              </a:tr>
              <a:tr h="584200">
                <a:tc>
                  <a:txBody>
                    <a:bodyPr/>
                    <a:lstStyle/>
                    <a:p>
                      <a:pPr algn="ctr"/>
                      <a:r>
                        <a:rPr lang="en-US" sz="2800" b="1" noProof="0" dirty="0">
                          <a:solidFill>
                            <a:srgbClr val="0F5D61"/>
                          </a:solidFill>
                        </a:rPr>
                        <a:t>7</a:t>
                      </a:r>
                    </a:p>
                  </a:txBody>
                  <a:tcPr marL="0" marR="0" marT="0" marB="0" anchor="ctr"/>
                </a:tc>
                <a:tc>
                  <a:txBody>
                    <a:bodyPr/>
                    <a:lstStyle/>
                    <a:p>
                      <a:r>
                        <a:rPr lang="en-US" sz="1600" b="1" noProof="0" dirty="0">
                          <a:solidFill>
                            <a:schemeClr val="tx1">
                              <a:lumMod val="50000"/>
                            </a:schemeClr>
                          </a:solidFill>
                        </a:rPr>
                        <a:t>Based on importance and feasibility score, define </a:t>
                      </a:r>
                      <a:r>
                        <a:rPr lang="en-US" sz="1600" b="1" noProof="0" dirty="0">
                          <a:solidFill>
                            <a:srgbClr val="C00000"/>
                          </a:solidFill>
                        </a:rPr>
                        <a:t>priority level </a:t>
                      </a:r>
                      <a:r>
                        <a:rPr lang="en-US" sz="1600" b="1" noProof="0" dirty="0">
                          <a:solidFill>
                            <a:schemeClr val="tx1">
                              <a:lumMod val="50000"/>
                            </a:schemeClr>
                          </a:solidFill>
                        </a:rPr>
                        <a:t>(high/medium/low) for each vaccine</a:t>
                      </a:r>
                    </a:p>
                  </a:txBody>
                  <a:tcPr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en-US" b="0" noProof="0" dirty="0">
                        <a:solidFill>
                          <a:schemeClr val="tx1">
                            <a:lumMod val="50000"/>
                          </a:schemeClr>
                        </a:solidFill>
                      </a:endParaRPr>
                    </a:p>
                  </a:txBody>
                  <a:tcPr anchor="ctr"/>
                </a:tc>
                <a:extLst>
                  <a:ext uri="{0D108BD9-81ED-4DB2-BD59-A6C34878D82A}">
                    <a16:rowId xmlns:a16="http://schemas.microsoft.com/office/drawing/2014/main" val="2894405398"/>
                  </a:ext>
                </a:extLst>
              </a:tr>
              <a:tr h="584200">
                <a:tc>
                  <a:txBody>
                    <a:bodyPr/>
                    <a:lstStyle/>
                    <a:p>
                      <a:pPr algn="ctr"/>
                      <a:r>
                        <a:rPr lang="en-US" sz="2800" b="1" noProof="0" dirty="0">
                          <a:solidFill>
                            <a:srgbClr val="0F5D61"/>
                          </a:solidFill>
                        </a:rPr>
                        <a:t>8</a:t>
                      </a:r>
                    </a:p>
                  </a:txBody>
                  <a:tcPr marL="0" marR="0" marT="0" marB="0"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600" b="1" noProof="0" dirty="0">
                          <a:solidFill>
                            <a:schemeClr val="tx1">
                              <a:lumMod val="50000"/>
                            </a:schemeClr>
                          </a:solidFill>
                        </a:rPr>
                        <a:t>Define </a:t>
                      </a:r>
                      <a:r>
                        <a:rPr lang="en-US" sz="1600" b="1" noProof="0" dirty="0">
                          <a:solidFill>
                            <a:srgbClr val="7030A0"/>
                          </a:solidFill>
                        </a:rPr>
                        <a:t>programmatic and vaccine-specific constraints</a:t>
                      </a:r>
                    </a:p>
                  </a:txBody>
                  <a:tcPr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en-US" b="0" noProof="0" dirty="0">
                        <a:solidFill>
                          <a:schemeClr val="tx1">
                            <a:lumMod val="50000"/>
                          </a:schemeClr>
                        </a:solidFill>
                      </a:endParaRPr>
                    </a:p>
                  </a:txBody>
                  <a:tcPr anchor="ctr"/>
                </a:tc>
                <a:extLst>
                  <a:ext uri="{0D108BD9-81ED-4DB2-BD59-A6C34878D82A}">
                    <a16:rowId xmlns:a16="http://schemas.microsoft.com/office/drawing/2014/main" val="3301291762"/>
                  </a:ext>
                </a:extLst>
              </a:tr>
              <a:tr h="584200">
                <a:tc>
                  <a:txBody>
                    <a:bodyPr/>
                    <a:lstStyle/>
                    <a:p>
                      <a:pPr algn="ctr"/>
                      <a:r>
                        <a:rPr lang="en-US" sz="2800" b="1" noProof="0" dirty="0">
                          <a:solidFill>
                            <a:srgbClr val="0F5D61"/>
                          </a:solidFill>
                        </a:rPr>
                        <a:t>9</a:t>
                      </a:r>
                    </a:p>
                  </a:txBody>
                  <a:tcPr marL="0" marR="0" marT="0" marB="0" anchor="ctr"/>
                </a:tc>
                <a:tc>
                  <a:txBody>
                    <a:bodyPr/>
                    <a:lstStyle/>
                    <a:p>
                      <a:r>
                        <a:rPr lang="en-US" sz="1600" b="1" noProof="0" dirty="0">
                          <a:solidFill>
                            <a:schemeClr val="tx1">
                              <a:lumMod val="50000"/>
                            </a:schemeClr>
                          </a:solidFill>
                        </a:rPr>
                        <a:t>Draft scenarios based on </a:t>
                      </a:r>
                      <a:r>
                        <a:rPr lang="en-US" sz="1600" b="1" noProof="0" dirty="0">
                          <a:solidFill>
                            <a:srgbClr val="C00000"/>
                          </a:solidFill>
                        </a:rPr>
                        <a:t>priority level </a:t>
                      </a:r>
                      <a:r>
                        <a:rPr lang="en-US" sz="1600" b="1" noProof="0" dirty="0">
                          <a:solidFill>
                            <a:schemeClr val="tx1">
                              <a:lumMod val="50000"/>
                            </a:schemeClr>
                          </a:solidFill>
                        </a:rPr>
                        <a:t>and </a:t>
                      </a:r>
                      <a:r>
                        <a:rPr lang="en-US" sz="1600" b="1" noProof="0" dirty="0">
                          <a:solidFill>
                            <a:srgbClr val="7030A0"/>
                          </a:solidFill>
                        </a:rPr>
                        <a:t>constraints</a:t>
                      </a:r>
                    </a:p>
                  </a:txBody>
                  <a:tcPr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en-US" b="0" noProof="0" dirty="0">
                        <a:solidFill>
                          <a:schemeClr val="tx1">
                            <a:lumMod val="50000"/>
                          </a:schemeClr>
                        </a:solidFill>
                      </a:endParaRPr>
                    </a:p>
                  </a:txBody>
                  <a:tcPr anchor="ctr"/>
                </a:tc>
                <a:extLst>
                  <a:ext uri="{0D108BD9-81ED-4DB2-BD59-A6C34878D82A}">
                    <a16:rowId xmlns:a16="http://schemas.microsoft.com/office/drawing/2014/main" val="363180383"/>
                  </a:ext>
                </a:extLst>
              </a:tr>
            </a:tbl>
          </a:graphicData>
        </a:graphic>
      </p:graphicFrame>
      <p:sp>
        <p:nvSpPr>
          <p:cNvPr id="21" name="Star: 12 Points 2">
            <a:extLst>
              <a:ext uri="{FF2B5EF4-FFF2-40B4-BE49-F238E27FC236}">
                <a16:creationId xmlns:a16="http://schemas.microsoft.com/office/drawing/2014/main" id="{993EB10B-5B70-DDAC-4EE0-0369A0B6CDF0}"/>
              </a:ext>
            </a:extLst>
          </p:cNvPr>
          <p:cNvSpPr/>
          <p:nvPr/>
        </p:nvSpPr>
        <p:spPr>
          <a:xfrm>
            <a:off x="11283893" y="1162880"/>
            <a:ext cx="667837" cy="619386"/>
          </a:xfrm>
          <a:prstGeom prst="star12">
            <a:avLst/>
          </a:prstGeom>
          <a:solidFill>
            <a:srgbClr val="0B4649"/>
          </a:solidFill>
          <a:ln w="19050" cap="flat" cmpd="sng" algn="ctr">
            <a:solidFill>
              <a:sysClr val="window" lastClr="FFFFFF">
                <a:hueOff val="0"/>
                <a:satOff val="0"/>
                <a:lumOff val="0"/>
                <a:alphaOff val="0"/>
              </a:sysClr>
            </a:solidFill>
            <a:prstDash val="solid"/>
            <a:miter lim="800000"/>
          </a:ln>
          <a:effectLst/>
        </p:spPr>
        <p:txBody>
          <a:bodyPr spcFirstLastPara="0" vert="horz" wrap="none" lIns="0" tIns="0" rIns="0" bIns="0" numCol="1" spcCol="1270" anchor="ctr" anchorCtr="0">
            <a:noAutofit/>
          </a:bodyPr>
          <a:lstStyle/>
          <a:p>
            <a:pPr marL="0" marR="0" lvl="0" indent="0" algn="ctr" defTabSz="889000" eaLnBrk="1" fontAlgn="auto" latinLnBrk="0" hangingPunct="1">
              <a:lnSpc>
                <a:spcPct val="90000"/>
              </a:lnSpc>
              <a:spcBef>
                <a:spcPct val="0"/>
              </a:spcBef>
              <a:spcAft>
                <a:spcPts val="0"/>
              </a:spcAft>
              <a:buClrTx/>
              <a:buSzTx/>
              <a:buFontTx/>
              <a:buNone/>
              <a:tabLst/>
              <a:defRPr/>
            </a:pPr>
            <a:endParaRPr kumimoji="0" lang="en-GB" sz="300" b="1" i="0" u="none" strike="noStrike" kern="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889000" eaLnBrk="1" fontAlgn="auto" latinLnBrk="0" hangingPunct="1">
              <a:lnSpc>
                <a:spcPct val="90000"/>
              </a:lnSpc>
              <a:spcBef>
                <a:spcPct val="0"/>
              </a:spcBef>
              <a:spcAft>
                <a:spcPts val="0"/>
              </a:spcAft>
              <a:buClrTx/>
              <a:buSzTx/>
              <a:buFontTx/>
              <a:buNone/>
              <a:tabLst/>
              <a:defRPr/>
            </a:pPr>
            <a:r>
              <a:rPr kumimoji="0" lang="en-GB" sz="1050" b="1" i="0" u="none" strike="noStrike" kern="0" cap="none" spc="0" normalizeH="0" baseline="0" noProof="0" dirty="0">
                <a:ln>
                  <a:noFill/>
                </a:ln>
                <a:solidFill>
                  <a:prstClr val="white"/>
                </a:solidFill>
                <a:effectLst/>
                <a:uLnTx/>
                <a:uFillTx/>
                <a:latin typeface="Calibri" panose="020F0502020204030204"/>
                <a:ea typeface="+mn-ea"/>
                <a:cs typeface="+mn-cs"/>
              </a:rPr>
              <a:t>Workshop </a:t>
            </a:r>
          </a:p>
          <a:p>
            <a:pPr marL="0" marR="0" lvl="0" indent="0" algn="ctr" defTabSz="889000" eaLnBrk="1" fontAlgn="auto" latinLnBrk="0" hangingPunct="1">
              <a:lnSpc>
                <a:spcPct val="90000"/>
              </a:lnSpc>
              <a:spcBef>
                <a:spcPct val="0"/>
              </a:spcBef>
              <a:spcAft>
                <a:spcPts val="0"/>
              </a:spcAft>
              <a:buClrTx/>
              <a:buSzTx/>
              <a:buFontTx/>
              <a:buNone/>
              <a:tabLst/>
              <a:defRPr/>
            </a:pPr>
            <a:r>
              <a:rPr kumimoji="0" lang="en-GB" sz="1050" b="1" i="0" u="none" strike="noStrike" kern="0" cap="none" spc="0" normalizeH="0" baseline="0" noProof="0" dirty="0">
                <a:ln>
                  <a:noFill/>
                </a:ln>
                <a:solidFill>
                  <a:prstClr val="white"/>
                </a:solidFill>
                <a:effectLst/>
                <a:uLnTx/>
                <a:uFillTx/>
                <a:latin typeface="Calibri" panose="020F0502020204030204"/>
                <a:ea typeface="+mn-ea"/>
                <a:cs typeface="+mn-cs"/>
              </a:rPr>
              <a:t>1</a:t>
            </a:r>
          </a:p>
        </p:txBody>
      </p:sp>
      <p:sp>
        <p:nvSpPr>
          <p:cNvPr id="24" name="Star: 12 Points 2">
            <a:extLst>
              <a:ext uri="{FF2B5EF4-FFF2-40B4-BE49-F238E27FC236}">
                <a16:creationId xmlns:a16="http://schemas.microsoft.com/office/drawing/2014/main" id="{E4ED2028-4E5F-C582-6412-E673547D802E}"/>
              </a:ext>
            </a:extLst>
          </p:cNvPr>
          <p:cNvSpPr/>
          <p:nvPr/>
        </p:nvSpPr>
        <p:spPr>
          <a:xfrm>
            <a:off x="11283893" y="1782266"/>
            <a:ext cx="667837" cy="619386"/>
          </a:xfrm>
          <a:prstGeom prst="star12">
            <a:avLst/>
          </a:prstGeom>
          <a:solidFill>
            <a:srgbClr val="0B4649"/>
          </a:solidFill>
          <a:ln w="19050" cap="flat" cmpd="sng" algn="ctr">
            <a:solidFill>
              <a:sysClr val="window" lastClr="FFFFFF">
                <a:hueOff val="0"/>
                <a:satOff val="0"/>
                <a:lumOff val="0"/>
                <a:alphaOff val="0"/>
              </a:sysClr>
            </a:solidFill>
            <a:prstDash val="solid"/>
            <a:miter lim="800000"/>
          </a:ln>
          <a:effectLst/>
        </p:spPr>
        <p:txBody>
          <a:bodyPr spcFirstLastPara="0" vert="horz" wrap="none" lIns="0" tIns="0" rIns="0" bIns="0" numCol="1" spcCol="1270" anchor="ctr" anchorCtr="0">
            <a:noAutofit/>
          </a:bodyPr>
          <a:lstStyle/>
          <a:p>
            <a:pPr marL="0" marR="0" lvl="0" indent="0" algn="ctr" defTabSz="889000" eaLnBrk="1" fontAlgn="auto" latinLnBrk="0" hangingPunct="1">
              <a:lnSpc>
                <a:spcPct val="90000"/>
              </a:lnSpc>
              <a:spcBef>
                <a:spcPct val="0"/>
              </a:spcBef>
              <a:spcAft>
                <a:spcPts val="0"/>
              </a:spcAft>
              <a:buClrTx/>
              <a:buSzTx/>
              <a:buFontTx/>
              <a:buNone/>
              <a:tabLst/>
              <a:defRPr/>
            </a:pPr>
            <a:endParaRPr kumimoji="0" lang="en-GB" sz="300" b="1" i="0" u="none" strike="noStrike" kern="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889000" eaLnBrk="1" fontAlgn="auto" latinLnBrk="0" hangingPunct="1">
              <a:lnSpc>
                <a:spcPct val="90000"/>
              </a:lnSpc>
              <a:spcBef>
                <a:spcPct val="0"/>
              </a:spcBef>
              <a:spcAft>
                <a:spcPts val="0"/>
              </a:spcAft>
              <a:buClrTx/>
              <a:buSzTx/>
              <a:buFontTx/>
              <a:buNone/>
              <a:tabLst/>
              <a:defRPr/>
            </a:pPr>
            <a:r>
              <a:rPr kumimoji="0" lang="en-GB" sz="1050" b="1" i="0" u="none" strike="noStrike" kern="0" cap="none" spc="0" normalizeH="0" baseline="0" noProof="0" dirty="0">
                <a:ln>
                  <a:noFill/>
                </a:ln>
                <a:solidFill>
                  <a:prstClr val="white"/>
                </a:solidFill>
                <a:effectLst/>
                <a:uLnTx/>
                <a:uFillTx/>
                <a:latin typeface="Calibri" panose="020F0502020204030204"/>
                <a:ea typeface="+mn-ea"/>
                <a:cs typeface="+mn-cs"/>
              </a:rPr>
              <a:t>Workshop </a:t>
            </a:r>
          </a:p>
          <a:p>
            <a:pPr marL="0" marR="0" lvl="0" indent="0" algn="ctr" defTabSz="889000" eaLnBrk="1" fontAlgn="auto" latinLnBrk="0" hangingPunct="1">
              <a:lnSpc>
                <a:spcPct val="90000"/>
              </a:lnSpc>
              <a:spcBef>
                <a:spcPct val="0"/>
              </a:spcBef>
              <a:spcAft>
                <a:spcPts val="0"/>
              </a:spcAft>
              <a:buClrTx/>
              <a:buSzTx/>
              <a:buFontTx/>
              <a:buNone/>
              <a:tabLst/>
              <a:defRPr/>
            </a:pPr>
            <a:r>
              <a:rPr kumimoji="0" lang="en-GB" sz="1050" b="1" i="0" u="none" strike="noStrike" kern="0" cap="none" spc="0" normalizeH="0" baseline="0" noProof="0" dirty="0">
                <a:ln>
                  <a:noFill/>
                </a:ln>
                <a:solidFill>
                  <a:prstClr val="white"/>
                </a:solidFill>
                <a:effectLst/>
                <a:uLnTx/>
                <a:uFillTx/>
                <a:latin typeface="Calibri" panose="020F0502020204030204"/>
                <a:ea typeface="+mn-ea"/>
                <a:cs typeface="+mn-cs"/>
              </a:rPr>
              <a:t>1</a:t>
            </a:r>
          </a:p>
        </p:txBody>
      </p:sp>
      <p:sp>
        <p:nvSpPr>
          <p:cNvPr id="26" name="Star: 12 Points 2">
            <a:extLst>
              <a:ext uri="{FF2B5EF4-FFF2-40B4-BE49-F238E27FC236}">
                <a16:creationId xmlns:a16="http://schemas.microsoft.com/office/drawing/2014/main" id="{921A6280-6D74-EDF8-AE67-5BBCA01DC57A}"/>
              </a:ext>
            </a:extLst>
          </p:cNvPr>
          <p:cNvSpPr/>
          <p:nvPr/>
        </p:nvSpPr>
        <p:spPr>
          <a:xfrm>
            <a:off x="11283893" y="3458081"/>
            <a:ext cx="667837" cy="619386"/>
          </a:xfrm>
          <a:prstGeom prst="star12">
            <a:avLst/>
          </a:prstGeom>
          <a:solidFill>
            <a:srgbClr val="0F5D61"/>
          </a:solidFill>
          <a:ln w="19050" cap="flat" cmpd="sng" algn="ctr">
            <a:solidFill>
              <a:sysClr val="window" lastClr="FFFFFF">
                <a:hueOff val="0"/>
                <a:satOff val="0"/>
                <a:lumOff val="0"/>
                <a:alphaOff val="0"/>
              </a:sysClr>
            </a:solidFill>
            <a:prstDash val="solid"/>
            <a:miter lim="800000"/>
          </a:ln>
          <a:effectLst/>
        </p:spPr>
        <p:txBody>
          <a:bodyPr spcFirstLastPara="0" vert="horz" wrap="none" lIns="0" tIns="0" rIns="0" bIns="0" numCol="1" spcCol="1270" anchor="ctr" anchorCtr="0">
            <a:noAutofit/>
          </a:bodyPr>
          <a:lstStyle/>
          <a:p>
            <a:pPr algn="ctr" defTabSz="889000">
              <a:lnSpc>
                <a:spcPct val="90000"/>
              </a:lnSpc>
              <a:spcBef>
                <a:spcPct val="0"/>
              </a:spcBef>
            </a:pPr>
            <a:endParaRPr lang="en-GB" sz="900" b="1" kern="0" dirty="0">
              <a:solidFill>
                <a:prstClr val="white"/>
              </a:solidFill>
              <a:latin typeface="Calibri" panose="020F0502020204030204"/>
            </a:endParaRPr>
          </a:p>
          <a:p>
            <a:pPr algn="ctr" defTabSz="889000">
              <a:lnSpc>
                <a:spcPct val="90000"/>
              </a:lnSpc>
              <a:spcBef>
                <a:spcPct val="0"/>
              </a:spcBef>
            </a:pPr>
            <a:r>
              <a:rPr lang="en-GB" sz="900" b="1" kern="0" dirty="0">
                <a:solidFill>
                  <a:prstClr val="white"/>
                </a:solidFill>
                <a:latin typeface="Calibri" panose="020F0502020204030204"/>
              </a:rPr>
              <a:t>Workshop </a:t>
            </a:r>
          </a:p>
          <a:p>
            <a:pPr algn="ctr" defTabSz="889000">
              <a:lnSpc>
                <a:spcPct val="90000"/>
              </a:lnSpc>
              <a:spcBef>
                <a:spcPct val="0"/>
              </a:spcBef>
            </a:pPr>
            <a:r>
              <a:rPr lang="en-GB" sz="900" b="1" kern="0">
                <a:solidFill>
                  <a:prstClr val="white"/>
                </a:solidFill>
                <a:latin typeface="Calibri" panose="020F0502020204030204"/>
              </a:rPr>
              <a:t>2</a:t>
            </a:r>
            <a:endParaRPr lang="en-GB" sz="900" b="1" kern="0" dirty="0">
              <a:solidFill>
                <a:prstClr val="white"/>
              </a:solidFill>
              <a:latin typeface="Calibri" panose="020F0502020204030204"/>
            </a:endParaRPr>
          </a:p>
        </p:txBody>
      </p:sp>
      <p:sp>
        <p:nvSpPr>
          <p:cNvPr id="27" name="Star: 12 Points 2">
            <a:extLst>
              <a:ext uri="{FF2B5EF4-FFF2-40B4-BE49-F238E27FC236}">
                <a16:creationId xmlns:a16="http://schemas.microsoft.com/office/drawing/2014/main" id="{C7E0088B-DABC-23E3-A2FD-FC2C214F79A5}"/>
              </a:ext>
            </a:extLst>
          </p:cNvPr>
          <p:cNvSpPr/>
          <p:nvPr/>
        </p:nvSpPr>
        <p:spPr>
          <a:xfrm>
            <a:off x="11283893" y="4060448"/>
            <a:ext cx="667837" cy="619386"/>
          </a:xfrm>
          <a:prstGeom prst="star12">
            <a:avLst/>
          </a:prstGeom>
          <a:solidFill>
            <a:srgbClr val="0F5D61"/>
          </a:solidFill>
          <a:ln w="19050" cap="flat" cmpd="sng" algn="ctr">
            <a:solidFill>
              <a:sysClr val="window" lastClr="FFFFFF">
                <a:hueOff val="0"/>
                <a:satOff val="0"/>
                <a:lumOff val="0"/>
                <a:alphaOff val="0"/>
              </a:sysClr>
            </a:solidFill>
            <a:prstDash val="solid"/>
            <a:miter lim="800000"/>
          </a:ln>
          <a:effectLst/>
        </p:spPr>
        <p:txBody>
          <a:bodyPr spcFirstLastPara="0" vert="horz" wrap="none" lIns="0" tIns="0" rIns="0" bIns="0" numCol="1" spcCol="1270" anchor="ctr" anchorCtr="0">
            <a:noAutofit/>
          </a:bodyPr>
          <a:lstStyle/>
          <a:p>
            <a:pPr algn="ctr" defTabSz="889000">
              <a:lnSpc>
                <a:spcPct val="90000"/>
              </a:lnSpc>
              <a:spcBef>
                <a:spcPct val="0"/>
              </a:spcBef>
            </a:pPr>
            <a:endParaRPr lang="en-GB" sz="900" b="1" kern="0" dirty="0">
              <a:solidFill>
                <a:prstClr val="white"/>
              </a:solidFill>
              <a:latin typeface="Calibri" panose="020F0502020204030204"/>
            </a:endParaRPr>
          </a:p>
          <a:p>
            <a:pPr algn="ctr" defTabSz="889000">
              <a:lnSpc>
                <a:spcPct val="90000"/>
              </a:lnSpc>
              <a:spcBef>
                <a:spcPct val="0"/>
              </a:spcBef>
            </a:pPr>
            <a:r>
              <a:rPr lang="en-GB" sz="900" b="1" kern="0" dirty="0">
                <a:solidFill>
                  <a:prstClr val="white"/>
                </a:solidFill>
                <a:latin typeface="Calibri" panose="020F0502020204030204"/>
              </a:rPr>
              <a:t>Workshop </a:t>
            </a:r>
          </a:p>
          <a:p>
            <a:pPr algn="ctr" defTabSz="889000">
              <a:lnSpc>
                <a:spcPct val="90000"/>
              </a:lnSpc>
              <a:spcBef>
                <a:spcPct val="0"/>
              </a:spcBef>
            </a:pPr>
            <a:r>
              <a:rPr lang="en-GB" sz="900" b="1" kern="0" dirty="0">
                <a:solidFill>
                  <a:prstClr val="white"/>
                </a:solidFill>
                <a:latin typeface="Calibri" panose="020F0502020204030204"/>
              </a:rPr>
              <a:t>2</a:t>
            </a:r>
          </a:p>
        </p:txBody>
      </p:sp>
      <p:sp>
        <p:nvSpPr>
          <p:cNvPr id="46" name="Star: 12 Points 2">
            <a:extLst>
              <a:ext uri="{FF2B5EF4-FFF2-40B4-BE49-F238E27FC236}">
                <a16:creationId xmlns:a16="http://schemas.microsoft.com/office/drawing/2014/main" id="{5CE3C1E2-97E4-C814-762A-48681A0EB0C6}"/>
              </a:ext>
            </a:extLst>
          </p:cNvPr>
          <p:cNvSpPr/>
          <p:nvPr/>
        </p:nvSpPr>
        <p:spPr>
          <a:xfrm>
            <a:off x="11283893" y="4662815"/>
            <a:ext cx="667837" cy="619386"/>
          </a:xfrm>
          <a:prstGeom prst="star12">
            <a:avLst/>
          </a:prstGeom>
          <a:solidFill>
            <a:srgbClr val="0F5D61"/>
          </a:solidFill>
          <a:ln w="19050" cap="flat" cmpd="sng" algn="ctr">
            <a:solidFill>
              <a:sysClr val="window" lastClr="FFFFFF">
                <a:hueOff val="0"/>
                <a:satOff val="0"/>
                <a:lumOff val="0"/>
                <a:alphaOff val="0"/>
              </a:sysClr>
            </a:solidFill>
            <a:prstDash val="solid"/>
            <a:miter lim="800000"/>
          </a:ln>
          <a:effectLst/>
        </p:spPr>
        <p:txBody>
          <a:bodyPr spcFirstLastPara="0" vert="horz" wrap="none" lIns="0" tIns="0" rIns="0" bIns="0" numCol="1" spcCol="1270" anchor="ctr" anchorCtr="0">
            <a:noAutofit/>
          </a:bodyPr>
          <a:lstStyle/>
          <a:p>
            <a:pPr algn="ctr" defTabSz="889000">
              <a:lnSpc>
                <a:spcPct val="90000"/>
              </a:lnSpc>
              <a:spcBef>
                <a:spcPct val="0"/>
              </a:spcBef>
            </a:pPr>
            <a:endParaRPr lang="en-GB" sz="900" b="1" kern="0" dirty="0">
              <a:solidFill>
                <a:prstClr val="white"/>
              </a:solidFill>
              <a:latin typeface="Calibri" panose="020F0502020204030204"/>
            </a:endParaRPr>
          </a:p>
          <a:p>
            <a:pPr algn="ctr" defTabSz="889000">
              <a:lnSpc>
                <a:spcPct val="90000"/>
              </a:lnSpc>
              <a:spcBef>
                <a:spcPct val="0"/>
              </a:spcBef>
            </a:pPr>
            <a:r>
              <a:rPr lang="en-GB" sz="900" b="1" kern="0" dirty="0">
                <a:solidFill>
                  <a:prstClr val="white"/>
                </a:solidFill>
                <a:latin typeface="Calibri" panose="020F0502020204030204"/>
              </a:rPr>
              <a:t>Workshop </a:t>
            </a:r>
          </a:p>
          <a:p>
            <a:pPr algn="ctr" defTabSz="889000">
              <a:lnSpc>
                <a:spcPct val="90000"/>
              </a:lnSpc>
              <a:spcBef>
                <a:spcPct val="0"/>
              </a:spcBef>
            </a:pPr>
            <a:r>
              <a:rPr lang="en-GB" sz="900" b="1" kern="0" dirty="0">
                <a:solidFill>
                  <a:prstClr val="white"/>
                </a:solidFill>
                <a:latin typeface="Calibri" panose="020F0502020204030204"/>
              </a:rPr>
              <a:t>2</a:t>
            </a:r>
          </a:p>
        </p:txBody>
      </p:sp>
      <p:sp>
        <p:nvSpPr>
          <p:cNvPr id="47" name="Star: 12 Points 2">
            <a:extLst>
              <a:ext uri="{FF2B5EF4-FFF2-40B4-BE49-F238E27FC236}">
                <a16:creationId xmlns:a16="http://schemas.microsoft.com/office/drawing/2014/main" id="{1E36FA51-EA10-050C-3301-DC0898FE9291}"/>
              </a:ext>
            </a:extLst>
          </p:cNvPr>
          <p:cNvSpPr/>
          <p:nvPr/>
        </p:nvSpPr>
        <p:spPr>
          <a:xfrm>
            <a:off x="11283893" y="5265182"/>
            <a:ext cx="667837" cy="619386"/>
          </a:xfrm>
          <a:prstGeom prst="star12">
            <a:avLst/>
          </a:prstGeom>
          <a:solidFill>
            <a:srgbClr val="0F5D61"/>
          </a:solidFill>
          <a:ln w="19050" cap="flat" cmpd="sng" algn="ctr">
            <a:solidFill>
              <a:sysClr val="window" lastClr="FFFFFF">
                <a:hueOff val="0"/>
                <a:satOff val="0"/>
                <a:lumOff val="0"/>
                <a:alphaOff val="0"/>
              </a:sysClr>
            </a:solidFill>
            <a:prstDash val="solid"/>
            <a:miter lim="800000"/>
          </a:ln>
          <a:effectLst/>
        </p:spPr>
        <p:txBody>
          <a:bodyPr spcFirstLastPara="0" vert="horz" wrap="none" lIns="0" tIns="0" rIns="0" bIns="0" numCol="1" spcCol="1270" anchor="ctr" anchorCtr="0">
            <a:noAutofit/>
          </a:bodyPr>
          <a:lstStyle/>
          <a:p>
            <a:pPr algn="ctr" defTabSz="889000">
              <a:lnSpc>
                <a:spcPct val="90000"/>
              </a:lnSpc>
              <a:spcBef>
                <a:spcPct val="0"/>
              </a:spcBef>
            </a:pPr>
            <a:endParaRPr lang="en-GB" sz="900" b="1" kern="0" dirty="0">
              <a:solidFill>
                <a:prstClr val="white"/>
              </a:solidFill>
              <a:latin typeface="Calibri" panose="020F0502020204030204"/>
            </a:endParaRPr>
          </a:p>
          <a:p>
            <a:pPr algn="ctr" defTabSz="889000">
              <a:lnSpc>
                <a:spcPct val="90000"/>
              </a:lnSpc>
              <a:spcBef>
                <a:spcPct val="0"/>
              </a:spcBef>
            </a:pPr>
            <a:r>
              <a:rPr lang="en-GB" sz="900" b="1" kern="0" dirty="0">
                <a:solidFill>
                  <a:prstClr val="white"/>
                </a:solidFill>
                <a:latin typeface="Calibri" panose="020F0502020204030204"/>
              </a:rPr>
              <a:t>Workshop </a:t>
            </a:r>
          </a:p>
          <a:p>
            <a:pPr algn="ctr" defTabSz="889000">
              <a:lnSpc>
                <a:spcPct val="90000"/>
              </a:lnSpc>
              <a:spcBef>
                <a:spcPct val="0"/>
              </a:spcBef>
            </a:pPr>
            <a:r>
              <a:rPr lang="en-GB" sz="900" b="1" kern="0" dirty="0">
                <a:solidFill>
                  <a:prstClr val="white"/>
                </a:solidFill>
                <a:latin typeface="Calibri" panose="020F0502020204030204"/>
              </a:rPr>
              <a:t>2</a:t>
            </a:r>
          </a:p>
        </p:txBody>
      </p:sp>
      <p:sp>
        <p:nvSpPr>
          <p:cNvPr id="48" name="Star: 12 Points 2">
            <a:extLst>
              <a:ext uri="{FF2B5EF4-FFF2-40B4-BE49-F238E27FC236}">
                <a16:creationId xmlns:a16="http://schemas.microsoft.com/office/drawing/2014/main" id="{41AC5BCE-2164-162A-390F-F47E82785799}"/>
              </a:ext>
            </a:extLst>
          </p:cNvPr>
          <p:cNvSpPr/>
          <p:nvPr/>
        </p:nvSpPr>
        <p:spPr>
          <a:xfrm>
            <a:off x="11283893" y="5867548"/>
            <a:ext cx="667837" cy="619386"/>
          </a:xfrm>
          <a:prstGeom prst="star12">
            <a:avLst/>
          </a:prstGeom>
          <a:solidFill>
            <a:srgbClr val="0F5D61"/>
          </a:solidFill>
          <a:ln w="19050" cap="flat" cmpd="sng" algn="ctr">
            <a:solidFill>
              <a:sysClr val="window" lastClr="FFFFFF">
                <a:hueOff val="0"/>
                <a:satOff val="0"/>
                <a:lumOff val="0"/>
                <a:alphaOff val="0"/>
              </a:sysClr>
            </a:solidFill>
            <a:prstDash val="solid"/>
            <a:miter lim="800000"/>
          </a:ln>
          <a:effectLst/>
        </p:spPr>
        <p:txBody>
          <a:bodyPr spcFirstLastPara="0" vert="horz" wrap="none" lIns="0" tIns="0" rIns="0" bIns="0" numCol="1" spcCol="1270" anchor="ctr" anchorCtr="0">
            <a:noAutofit/>
          </a:bodyPr>
          <a:lstStyle/>
          <a:p>
            <a:pPr algn="ctr" defTabSz="889000">
              <a:lnSpc>
                <a:spcPct val="90000"/>
              </a:lnSpc>
              <a:spcBef>
                <a:spcPct val="0"/>
              </a:spcBef>
            </a:pPr>
            <a:endParaRPr lang="en-GB" sz="900" b="1" kern="0" dirty="0">
              <a:solidFill>
                <a:prstClr val="white"/>
              </a:solidFill>
              <a:latin typeface="Calibri" panose="020F0502020204030204"/>
            </a:endParaRPr>
          </a:p>
          <a:p>
            <a:pPr algn="ctr" defTabSz="889000">
              <a:lnSpc>
                <a:spcPct val="90000"/>
              </a:lnSpc>
              <a:spcBef>
                <a:spcPct val="0"/>
              </a:spcBef>
            </a:pPr>
            <a:r>
              <a:rPr lang="en-GB" sz="900" b="1" kern="0" dirty="0">
                <a:solidFill>
                  <a:prstClr val="white"/>
                </a:solidFill>
                <a:latin typeface="Calibri" panose="020F0502020204030204"/>
              </a:rPr>
              <a:t>Workshop </a:t>
            </a:r>
          </a:p>
          <a:p>
            <a:pPr algn="ctr" defTabSz="889000">
              <a:lnSpc>
                <a:spcPct val="90000"/>
              </a:lnSpc>
              <a:spcBef>
                <a:spcPct val="0"/>
              </a:spcBef>
            </a:pPr>
            <a:r>
              <a:rPr lang="en-GB" sz="900" b="1" kern="0" dirty="0">
                <a:solidFill>
                  <a:prstClr val="white"/>
                </a:solidFill>
                <a:latin typeface="Calibri" panose="020F0502020204030204"/>
              </a:rPr>
              <a:t>2</a:t>
            </a:r>
          </a:p>
        </p:txBody>
      </p:sp>
      <p:sp>
        <p:nvSpPr>
          <p:cNvPr id="49" name="Freeform: Shape 22">
            <a:extLst>
              <a:ext uri="{FF2B5EF4-FFF2-40B4-BE49-F238E27FC236}">
                <a16:creationId xmlns:a16="http://schemas.microsoft.com/office/drawing/2014/main" id="{A4744D8B-E06D-77BB-041E-B8E29E7FA18E}"/>
              </a:ext>
            </a:extLst>
          </p:cNvPr>
          <p:cNvSpPr/>
          <p:nvPr/>
        </p:nvSpPr>
        <p:spPr>
          <a:xfrm>
            <a:off x="11198903" y="2473435"/>
            <a:ext cx="784665" cy="361732"/>
          </a:xfrm>
          <a:custGeom>
            <a:avLst/>
            <a:gdLst>
              <a:gd name="connsiteX0" fmla="*/ 0 w 3021598"/>
              <a:gd name="connsiteY0" fmla="*/ 0 h 824922"/>
              <a:gd name="connsiteX1" fmla="*/ 2609137 w 3021598"/>
              <a:gd name="connsiteY1" fmla="*/ 0 h 824922"/>
              <a:gd name="connsiteX2" fmla="*/ 3021598 w 3021598"/>
              <a:gd name="connsiteY2" fmla="*/ 412461 h 824922"/>
              <a:gd name="connsiteX3" fmla="*/ 2609137 w 3021598"/>
              <a:gd name="connsiteY3" fmla="*/ 824922 h 824922"/>
              <a:gd name="connsiteX4" fmla="*/ 0 w 3021598"/>
              <a:gd name="connsiteY4" fmla="*/ 824922 h 824922"/>
              <a:gd name="connsiteX5" fmla="*/ 412461 w 3021598"/>
              <a:gd name="connsiteY5" fmla="*/ 412461 h 824922"/>
              <a:gd name="connsiteX6" fmla="*/ 0 w 3021598"/>
              <a:gd name="connsiteY6" fmla="*/ 0 h 82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21598" h="824922">
                <a:moveTo>
                  <a:pt x="0" y="0"/>
                </a:moveTo>
                <a:lnTo>
                  <a:pt x="2609137" y="0"/>
                </a:lnTo>
                <a:lnTo>
                  <a:pt x="3021598" y="412461"/>
                </a:lnTo>
                <a:lnTo>
                  <a:pt x="2609137" y="824922"/>
                </a:lnTo>
                <a:lnTo>
                  <a:pt x="0" y="824922"/>
                </a:lnTo>
                <a:lnTo>
                  <a:pt x="412461" y="412461"/>
                </a:lnTo>
                <a:lnTo>
                  <a:pt x="0" y="0"/>
                </a:lnTo>
                <a:close/>
              </a:path>
            </a:pathLst>
          </a:custGeom>
          <a:solidFill>
            <a:srgbClr val="0F5D61"/>
          </a:solidFill>
          <a:ln w="19050" cap="flat" cmpd="sng" algn="ctr">
            <a:solidFill>
              <a:sysClr val="window" lastClr="FFFFFF">
                <a:hueOff val="0"/>
                <a:satOff val="0"/>
                <a:lumOff val="0"/>
                <a:alphaOff val="0"/>
              </a:sysClr>
            </a:solidFill>
            <a:prstDash val="solid"/>
            <a:miter lim="800000"/>
          </a:ln>
          <a:effectLst/>
        </p:spPr>
        <p:txBody>
          <a:bodyPr spcFirstLastPara="0" vert="horz" wrap="square" lIns="72000" tIns="24003" rIns="3600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en-GB" sz="1000" b="1" i="0" u="none" strike="noStrike" kern="0" cap="none" spc="0" normalizeH="0" baseline="0" noProof="0" dirty="0">
                <a:ln>
                  <a:noFill/>
                </a:ln>
                <a:solidFill>
                  <a:prstClr val="white"/>
                </a:solidFill>
                <a:effectLst/>
                <a:uLnTx/>
                <a:uFillTx/>
                <a:latin typeface="Calibri" panose="020F0502020204030204"/>
                <a:ea typeface="+mn-ea"/>
                <a:cs typeface="+mn-cs"/>
              </a:rPr>
              <a:t>Data collection</a:t>
            </a:r>
            <a:endParaRPr kumimoji="0" lang="en-GB" sz="900" b="0" i="0" u="none" strike="noStrike" kern="0" cap="none" spc="0" normalizeH="0" baseline="0" noProof="0" dirty="0">
              <a:ln>
                <a:noFill/>
              </a:ln>
              <a:solidFill>
                <a:prstClr val="white"/>
              </a:solidFill>
              <a:effectLst/>
              <a:uLnTx/>
              <a:uFillTx/>
              <a:latin typeface="Aptos" panose="02110004020202020204"/>
              <a:ea typeface="+mn-ea"/>
              <a:cs typeface="+mn-cs"/>
            </a:endParaRPr>
          </a:p>
        </p:txBody>
      </p:sp>
      <p:sp>
        <p:nvSpPr>
          <p:cNvPr id="50" name="Freeform: Shape 22">
            <a:extLst>
              <a:ext uri="{FF2B5EF4-FFF2-40B4-BE49-F238E27FC236}">
                <a16:creationId xmlns:a16="http://schemas.microsoft.com/office/drawing/2014/main" id="{967C44F5-DBFB-8F07-C1EC-B60DD80AB0DB}"/>
              </a:ext>
            </a:extLst>
          </p:cNvPr>
          <p:cNvSpPr/>
          <p:nvPr/>
        </p:nvSpPr>
        <p:spPr>
          <a:xfrm>
            <a:off x="11198903" y="3000349"/>
            <a:ext cx="784665" cy="361732"/>
          </a:xfrm>
          <a:custGeom>
            <a:avLst/>
            <a:gdLst>
              <a:gd name="connsiteX0" fmla="*/ 0 w 3021598"/>
              <a:gd name="connsiteY0" fmla="*/ 0 h 824922"/>
              <a:gd name="connsiteX1" fmla="*/ 2609137 w 3021598"/>
              <a:gd name="connsiteY1" fmla="*/ 0 h 824922"/>
              <a:gd name="connsiteX2" fmla="*/ 3021598 w 3021598"/>
              <a:gd name="connsiteY2" fmla="*/ 412461 h 824922"/>
              <a:gd name="connsiteX3" fmla="*/ 2609137 w 3021598"/>
              <a:gd name="connsiteY3" fmla="*/ 824922 h 824922"/>
              <a:gd name="connsiteX4" fmla="*/ 0 w 3021598"/>
              <a:gd name="connsiteY4" fmla="*/ 824922 h 824922"/>
              <a:gd name="connsiteX5" fmla="*/ 412461 w 3021598"/>
              <a:gd name="connsiteY5" fmla="*/ 412461 h 824922"/>
              <a:gd name="connsiteX6" fmla="*/ 0 w 3021598"/>
              <a:gd name="connsiteY6" fmla="*/ 0 h 82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21598" h="824922">
                <a:moveTo>
                  <a:pt x="0" y="0"/>
                </a:moveTo>
                <a:lnTo>
                  <a:pt x="2609137" y="0"/>
                </a:lnTo>
                <a:lnTo>
                  <a:pt x="3021598" y="412461"/>
                </a:lnTo>
                <a:lnTo>
                  <a:pt x="2609137" y="824922"/>
                </a:lnTo>
                <a:lnTo>
                  <a:pt x="0" y="824922"/>
                </a:lnTo>
                <a:lnTo>
                  <a:pt x="412461" y="412461"/>
                </a:lnTo>
                <a:lnTo>
                  <a:pt x="0" y="0"/>
                </a:lnTo>
                <a:close/>
              </a:path>
            </a:pathLst>
          </a:custGeom>
          <a:solidFill>
            <a:srgbClr val="0F5D61"/>
          </a:solidFill>
          <a:ln w="19050" cap="flat" cmpd="sng" algn="ctr">
            <a:solidFill>
              <a:sysClr val="window" lastClr="FFFFFF">
                <a:hueOff val="0"/>
                <a:satOff val="0"/>
                <a:lumOff val="0"/>
                <a:alphaOff val="0"/>
              </a:sysClr>
            </a:solidFill>
            <a:prstDash val="solid"/>
            <a:miter lim="800000"/>
          </a:ln>
          <a:effectLst/>
        </p:spPr>
        <p:txBody>
          <a:bodyPr spcFirstLastPara="0" vert="horz" wrap="square" lIns="72000" tIns="24003" rIns="3600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en-GB" sz="1000" b="1" i="0" u="none" strike="noStrike" kern="0" cap="none" spc="0" normalizeH="0" baseline="0" noProof="0" dirty="0">
                <a:ln>
                  <a:noFill/>
                </a:ln>
                <a:solidFill>
                  <a:prstClr val="white"/>
                </a:solidFill>
                <a:effectLst/>
                <a:uLnTx/>
                <a:uFillTx/>
                <a:latin typeface="Calibri" panose="020F0502020204030204"/>
                <a:ea typeface="+mn-ea"/>
                <a:cs typeface="+mn-cs"/>
              </a:rPr>
              <a:t>Data collection</a:t>
            </a:r>
            <a:endParaRPr kumimoji="0" lang="en-GB" sz="900" b="0" i="0" u="none" strike="noStrike" kern="0" cap="none" spc="0" normalizeH="0" baseline="0" noProof="0" dirty="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92207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D6CF8-F046-D890-F231-22E0A405C7C0}"/>
            </a:ext>
          </a:extLst>
        </p:cNvPr>
        <p:cNvGrpSpPr/>
        <p:nvPr/>
      </p:nvGrpSpPr>
      <p:grpSpPr>
        <a:xfrm>
          <a:off x="0" y="0"/>
          <a:ext cx="0" cy="0"/>
          <a:chOff x="0" y="0"/>
          <a:chExt cx="0" cy="0"/>
        </a:xfrm>
      </p:grpSpPr>
      <p:sp>
        <p:nvSpPr>
          <p:cNvPr id="7" name="Google Shape;427;p16">
            <a:extLst>
              <a:ext uri="{FF2B5EF4-FFF2-40B4-BE49-F238E27FC236}">
                <a16:creationId xmlns:a16="http://schemas.microsoft.com/office/drawing/2014/main" id="{B126F5D2-F666-1248-D664-534BCCF0C944}"/>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dirty="0">
              <a:solidFill>
                <a:srgbClr val="414141"/>
              </a:solidFill>
              <a:latin typeface="Lato" panose="020F0502020204030203" pitchFamily="34" charset="0"/>
              <a:cs typeface="Times New Roman" panose="02020603050405020304" pitchFamily="18" charset="0"/>
            </a:endParaRPr>
          </a:p>
        </p:txBody>
      </p:sp>
      <p:sp>
        <p:nvSpPr>
          <p:cNvPr id="13" name="Google Shape;126;p14">
            <a:extLst>
              <a:ext uri="{FF2B5EF4-FFF2-40B4-BE49-F238E27FC236}">
                <a16:creationId xmlns:a16="http://schemas.microsoft.com/office/drawing/2014/main" id="{9F9FC8CF-FEE3-0666-8CC5-1107C015D39C}"/>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a:buClr>
                <a:srgbClr val="000000"/>
              </a:buClr>
              <a:defRPr/>
            </a:pPr>
            <a:r>
              <a:rPr lang="en-US" sz="2400" kern="0" dirty="0">
                <a:solidFill>
                  <a:srgbClr val="0F5D61"/>
                </a:solidFill>
                <a:latin typeface="Lato" panose="020F0502020204030203" pitchFamily="34" charset="0"/>
                <a:cs typeface="Times New Roman" panose="02020603050405020304" pitchFamily="18" charset="0"/>
                <a:sym typeface="Lato"/>
              </a:rPr>
              <a:t>This process is embedded in the larger plan resulting in the drafting and endorsement of recommendations</a:t>
            </a:r>
            <a:endParaRPr kumimoji="0" lang="en-US" sz="2400" b="0" i="0" u="none" strike="noStrike" kern="0" cap="none" spc="0" normalizeH="0" baseline="0" noProof="0" dirty="0">
              <a:ln>
                <a:noFill/>
              </a:ln>
              <a:solidFill>
                <a:srgbClr val="0F5D61"/>
              </a:solidFill>
              <a:effectLst/>
              <a:uLnTx/>
              <a:uFillTx/>
              <a:latin typeface="Lato" panose="020F0502020204030203" pitchFamily="34" charset="0"/>
              <a:ea typeface="+mn-ea"/>
              <a:cs typeface="Times New Roman" panose="02020603050405020304" pitchFamily="18" charset="0"/>
              <a:sym typeface="Lato"/>
            </a:endParaRPr>
          </a:p>
        </p:txBody>
      </p:sp>
      <p:sp>
        <p:nvSpPr>
          <p:cNvPr id="2" name="Rectangle 1">
            <a:extLst>
              <a:ext uri="{FF2B5EF4-FFF2-40B4-BE49-F238E27FC236}">
                <a16:creationId xmlns:a16="http://schemas.microsoft.com/office/drawing/2014/main" id="{1AA179B8-97E9-6E72-2EAC-FB48F9C886C0}"/>
              </a:ext>
            </a:extLst>
          </p:cNvPr>
          <p:cNvSpPr/>
          <p:nvPr/>
        </p:nvSpPr>
        <p:spPr>
          <a:xfrm>
            <a:off x="9361276" y="2056009"/>
            <a:ext cx="2446035" cy="1092854"/>
          </a:xfrm>
          <a:prstGeom prst="rect">
            <a:avLst/>
          </a:prstGeom>
          <a:solidFill>
            <a:srgbClr val="E6E6E6"/>
          </a:solidFill>
          <a:ln w="19050" cap="flat" cmpd="sng" algn="ctr">
            <a:solidFill>
              <a:sysClr val="window" lastClr="FFFFFF">
                <a:hueOff val="0"/>
                <a:satOff val="0"/>
                <a:lumOff val="0"/>
                <a:alphaOff val="0"/>
              </a:sysClr>
            </a:solid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endParaRPr kumimoji="0" lang="en-GB" sz="14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3" name="Freeform: Shape 28">
            <a:extLst>
              <a:ext uri="{FF2B5EF4-FFF2-40B4-BE49-F238E27FC236}">
                <a16:creationId xmlns:a16="http://schemas.microsoft.com/office/drawing/2014/main" id="{E5FEEF10-EA6B-0C0B-0D69-4F2DF95FB418}"/>
              </a:ext>
            </a:extLst>
          </p:cNvPr>
          <p:cNvSpPr/>
          <p:nvPr/>
        </p:nvSpPr>
        <p:spPr>
          <a:xfrm>
            <a:off x="9521731" y="2255530"/>
            <a:ext cx="2205215" cy="704911"/>
          </a:xfrm>
          <a:custGeom>
            <a:avLst/>
            <a:gdLst>
              <a:gd name="connsiteX0" fmla="*/ 0 w 2790386"/>
              <a:gd name="connsiteY0" fmla="*/ 0 h 824922"/>
              <a:gd name="connsiteX1" fmla="*/ 2377925 w 2790386"/>
              <a:gd name="connsiteY1" fmla="*/ 0 h 824922"/>
              <a:gd name="connsiteX2" fmla="*/ 2790386 w 2790386"/>
              <a:gd name="connsiteY2" fmla="*/ 412461 h 824922"/>
              <a:gd name="connsiteX3" fmla="*/ 2377925 w 2790386"/>
              <a:gd name="connsiteY3" fmla="*/ 824922 h 824922"/>
              <a:gd name="connsiteX4" fmla="*/ 0 w 2790386"/>
              <a:gd name="connsiteY4" fmla="*/ 824922 h 824922"/>
              <a:gd name="connsiteX5" fmla="*/ 412461 w 2790386"/>
              <a:gd name="connsiteY5" fmla="*/ 412461 h 824922"/>
              <a:gd name="connsiteX6" fmla="*/ 0 w 2790386"/>
              <a:gd name="connsiteY6" fmla="*/ 0 h 82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0386" h="824922">
                <a:moveTo>
                  <a:pt x="0" y="0"/>
                </a:moveTo>
                <a:lnTo>
                  <a:pt x="2377925" y="0"/>
                </a:lnTo>
                <a:lnTo>
                  <a:pt x="2790386" y="412461"/>
                </a:lnTo>
                <a:lnTo>
                  <a:pt x="2377925" y="824922"/>
                </a:lnTo>
                <a:lnTo>
                  <a:pt x="0" y="824922"/>
                </a:lnTo>
                <a:lnTo>
                  <a:pt x="412461" y="412461"/>
                </a:lnTo>
                <a:lnTo>
                  <a:pt x="0" y="0"/>
                </a:lnTo>
                <a:close/>
              </a:path>
            </a:pathLst>
          </a:custGeom>
          <a:solidFill>
            <a:srgbClr val="0F5D61">
              <a:alpha val="70000"/>
            </a:srgbClr>
          </a:solidFill>
          <a:ln w="19050" cap="flat" cmpd="sng" algn="ctr">
            <a:solidFill>
              <a:sysClr val="window" lastClr="FFFFFF">
                <a:hueOff val="0"/>
                <a:satOff val="0"/>
                <a:lumOff val="0"/>
                <a:alphaOff val="0"/>
              </a:sysClr>
            </a:solid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en-GB" sz="1400" b="1" i="0" u="none" strike="noStrike" kern="0" cap="none" spc="0" normalizeH="0" baseline="0" noProof="0" dirty="0">
                <a:ln>
                  <a:noFill/>
                </a:ln>
                <a:solidFill>
                  <a:prstClr val="white"/>
                </a:solidFill>
                <a:effectLst/>
                <a:uLnTx/>
                <a:uFillTx/>
                <a:latin typeface="Calibri" panose="020F0502020204030204"/>
                <a:ea typeface="+mn-ea"/>
                <a:cs typeface="+mn-cs"/>
              </a:rPr>
              <a:t>Validation and documentation</a:t>
            </a:r>
          </a:p>
        </p:txBody>
      </p:sp>
      <p:sp>
        <p:nvSpPr>
          <p:cNvPr id="5" name="Rectangle 4">
            <a:extLst>
              <a:ext uri="{FF2B5EF4-FFF2-40B4-BE49-F238E27FC236}">
                <a16:creationId xmlns:a16="http://schemas.microsoft.com/office/drawing/2014/main" id="{504B0CF8-6F36-F995-47F1-6A3631499898}"/>
              </a:ext>
            </a:extLst>
          </p:cNvPr>
          <p:cNvSpPr/>
          <p:nvPr/>
        </p:nvSpPr>
        <p:spPr>
          <a:xfrm>
            <a:off x="299555" y="2059531"/>
            <a:ext cx="3605046" cy="1092854"/>
          </a:xfrm>
          <a:prstGeom prst="rect">
            <a:avLst/>
          </a:prstGeom>
          <a:solidFill>
            <a:srgbClr val="E6E6E6"/>
          </a:solidFill>
          <a:ln w="19050" cap="flat" cmpd="sng" algn="ctr">
            <a:solidFill>
              <a:sysClr val="window" lastClr="FFFFFF">
                <a:hueOff val="0"/>
                <a:satOff val="0"/>
                <a:lumOff val="0"/>
                <a:alphaOff val="0"/>
              </a:sysClr>
            </a:solid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endParaRPr kumimoji="0" lang="en-GB" sz="14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Freeform: Shape 1">
            <a:extLst>
              <a:ext uri="{FF2B5EF4-FFF2-40B4-BE49-F238E27FC236}">
                <a16:creationId xmlns:a16="http://schemas.microsoft.com/office/drawing/2014/main" id="{8AF4295D-5B40-DBE8-D6C6-FD260456900B}"/>
              </a:ext>
            </a:extLst>
          </p:cNvPr>
          <p:cNvSpPr/>
          <p:nvPr/>
        </p:nvSpPr>
        <p:spPr>
          <a:xfrm>
            <a:off x="390629" y="2261502"/>
            <a:ext cx="2209222" cy="704911"/>
          </a:xfrm>
          <a:custGeom>
            <a:avLst/>
            <a:gdLst>
              <a:gd name="connsiteX0" fmla="*/ 0 w 2790386"/>
              <a:gd name="connsiteY0" fmla="*/ 0 h 824922"/>
              <a:gd name="connsiteX1" fmla="*/ 2377925 w 2790386"/>
              <a:gd name="connsiteY1" fmla="*/ 0 h 824922"/>
              <a:gd name="connsiteX2" fmla="*/ 2790386 w 2790386"/>
              <a:gd name="connsiteY2" fmla="*/ 412461 h 824922"/>
              <a:gd name="connsiteX3" fmla="*/ 2377925 w 2790386"/>
              <a:gd name="connsiteY3" fmla="*/ 824922 h 824922"/>
              <a:gd name="connsiteX4" fmla="*/ 0 w 2790386"/>
              <a:gd name="connsiteY4" fmla="*/ 824922 h 824922"/>
              <a:gd name="connsiteX5" fmla="*/ 412461 w 2790386"/>
              <a:gd name="connsiteY5" fmla="*/ 412461 h 824922"/>
              <a:gd name="connsiteX6" fmla="*/ 0 w 2790386"/>
              <a:gd name="connsiteY6" fmla="*/ 0 h 82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0386" h="824922">
                <a:moveTo>
                  <a:pt x="0" y="0"/>
                </a:moveTo>
                <a:lnTo>
                  <a:pt x="2377925" y="0"/>
                </a:lnTo>
                <a:lnTo>
                  <a:pt x="2790386" y="412461"/>
                </a:lnTo>
                <a:lnTo>
                  <a:pt x="2377925" y="824922"/>
                </a:lnTo>
                <a:lnTo>
                  <a:pt x="0" y="824922"/>
                </a:lnTo>
                <a:lnTo>
                  <a:pt x="412461" y="412461"/>
                </a:lnTo>
                <a:lnTo>
                  <a:pt x="0" y="0"/>
                </a:lnTo>
                <a:close/>
              </a:path>
            </a:pathLst>
          </a:custGeom>
          <a:solidFill>
            <a:srgbClr val="0B4649"/>
          </a:solidFill>
          <a:ln w="19050" cap="flat" cmpd="sng" algn="ctr">
            <a:solidFill>
              <a:sysClr val="window" lastClr="FFFFFF">
                <a:hueOff val="0"/>
                <a:satOff val="0"/>
                <a:lumOff val="0"/>
                <a:alphaOff val="0"/>
              </a:sysClr>
            </a:solid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en-GB" sz="1400" b="1" i="0" u="none" strike="noStrike" kern="0" cap="none" spc="0" normalizeH="0" baseline="0" noProof="0" dirty="0">
                <a:ln>
                  <a:noFill/>
                </a:ln>
                <a:solidFill>
                  <a:prstClr val="white"/>
                </a:solidFill>
                <a:effectLst/>
                <a:uLnTx/>
                <a:uFillTx/>
                <a:latin typeface="Calibri" panose="020F0502020204030204"/>
                <a:ea typeface="+mn-ea"/>
                <a:cs typeface="+mn-cs"/>
              </a:rPr>
              <a:t>Process design and stakeholder engagement</a:t>
            </a:r>
          </a:p>
        </p:txBody>
      </p:sp>
      <p:sp>
        <p:nvSpPr>
          <p:cNvPr id="8" name="Star: 12 Points 2">
            <a:extLst>
              <a:ext uri="{FF2B5EF4-FFF2-40B4-BE49-F238E27FC236}">
                <a16:creationId xmlns:a16="http://schemas.microsoft.com/office/drawing/2014/main" id="{47C03314-FF4D-F93C-A759-9D117C098507}"/>
              </a:ext>
            </a:extLst>
          </p:cNvPr>
          <p:cNvSpPr/>
          <p:nvPr/>
        </p:nvSpPr>
        <p:spPr>
          <a:xfrm>
            <a:off x="2599851" y="2051582"/>
            <a:ext cx="1183114" cy="1097280"/>
          </a:xfrm>
          <a:prstGeom prst="star12">
            <a:avLst/>
          </a:prstGeom>
          <a:solidFill>
            <a:srgbClr val="0B4649"/>
          </a:solidFill>
          <a:ln w="19050" cap="flat" cmpd="sng" algn="ctr">
            <a:solidFill>
              <a:sysClr val="window" lastClr="FFFFFF">
                <a:hueOff val="0"/>
                <a:satOff val="0"/>
                <a:lumOff val="0"/>
                <a:alphaOff val="0"/>
              </a:sysClr>
            </a:solidFill>
            <a:prstDash val="solid"/>
            <a:miter lim="800000"/>
          </a:ln>
          <a:effectLst/>
        </p:spPr>
        <p:txBody>
          <a:bodyPr spcFirstLastPara="0" vert="horz" wrap="none" lIns="0" tIns="0" rIns="0" bIns="0" numCol="1" spcCol="1270" anchor="ctr" anchorCtr="0">
            <a:noAutofit/>
          </a:bodyPr>
          <a:lstStyle/>
          <a:p>
            <a:pPr marL="0" marR="0" lvl="0" indent="0" algn="ctr" defTabSz="889000" eaLnBrk="1" fontAlgn="auto" latinLnBrk="0" hangingPunct="1">
              <a:lnSpc>
                <a:spcPct val="90000"/>
              </a:lnSpc>
              <a:spcBef>
                <a:spcPct val="0"/>
              </a:spcBef>
              <a:spcAft>
                <a:spcPts val="0"/>
              </a:spcAft>
              <a:buClrTx/>
              <a:buSzTx/>
              <a:buFontTx/>
              <a:buNone/>
              <a:tabLst/>
              <a:defRPr/>
            </a:pPr>
            <a:endParaRPr kumimoji="0" lang="en-GB" sz="600" b="1" i="0" u="none" strike="noStrike" kern="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889000" eaLnBrk="1" fontAlgn="auto" latinLnBrk="0" hangingPunct="1">
              <a:lnSpc>
                <a:spcPct val="90000"/>
              </a:lnSpc>
              <a:spcBef>
                <a:spcPct val="0"/>
              </a:spcBef>
              <a:spcAft>
                <a:spcPts val="0"/>
              </a:spcAft>
              <a:buClrTx/>
              <a:buSzTx/>
              <a:buFontTx/>
              <a:buNone/>
              <a:tabLst/>
              <a:defRPr/>
            </a:pPr>
            <a:r>
              <a:rPr kumimoji="0" lang="en-GB" sz="1400" b="1" i="0" u="none" strike="noStrike" kern="0" cap="none" spc="0" normalizeH="0" baseline="0" noProof="0" dirty="0">
                <a:ln>
                  <a:noFill/>
                </a:ln>
                <a:solidFill>
                  <a:prstClr val="white"/>
                </a:solidFill>
                <a:effectLst/>
                <a:uLnTx/>
                <a:uFillTx/>
                <a:latin typeface="Calibri" panose="020F0502020204030204"/>
                <a:ea typeface="+mn-ea"/>
                <a:cs typeface="+mn-cs"/>
              </a:rPr>
              <a:t>Workshop </a:t>
            </a:r>
          </a:p>
          <a:p>
            <a:pPr marL="0" marR="0" lvl="0" indent="0" algn="ctr" defTabSz="889000" eaLnBrk="1" fontAlgn="auto" latinLnBrk="0" hangingPunct="1">
              <a:lnSpc>
                <a:spcPct val="90000"/>
              </a:lnSpc>
              <a:spcBef>
                <a:spcPct val="0"/>
              </a:spcBef>
              <a:spcAft>
                <a:spcPts val="0"/>
              </a:spcAft>
              <a:buClrTx/>
              <a:buSzTx/>
              <a:buFontTx/>
              <a:buNone/>
              <a:tabLst/>
              <a:defRPr/>
            </a:pPr>
            <a:r>
              <a:rPr kumimoji="0" lang="en-GB" sz="1400" b="1" i="0" u="none" strike="noStrike" kern="0" cap="none" spc="0" normalizeH="0" baseline="0" noProof="0" dirty="0">
                <a:ln>
                  <a:noFill/>
                </a:ln>
                <a:solidFill>
                  <a:prstClr val="white"/>
                </a:solidFill>
                <a:effectLst/>
                <a:uLnTx/>
                <a:uFillTx/>
                <a:latin typeface="Calibri" panose="020F0502020204030204"/>
                <a:ea typeface="+mn-ea"/>
                <a:cs typeface="+mn-cs"/>
              </a:rPr>
              <a:t>1</a:t>
            </a:r>
          </a:p>
        </p:txBody>
      </p:sp>
      <p:sp>
        <p:nvSpPr>
          <p:cNvPr id="10" name="Rectangle 9">
            <a:extLst>
              <a:ext uri="{FF2B5EF4-FFF2-40B4-BE49-F238E27FC236}">
                <a16:creationId xmlns:a16="http://schemas.microsoft.com/office/drawing/2014/main" id="{EAE31CD6-481E-0B7C-F864-A2501E642543}"/>
              </a:ext>
            </a:extLst>
          </p:cNvPr>
          <p:cNvSpPr/>
          <p:nvPr/>
        </p:nvSpPr>
        <p:spPr>
          <a:xfrm>
            <a:off x="289076" y="1379303"/>
            <a:ext cx="3602124" cy="470809"/>
          </a:xfrm>
          <a:prstGeom prst="rect">
            <a:avLst/>
          </a:prstGeom>
          <a:noFill/>
          <a:ln w="19050" cap="flat" cmpd="sng" algn="ctr">
            <a:no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en-GB" sz="1600" b="1" i="0" u="none" strike="noStrike" kern="0" cap="none" spc="0" normalizeH="0" baseline="0" noProof="0" dirty="0">
                <a:ln>
                  <a:noFill/>
                </a:ln>
                <a:solidFill>
                  <a:srgbClr val="0F5D61"/>
                </a:solidFill>
                <a:effectLst/>
                <a:uLnTx/>
                <a:uFillTx/>
                <a:latin typeface="Calibri" panose="020F0502020204030204"/>
                <a:ea typeface="+mn-ea"/>
                <a:cs typeface="+mn-cs"/>
              </a:rPr>
              <a:t>Phase 1: Framework Adaptation</a:t>
            </a:r>
          </a:p>
        </p:txBody>
      </p:sp>
      <p:sp>
        <p:nvSpPr>
          <p:cNvPr id="11" name="Rectangle 10">
            <a:extLst>
              <a:ext uri="{FF2B5EF4-FFF2-40B4-BE49-F238E27FC236}">
                <a16:creationId xmlns:a16="http://schemas.microsoft.com/office/drawing/2014/main" id="{B2DDA245-A1B8-2E72-3EB2-3B2FE27D0366}"/>
              </a:ext>
            </a:extLst>
          </p:cNvPr>
          <p:cNvSpPr/>
          <p:nvPr/>
        </p:nvSpPr>
        <p:spPr>
          <a:xfrm>
            <a:off x="4074039" y="2056008"/>
            <a:ext cx="5007114" cy="1092854"/>
          </a:xfrm>
          <a:prstGeom prst="rect">
            <a:avLst/>
          </a:prstGeom>
          <a:solidFill>
            <a:srgbClr val="E6E6E6"/>
          </a:solidFill>
          <a:ln w="19050" cap="flat" cmpd="sng" algn="ctr">
            <a:solidFill>
              <a:sysClr val="window" lastClr="FFFFFF">
                <a:hueOff val="0"/>
                <a:satOff val="0"/>
                <a:lumOff val="0"/>
                <a:alphaOff val="0"/>
              </a:sysClr>
            </a:solid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endParaRPr kumimoji="0" lang="en-GB" sz="14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4" name="Freeform: Shape 22">
            <a:extLst>
              <a:ext uri="{FF2B5EF4-FFF2-40B4-BE49-F238E27FC236}">
                <a16:creationId xmlns:a16="http://schemas.microsoft.com/office/drawing/2014/main" id="{70A1401E-ACA4-206A-4C57-62B96DDC3398}"/>
              </a:ext>
            </a:extLst>
          </p:cNvPr>
          <p:cNvSpPr/>
          <p:nvPr/>
        </p:nvSpPr>
        <p:spPr>
          <a:xfrm>
            <a:off x="4204171" y="2260824"/>
            <a:ext cx="2642676" cy="704911"/>
          </a:xfrm>
          <a:custGeom>
            <a:avLst/>
            <a:gdLst>
              <a:gd name="connsiteX0" fmla="*/ 0 w 3021598"/>
              <a:gd name="connsiteY0" fmla="*/ 0 h 824922"/>
              <a:gd name="connsiteX1" fmla="*/ 2609137 w 3021598"/>
              <a:gd name="connsiteY1" fmla="*/ 0 h 824922"/>
              <a:gd name="connsiteX2" fmla="*/ 3021598 w 3021598"/>
              <a:gd name="connsiteY2" fmla="*/ 412461 h 824922"/>
              <a:gd name="connsiteX3" fmla="*/ 2609137 w 3021598"/>
              <a:gd name="connsiteY3" fmla="*/ 824922 h 824922"/>
              <a:gd name="connsiteX4" fmla="*/ 0 w 3021598"/>
              <a:gd name="connsiteY4" fmla="*/ 824922 h 824922"/>
              <a:gd name="connsiteX5" fmla="*/ 412461 w 3021598"/>
              <a:gd name="connsiteY5" fmla="*/ 412461 h 824922"/>
              <a:gd name="connsiteX6" fmla="*/ 0 w 3021598"/>
              <a:gd name="connsiteY6" fmla="*/ 0 h 82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21598" h="824922">
                <a:moveTo>
                  <a:pt x="0" y="0"/>
                </a:moveTo>
                <a:lnTo>
                  <a:pt x="2609137" y="0"/>
                </a:lnTo>
                <a:lnTo>
                  <a:pt x="3021598" y="412461"/>
                </a:lnTo>
                <a:lnTo>
                  <a:pt x="2609137" y="824922"/>
                </a:lnTo>
                <a:lnTo>
                  <a:pt x="0" y="824922"/>
                </a:lnTo>
                <a:lnTo>
                  <a:pt x="412461" y="412461"/>
                </a:lnTo>
                <a:lnTo>
                  <a:pt x="0" y="0"/>
                </a:lnTo>
                <a:close/>
              </a:path>
            </a:pathLst>
          </a:custGeom>
          <a:solidFill>
            <a:srgbClr val="0F5D61"/>
          </a:solidFill>
          <a:ln w="19050" cap="flat" cmpd="sng" algn="ctr">
            <a:solidFill>
              <a:sysClr val="window" lastClr="FFFFFF">
                <a:hueOff val="0"/>
                <a:satOff val="0"/>
                <a:lumOff val="0"/>
                <a:alphaOff val="0"/>
              </a:sysClr>
            </a:solid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en-GB" sz="1400" b="1" i="0" u="none" strike="noStrike" kern="0" cap="none" spc="0" normalizeH="0" baseline="0" noProof="0" dirty="0">
                <a:ln>
                  <a:noFill/>
                </a:ln>
                <a:solidFill>
                  <a:prstClr val="white"/>
                </a:solidFill>
                <a:effectLst/>
                <a:uLnTx/>
                <a:uFillTx/>
                <a:latin typeface="Calibri" panose="020F0502020204030204"/>
                <a:ea typeface="+mn-ea"/>
                <a:cs typeface="+mn-cs"/>
              </a:rPr>
              <a:t>Data collection</a:t>
            </a:r>
            <a:endParaRPr kumimoji="0" lang="en-GB" sz="1200" b="0" i="0" u="none" strike="noStrike" kern="0" cap="none" spc="0" normalizeH="0" baseline="0" noProof="0" dirty="0">
              <a:ln>
                <a:noFill/>
              </a:ln>
              <a:solidFill>
                <a:prstClr val="white"/>
              </a:solidFill>
              <a:effectLst/>
              <a:uLnTx/>
              <a:uFillTx/>
              <a:latin typeface="Aptos" panose="02110004020202020204"/>
              <a:ea typeface="+mn-ea"/>
              <a:cs typeface="+mn-cs"/>
            </a:endParaRPr>
          </a:p>
        </p:txBody>
      </p:sp>
      <p:sp>
        <p:nvSpPr>
          <p:cNvPr id="15" name="Star: 12 Points 18">
            <a:extLst>
              <a:ext uri="{FF2B5EF4-FFF2-40B4-BE49-F238E27FC236}">
                <a16:creationId xmlns:a16="http://schemas.microsoft.com/office/drawing/2014/main" id="{F98558A5-B988-9562-B115-6244846362B4}"/>
              </a:ext>
            </a:extLst>
          </p:cNvPr>
          <p:cNvSpPr/>
          <p:nvPr/>
        </p:nvSpPr>
        <p:spPr>
          <a:xfrm>
            <a:off x="7311112" y="2046110"/>
            <a:ext cx="1183115" cy="1097280"/>
          </a:xfrm>
          <a:prstGeom prst="star12">
            <a:avLst/>
          </a:prstGeom>
          <a:solidFill>
            <a:srgbClr val="0F5D61"/>
          </a:solidFill>
          <a:ln w="19050" cap="flat" cmpd="sng" algn="ctr">
            <a:solidFill>
              <a:sysClr val="window" lastClr="FFFFFF">
                <a:hueOff val="0"/>
                <a:satOff val="0"/>
                <a:lumOff val="0"/>
                <a:alphaOff val="0"/>
              </a:sysClr>
            </a:solidFill>
            <a:prstDash val="solid"/>
            <a:miter lim="800000"/>
          </a:ln>
          <a:effectLst/>
        </p:spPr>
        <p:txBody>
          <a:bodyPr spcFirstLastPara="0" vert="horz" wrap="none" lIns="0" tIns="0" rIns="0" bIns="0" numCol="1" spcCol="1270" anchor="ctr" anchorCtr="0">
            <a:noAutofit/>
          </a:bodyPr>
          <a:lstStyle/>
          <a:p>
            <a:pPr marL="0" marR="0" lvl="0" indent="0" algn="ctr" defTabSz="889000" eaLnBrk="1" fontAlgn="auto" latinLnBrk="0" hangingPunct="1">
              <a:lnSpc>
                <a:spcPct val="90000"/>
              </a:lnSpc>
              <a:spcBef>
                <a:spcPct val="0"/>
              </a:spcBef>
              <a:spcAft>
                <a:spcPts val="0"/>
              </a:spcAft>
              <a:buClrTx/>
              <a:buSzTx/>
              <a:buFontTx/>
              <a:buNone/>
              <a:tabLst/>
              <a:defRPr/>
            </a:pPr>
            <a:endParaRPr kumimoji="0" lang="en-GB" sz="600" b="1" i="0" u="none" strike="noStrike" kern="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889000" eaLnBrk="1" fontAlgn="auto" latinLnBrk="0" hangingPunct="1">
              <a:lnSpc>
                <a:spcPct val="90000"/>
              </a:lnSpc>
              <a:spcBef>
                <a:spcPct val="0"/>
              </a:spcBef>
              <a:spcAft>
                <a:spcPts val="0"/>
              </a:spcAft>
              <a:buClrTx/>
              <a:buSzTx/>
              <a:buFontTx/>
              <a:buNone/>
              <a:tabLst/>
              <a:defRPr/>
            </a:pPr>
            <a:r>
              <a:rPr kumimoji="0" lang="en-GB" sz="1400" b="1" i="0" u="none" strike="noStrike" kern="0" cap="none" spc="0" normalizeH="0" baseline="0" noProof="0" dirty="0">
                <a:ln>
                  <a:noFill/>
                </a:ln>
                <a:solidFill>
                  <a:prstClr val="white"/>
                </a:solidFill>
                <a:effectLst/>
                <a:uLnTx/>
                <a:uFillTx/>
                <a:latin typeface="Calibri" panose="020F0502020204030204"/>
                <a:ea typeface="+mn-ea"/>
                <a:cs typeface="+mn-cs"/>
              </a:rPr>
              <a:t>Workshop</a:t>
            </a:r>
          </a:p>
          <a:p>
            <a:pPr marL="0" marR="0" lvl="0" indent="0" algn="ctr" defTabSz="889000" eaLnBrk="1" fontAlgn="auto" latinLnBrk="0" hangingPunct="1">
              <a:lnSpc>
                <a:spcPct val="90000"/>
              </a:lnSpc>
              <a:spcBef>
                <a:spcPct val="0"/>
              </a:spcBef>
              <a:spcAft>
                <a:spcPts val="0"/>
              </a:spcAft>
              <a:buClrTx/>
              <a:buSzTx/>
              <a:buFontTx/>
              <a:buNone/>
              <a:tabLst/>
              <a:defRPr/>
            </a:pPr>
            <a:r>
              <a:rPr kumimoji="0" lang="en-GB" sz="1400" b="1" i="0" u="none" strike="noStrike" kern="0" cap="none" spc="0" normalizeH="0" baseline="0" noProof="0" dirty="0">
                <a:ln>
                  <a:noFill/>
                </a:ln>
                <a:solidFill>
                  <a:prstClr val="white"/>
                </a:solidFill>
                <a:effectLst/>
                <a:uLnTx/>
                <a:uFillTx/>
                <a:latin typeface="Calibri" panose="020F0502020204030204"/>
                <a:ea typeface="+mn-ea"/>
                <a:cs typeface="+mn-cs"/>
              </a:rPr>
              <a:t>2</a:t>
            </a:r>
          </a:p>
        </p:txBody>
      </p:sp>
      <p:sp>
        <p:nvSpPr>
          <p:cNvPr id="16" name="Rectangle 15">
            <a:extLst>
              <a:ext uri="{FF2B5EF4-FFF2-40B4-BE49-F238E27FC236}">
                <a16:creationId xmlns:a16="http://schemas.microsoft.com/office/drawing/2014/main" id="{C79EEB45-1043-35C9-ADB1-179D8B1FF014}"/>
              </a:ext>
            </a:extLst>
          </p:cNvPr>
          <p:cNvSpPr/>
          <p:nvPr/>
        </p:nvSpPr>
        <p:spPr>
          <a:xfrm>
            <a:off x="3985197" y="1375781"/>
            <a:ext cx="5095956" cy="470809"/>
          </a:xfrm>
          <a:prstGeom prst="rect">
            <a:avLst/>
          </a:prstGeom>
          <a:noFill/>
          <a:ln w="19050" cap="flat" cmpd="sng" algn="ctr">
            <a:no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en-GB" sz="1600" b="1" i="0" u="none" strike="noStrike" kern="0" cap="none" spc="0" normalizeH="0" baseline="0" noProof="0" dirty="0">
                <a:ln>
                  <a:noFill/>
                </a:ln>
                <a:solidFill>
                  <a:srgbClr val="0F5D61"/>
                </a:solidFill>
                <a:effectLst/>
                <a:uLnTx/>
                <a:uFillTx/>
                <a:latin typeface="Calibri" panose="020F0502020204030204"/>
                <a:ea typeface="+mn-ea"/>
                <a:cs typeface="+mn-cs"/>
              </a:rPr>
              <a:t>Phase 2: Assessment, Prioritization and Sequencing</a:t>
            </a:r>
          </a:p>
        </p:txBody>
      </p:sp>
      <p:sp>
        <p:nvSpPr>
          <p:cNvPr id="17" name="Rectangle 16">
            <a:extLst>
              <a:ext uri="{FF2B5EF4-FFF2-40B4-BE49-F238E27FC236}">
                <a16:creationId xmlns:a16="http://schemas.microsoft.com/office/drawing/2014/main" id="{CEA692B4-9DCB-6612-747B-8A6DCDD36C05}"/>
              </a:ext>
            </a:extLst>
          </p:cNvPr>
          <p:cNvSpPr/>
          <p:nvPr/>
        </p:nvSpPr>
        <p:spPr>
          <a:xfrm>
            <a:off x="9081153" y="1375781"/>
            <a:ext cx="2949537" cy="470809"/>
          </a:xfrm>
          <a:prstGeom prst="rect">
            <a:avLst/>
          </a:prstGeom>
          <a:noFill/>
          <a:ln w="19050" cap="flat" cmpd="sng" algn="ctr">
            <a:no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en-GB" sz="1600" b="1" i="0" u="none" strike="noStrike" kern="0" cap="none" spc="0" normalizeH="0" baseline="0" noProof="0" dirty="0">
                <a:ln>
                  <a:noFill/>
                </a:ln>
                <a:solidFill>
                  <a:srgbClr val="0F5D61"/>
                </a:solidFill>
                <a:effectLst/>
                <a:uLnTx/>
                <a:uFillTx/>
                <a:latin typeface="Calibri" panose="020F0502020204030204"/>
                <a:ea typeface="+mn-ea"/>
                <a:cs typeface="+mn-cs"/>
              </a:rPr>
              <a:t>Phase 3: Recommendations</a:t>
            </a:r>
          </a:p>
        </p:txBody>
      </p:sp>
      <p:sp>
        <p:nvSpPr>
          <p:cNvPr id="22" name="Rectangle 21">
            <a:extLst>
              <a:ext uri="{FF2B5EF4-FFF2-40B4-BE49-F238E27FC236}">
                <a16:creationId xmlns:a16="http://schemas.microsoft.com/office/drawing/2014/main" id="{00C0294B-35DE-854F-2956-C5261B2D00EB}"/>
              </a:ext>
            </a:extLst>
          </p:cNvPr>
          <p:cNvSpPr/>
          <p:nvPr/>
        </p:nvSpPr>
        <p:spPr>
          <a:xfrm>
            <a:off x="837627" y="1691838"/>
            <a:ext cx="2507274" cy="262354"/>
          </a:xfrm>
          <a:prstGeom prst="rect">
            <a:avLst/>
          </a:prstGeom>
          <a:noFill/>
          <a:ln w="19050" cap="flat" cmpd="sng" algn="ctr">
            <a:no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1" u="none" strike="noStrike" kern="0" cap="none" spc="0" normalizeH="0" baseline="0" noProof="0" dirty="0">
                <a:ln>
                  <a:noFill/>
                </a:ln>
                <a:solidFill>
                  <a:prstClr val="white">
                    <a:lumMod val="50000"/>
                  </a:prstClr>
                </a:solidFill>
                <a:effectLst/>
                <a:uLnTx/>
                <a:uFillTx/>
                <a:latin typeface="Aptos" panose="02110004020202020204"/>
                <a:ea typeface="+mn-ea"/>
                <a:cs typeface="+mn-cs"/>
              </a:rPr>
              <a:t>1 month</a:t>
            </a:r>
          </a:p>
        </p:txBody>
      </p:sp>
      <p:sp>
        <p:nvSpPr>
          <p:cNvPr id="23" name="Rectangle 22">
            <a:extLst>
              <a:ext uri="{FF2B5EF4-FFF2-40B4-BE49-F238E27FC236}">
                <a16:creationId xmlns:a16="http://schemas.microsoft.com/office/drawing/2014/main" id="{FDCC2C20-0936-14E8-8C11-9082A62D9C9A}"/>
              </a:ext>
            </a:extLst>
          </p:cNvPr>
          <p:cNvSpPr/>
          <p:nvPr/>
        </p:nvSpPr>
        <p:spPr>
          <a:xfrm>
            <a:off x="5241319" y="1747254"/>
            <a:ext cx="2507274" cy="262354"/>
          </a:xfrm>
          <a:prstGeom prst="rect">
            <a:avLst/>
          </a:prstGeom>
          <a:noFill/>
          <a:ln w="19050" cap="flat" cmpd="sng" algn="ctr">
            <a:no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1" u="none" strike="noStrike" kern="0" cap="none" spc="0" normalizeH="0" baseline="0" noProof="0" dirty="0">
                <a:ln>
                  <a:noFill/>
                </a:ln>
                <a:solidFill>
                  <a:prstClr val="white">
                    <a:lumMod val="50000"/>
                  </a:prstClr>
                </a:solidFill>
                <a:effectLst/>
                <a:uLnTx/>
                <a:uFillTx/>
                <a:latin typeface="Aptos" panose="02110004020202020204"/>
                <a:ea typeface="+mn-ea"/>
                <a:cs typeface="+mn-cs"/>
              </a:rPr>
              <a:t>3 months</a:t>
            </a:r>
          </a:p>
        </p:txBody>
      </p:sp>
      <p:sp>
        <p:nvSpPr>
          <p:cNvPr id="24" name="Rectangle 23">
            <a:extLst>
              <a:ext uri="{FF2B5EF4-FFF2-40B4-BE49-F238E27FC236}">
                <a16:creationId xmlns:a16="http://schemas.microsoft.com/office/drawing/2014/main" id="{C1943F9D-AD98-C1D8-51A6-C2C3FFCD8260}"/>
              </a:ext>
            </a:extLst>
          </p:cNvPr>
          <p:cNvSpPr/>
          <p:nvPr/>
        </p:nvSpPr>
        <p:spPr>
          <a:xfrm>
            <a:off x="9523416" y="1687919"/>
            <a:ext cx="2507274" cy="262354"/>
          </a:xfrm>
          <a:prstGeom prst="rect">
            <a:avLst/>
          </a:prstGeom>
          <a:noFill/>
          <a:ln w="19050" cap="flat" cmpd="sng" algn="ctr">
            <a:no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1" u="none" strike="noStrike" kern="0" cap="none" spc="0" normalizeH="0" baseline="0" noProof="0" dirty="0">
                <a:ln>
                  <a:noFill/>
                </a:ln>
                <a:solidFill>
                  <a:prstClr val="white">
                    <a:lumMod val="50000"/>
                  </a:prstClr>
                </a:solidFill>
                <a:effectLst/>
                <a:uLnTx/>
                <a:uFillTx/>
                <a:latin typeface="Aptos" panose="02110004020202020204"/>
                <a:ea typeface="+mn-ea"/>
                <a:cs typeface="+mn-cs"/>
              </a:rPr>
              <a:t>2 months</a:t>
            </a:r>
          </a:p>
        </p:txBody>
      </p:sp>
      <p:graphicFrame>
        <p:nvGraphicFramePr>
          <p:cNvPr id="28" name="Table 27">
            <a:extLst>
              <a:ext uri="{FF2B5EF4-FFF2-40B4-BE49-F238E27FC236}">
                <a16:creationId xmlns:a16="http://schemas.microsoft.com/office/drawing/2014/main" id="{95279752-CD0F-2F3A-F6D1-C7AFC0E423CA}"/>
              </a:ext>
            </a:extLst>
          </p:cNvPr>
          <p:cNvGraphicFramePr>
            <a:graphicFrameLocks noGrp="1"/>
          </p:cNvGraphicFramePr>
          <p:nvPr/>
        </p:nvGraphicFramePr>
        <p:xfrm>
          <a:off x="1195299" y="3429000"/>
          <a:ext cx="2741579" cy="1158240"/>
        </p:xfrm>
        <a:graphic>
          <a:graphicData uri="http://schemas.openxmlformats.org/drawingml/2006/table">
            <a:tbl>
              <a:tblPr firstRow="1" bandRow="1">
                <a:tableStyleId>{93296810-A885-4BE3-A3E7-6D5BEEA58F35}</a:tableStyleId>
              </a:tblPr>
              <a:tblGrid>
                <a:gridCol w="275987">
                  <a:extLst>
                    <a:ext uri="{9D8B030D-6E8A-4147-A177-3AD203B41FA5}">
                      <a16:colId xmlns:a16="http://schemas.microsoft.com/office/drawing/2014/main" val="4206561777"/>
                    </a:ext>
                  </a:extLst>
                </a:gridCol>
                <a:gridCol w="2202475">
                  <a:extLst>
                    <a:ext uri="{9D8B030D-6E8A-4147-A177-3AD203B41FA5}">
                      <a16:colId xmlns:a16="http://schemas.microsoft.com/office/drawing/2014/main" val="1940179211"/>
                    </a:ext>
                  </a:extLst>
                </a:gridCol>
                <a:gridCol w="263117">
                  <a:extLst>
                    <a:ext uri="{9D8B030D-6E8A-4147-A177-3AD203B41FA5}">
                      <a16:colId xmlns:a16="http://schemas.microsoft.com/office/drawing/2014/main" val="512370050"/>
                    </a:ext>
                  </a:extLst>
                </a:gridCol>
              </a:tblGrid>
              <a:tr h="584200">
                <a:tc>
                  <a:txBody>
                    <a:bodyPr/>
                    <a:lstStyle/>
                    <a:p>
                      <a:pPr algn="ctr"/>
                      <a:r>
                        <a:rPr lang="en-US" sz="2400" b="1" noProof="0" dirty="0">
                          <a:solidFill>
                            <a:srgbClr val="0F5D61"/>
                          </a:solidFill>
                        </a:rPr>
                        <a:t>1</a:t>
                      </a:r>
                    </a:p>
                  </a:txBody>
                  <a:tcPr marL="0" marR="0" marT="0" marB="0" anchor="ctr"/>
                </a:tc>
                <a:tc>
                  <a:txBody>
                    <a:bodyPr/>
                    <a:lstStyle/>
                    <a:p>
                      <a:r>
                        <a:rPr lang="en-US" sz="1400" b="1" noProof="0" dirty="0">
                          <a:solidFill>
                            <a:schemeClr val="tx1">
                              <a:lumMod val="50000"/>
                            </a:schemeClr>
                          </a:solidFill>
                        </a:rPr>
                        <a:t>Preselect 4-6 vaccines to be included in the exercise</a:t>
                      </a:r>
                      <a:r>
                        <a:rPr lang="en-US" sz="1400" b="0" noProof="0" dirty="0">
                          <a:solidFill>
                            <a:schemeClr val="tx1">
                              <a:lumMod val="50000"/>
                            </a:schemeClr>
                          </a:solidFill>
                        </a:rPr>
                        <a:t> (voting through an online questionnaire can help)</a:t>
                      </a:r>
                      <a:endParaRPr lang="en-US" sz="1400" b="1" noProof="0" dirty="0">
                        <a:solidFill>
                          <a:schemeClr val="tx1">
                            <a:lumMod val="50000"/>
                          </a:schemeClr>
                        </a:solidFill>
                      </a:endParaRPr>
                    </a:p>
                  </a:txBody>
                  <a:tcPr anchor="ctr"/>
                </a:tc>
                <a:tc>
                  <a:txBody>
                    <a:bodyPr/>
                    <a:lstStyle/>
                    <a:p>
                      <a:endParaRPr lang="en-US" sz="1200" b="0" noProof="0" dirty="0">
                        <a:solidFill>
                          <a:schemeClr val="tx1">
                            <a:lumMod val="50000"/>
                          </a:schemeClr>
                        </a:solidFill>
                      </a:endParaRPr>
                    </a:p>
                  </a:txBody>
                  <a:tcPr anchor="ctr"/>
                </a:tc>
                <a:extLst>
                  <a:ext uri="{0D108BD9-81ED-4DB2-BD59-A6C34878D82A}">
                    <a16:rowId xmlns:a16="http://schemas.microsoft.com/office/drawing/2014/main" val="1871940235"/>
                  </a:ext>
                </a:extLst>
              </a:tr>
            </a:tbl>
          </a:graphicData>
        </a:graphic>
      </p:graphicFrame>
      <p:graphicFrame>
        <p:nvGraphicFramePr>
          <p:cNvPr id="32" name="Table 31">
            <a:extLst>
              <a:ext uri="{FF2B5EF4-FFF2-40B4-BE49-F238E27FC236}">
                <a16:creationId xmlns:a16="http://schemas.microsoft.com/office/drawing/2014/main" id="{9F781D1E-B217-0ED2-6741-D8ECE8B285BE}"/>
              </a:ext>
            </a:extLst>
          </p:cNvPr>
          <p:cNvGraphicFramePr>
            <a:graphicFrameLocks noGrp="1"/>
          </p:cNvGraphicFramePr>
          <p:nvPr/>
        </p:nvGraphicFramePr>
        <p:xfrm>
          <a:off x="1519968" y="4678645"/>
          <a:ext cx="2741579" cy="1371600"/>
        </p:xfrm>
        <a:graphic>
          <a:graphicData uri="http://schemas.openxmlformats.org/drawingml/2006/table">
            <a:tbl>
              <a:tblPr firstRow="1" bandRow="1">
                <a:tableStyleId>{93296810-A885-4BE3-A3E7-6D5BEEA58F35}</a:tableStyleId>
              </a:tblPr>
              <a:tblGrid>
                <a:gridCol w="275987">
                  <a:extLst>
                    <a:ext uri="{9D8B030D-6E8A-4147-A177-3AD203B41FA5}">
                      <a16:colId xmlns:a16="http://schemas.microsoft.com/office/drawing/2014/main" val="4206561777"/>
                    </a:ext>
                  </a:extLst>
                </a:gridCol>
                <a:gridCol w="2202475">
                  <a:extLst>
                    <a:ext uri="{9D8B030D-6E8A-4147-A177-3AD203B41FA5}">
                      <a16:colId xmlns:a16="http://schemas.microsoft.com/office/drawing/2014/main" val="1940179211"/>
                    </a:ext>
                  </a:extLst>
                </a:gridCol>
                <a:gridCol w="263117">
                  <a:extLst>
                    <a:ext uri="{9D8B030D-6E8A-4147-A177-3AD203B41FA5}">
                      <a16:colId xmlns:a16="http://schemas.microsoft.com/office/drawing/2014/main" val="512370050"/>
                    </a:ext>
                  </a:extLst>
                </a:gridCol>
              </a:tblGrid>
              <a:tr h="584200">
                <a:tc>
                  <a:txBody>
                    <a:bodyPr/>
                    <a:lstStyle/>
                    <a:p>
                      <a:pPr algn="ctr"/>
                      <a:r>
                        <a:rPr lang="en-US" sz="2400" b="1" noProof="0" dirty="0">
                          <a:solidFill>
                            <a:srgbClr val="0F5D61"/>
                          </a:solidFill>
                        </a:rPr>
                        <a:t>2</a:t>
                      </a:r>
                    </a:p>
                  </a:txBody>
                  <a:tcPr marL="0" marR="0" marT="0" marB="0"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400" b="1" noProof="0" dirty="0">
                          <a:solidFill>
                            <a:schemeClr val="tx1">
                              <a:lumMod val="50000"/>
                            </a:schemeClr>
                          </a:solidFill>
                        </a:rPr>
                        <a:t>Review and select 10 to 15 criteria out of 71 proposed and assign weight to each criteria </a:t>
                      </a:r>
                      <a:r>
                        <a:rPr lang="en-US" sz="1400" b="0" noProof="0" dirty="0">
                          <a:solidFill>
                            <a:schemeClr val="tx1">
                              <a:lumMod val="50000"/>
                            </a:schemeClr>
                          </a:solidFill>
                        </a:rPr>
                        <a:t>(voting through an online questionnaire can help)</a:t>
                      </a:r>
                      <a:endParaRPr lang="en-US" sz="1400" b="1" noProof="0" dirty="0">
                        <a:solidFill>
                          <a:schemeClr val="tx1">
                            <a:lumMod val="50000"/>
                          </a:schemeClr>
                        </a:solidFill>
                      </a:endParaRPr>
                    </a:p>
                  </a:txBody>
                  <a:tcPr anchor="ctr"/>
                </a:tc>
                <a:tc>
                  <a:txBody>
                    <a:bodyPr/>
                    <a:lstStyle/>
                    <a:p>
                      <a:endParaRPr lang="en-US" sz="1200" b="0" noProof="0" dirty="0">
                        <a:solidFill>
                          <a:schemeClr val="tx1">
                            <a:lumMod val="50000"/>
                          </a:schemeClr>
                        </a:solidFill>
                      </a:endParaRPr>
                    </a:p>
                  </a:txBody>
                  <a:tcPr anchor="ctr"/>
                </a:tc>
                <a:extLst>
                  <a:ext uri="{0D108BD9-81ED-4DB2-BD59-A6C34878D82A}">
                    <a16:rowId xmlns:a16="http://schemas.microsoft.com/office/drawing/2014/main" val="1871940235"/>
                  </a:ext>
                </a:extLst>
              </a:tr>
            </a:tbl>
          </a:graphicData>
        </a:graphic>
      </p:graphicFrame>
      <p:graphicFrame>
        <p:nvGraphicFramePr>
          <p:cNvPr id="51" name="Table 50">
            <a:extLst>
              <a:ext uri="{FF2B5EF4-FFF2-40B4-BE49-F238E27FC236}">
                <a16:creationId xmlns:a16="http://schemas.microsoft.com/office/drawing/2014/main" id="{C4DA4094-8E74-AF44-76CB-2E5315C5ADC6}"/>
              </a:ext>
            </a:extLst>
          </p:cNvPr>
          <p:cNvGraphicFramePr>
            <a:graphicFrameLocks noGrp="1"/>
          </p:cNvGraphicFramePr>
          <p:nvPr/>
        </p:nvGraphicFramePr>
        <p:xfrm>
          <a:off x="4037237" y="3429000"/>
          <a:ext cx="2348691" cy="731520"/>
        </p:xfrm>
        <a:graphic>
          <a:graphicData uri="http://schemas.openxmlformats.org/drawingml/2006/table">
            <a:tbl>
              <a:tblPr firstRow="1" bandRow="1">
                <a:tableStyleId>{93296810-A885-4BE3-A3E7-6D5BEEA58F35}</a:tableStyleId>
              </a:tblPr>
              <a:tblGrid>
                <a:gridCol w="367491">
                  <a:extLst>
                    <a:ext uri="{9D8B030D-6E8A-4147-A177-3AD203B41FA5}">
                      <a16:colId xmlns:a16="http://schemas.microsoft.com/office/drawing/2014/main" val="4206561777"/>
                    </a:ext>
                  </a:extLst>
                </a:gridCol>
                <a:gridCol w="1755790">
                  <a:extLst>
                    <a:ext uri="{9D8B030D-6E8A-4147-A177-3AD203B41FA5}">
                      <a16:colId xmlns:a16="http://schemas.microsoft.com/office/drawing/2014/main" val="1940179211"/>
                    </a:ext>
                  </a:extLst>
                </a:gridCol>
                <a:gridCol w="225410">
                  <a:extLst>
                    <a:ext uri="{9D8B030D-6E8A-4147-A177-3AD203B41FA5}">
                      <a16:colId xmlns:a16="http://schemas.microsoft.com/office/drawing/2014/main" val="512370050"/>
                    </a:ext>
                  </a:extLst>
                </a:gridCol>
              </a:tblGrid>
              <a:tr h="584200">
                <a:tc>
                  <a:txBody>
                    <a:bodyPr/>
                    <a:lstStyle/>
                    <a:p>
                      <a:pPr algn="ctr"/>
                      <a:r>
                        <a:rPr lang="en-US" sz="2400" b="1" noProof="0" dirty="0">
                          <a:solidFill>
                            <a:srgbClr val="0F5D61"/>
                          </a:solidFill>
                        </a:rPr>
                        <a:t>3</a:t>
                      </a:r>
                    </a:p>
                  </a:txBody>
                  <a:tcPr marL="0" marR="0" marT="0" marB="0"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400" b="1" noProof="0" dirty="0">
                          <a:solidFill>
                            <a:schemeClr val="tx1">
                              <a:lumMod val="50000"/>
                            </a:schemeClr>
                          </a:solidFill>
                        </a:rPr>
                        <a:t>Define measurable indicators for each criteria</a:t>
                      </a:r>
                    </a:p>
                  </a:txBody>
                  <a:tcPr anchor="ctr"/>
                </a:tc>
                <a:tc>
                  <a:txBody>
                    <a:bodyPr/>
                    <a:lstStyle/>
                    <a:p>
                      <a:endParaRPr lang="en-US" sz="1200" b="0" noProof="0" dirty="0">
                        <a:solidFill>
                          <a:schemeClr val="tx1">
                            <a:lumMod val="50000"/>
                          </a:schemeClr>
                        </a:solidFill>
                      </a:endParaRPr>
                    </a:p>
                  </a:txBody>
                  <a:tcPr anchor="ctr"/>
                </a:tc>
                <a:extLst>
                  <a:ext uri="{0D108BD9-81ED-4DB2-BD59-A6C34878D82A}">
                    <a16:rowId xmlns:a16="http://schemas.microsoft.com/office/drawing/2014/main" val="1871940235"/>
                  </a:ext>
                </a:extLst>
              </a:tr>
            </a:tbl>
          </a:graphicData>
        </a:graphic>
      </p:graphicFrame>
      <p:graphicFrame>
        <p:nvGraphicFramePr>
          <p:cNvPr id="52" name="Table 51">
            <a:extLst>
              <a:ext uri="{FF2B5EF4-FFF2-40B4-BE49-F238E27FC236}">
                <a16:creationId xmlns:a16="http://schemas.microsoft.com/office/drawing/2014/main" id="{25B0A920-FB7D-8676-4483-4324C1D13951}"/>
              </a:ext>
            </a:extLst>
          </p:cNvPr>
          <p:cNvGraphicFramePr>
            <a:graphicFrameLocks noGrp="1"/>
          </p:cNvGraphicFramePr>
          <p:nvPr/>
        </p:nvGraphicFramePr>
        <p:xfrm>
          <a:off x="4158826" y="4366463"/>
          <a:ext cx="2498402" cy="1371600"/>
        </p:xfrm>
        <a:graphic>
          <a:graphicData uri="http://schemas.openxmlformats.org/drawingml/2006/table">
            <a:tbl>
              <a:tblPr firstRow="1" bandRow="1">
                <a:tableStyleId>{93296810-A885-4BE3-A3E7-6D5BEEA58F35}</a:tableStyleId>
              </a:tblPr>
              <a:tblGrid>
                <a:gridCol w="251508">
                  <a:extLst>
                    <a:ext uri="{9D8B030D-6E8A-4147-A177-3AD203B41FA5}">
                      <a16:colId xmlns:a16="http://schemas.microsoft.com/office/drawing/2014/main" val="4206561777"/>
                    </a:ext>
                  </a:extLst>
                </a:gridCol>
                <a:gridCol w="2007116">
                  <a:extLst>
                    <a:ext uri="{9D8B030D-6E8A-4147-A177-3AD203B41FA5}">
                      <a16:colId xmlns:a16="http://schemas.microsoft.com/office/drawing/2014/main" val="1940179211"/>
                    </a:ext>
                  </a:extLst>
                </a:gridCol>
                <a:gridCol w="239778">
                  <a:extLst>
                    <a:ext uri="{9D8B030D-6E8A-4147-A177-3AD203B41FA5}">
                      <a16:colId xmlns:a16="http://schemas.microsoft.com/office/drawing/2014/main" val="512370050"/>
                    </a:ext>
                  </a:extLst>
                </a:gridCol>
              </a:tblGrid>
              <a:tr h="584200">
                <a:tc>
                  <a:txBody>
                    <a:bodyPr/>
                    <a:lstStyle/>
                    <a:p>
                      <a:pPr algn="ctr"/>
                      <a:r>
                        <a:rPr lang="en-US" sz="2400" b="1" noProof="0" dirty="0">
                          <a:solidFill>
                            <a:srgbClr val="0F5D61"/>
                          </a:solidFill>
                        </a:rPr>
                        <a:t>4</a:t>
                      </a:r>
                    </a:p>
                  </a:txBody>
                  <a:tcPr marL="0" marR="0" marT="0" marB="0" anchor="ctr">
                    <a:noFill/>
                  </a:tcPr>
                </a:tc>
                <a:tc>
                  <a:txBody>
                    <a:bodyPr/>
                    <a:lstStyle/>
                    <a:p>
                      <a:r>
                        <a:rPr lang="en-US" sz="1400" b="1" noProof="0" dirty="0">
                          <a:solidFill>
                            <a:schemeClr val="tx1">
                              <a:lumMod val="50000"/>
                            </a:schemeClr>
                          </a:solidFill>
                        </a:rPr>
                        <a:t>Collect indicator</a:t>
                      </a:r>
                      <a:r>
                        <a:rPr lang="en-US" sz="1400" b="1" baseline="0" noProof="0" dirty="0">
                          <a:solidFill>
                            <a:schemeClr val="tx1">
                              <a:lumMod val="50000"/>
                            </a:schemeClr>
                          </a:solidFill>
                        </a:rPr>
                        <a:t> </a:t>
                      </a:r>
                      <a:r>
                        <a:rPr lang="en-US" sz="1400" b="1" noProof="0" dirty="0">
                          <a:solidFill>
                            <a:schemeClr val="tx1">
                              <a:lumMod val="50000"/>
                            </a:schemeClr>
                          </a:solidFill>
                        </a:rPr>
                        <a:t>data and prepare content to allow for easy comparison of vaccines for each criteria</a:t>
                      </a:r>
                    </a:p>
                  </a:txBody>
                  <a:tcPr anchor="ctr">
                    <a:noFill/>
                  </a:tcPr>
                </a:tc>
                <a:tc>
                  <a:txBody>
                    <a:bodyPr/>
                    <a:lstStyle/>
                    <a:p>
                      <a:endParaRPr lang="en-US" sz="1200" b="0" noProof="0" dirty="0">
                        <a:solidFill>
                          <a:schemeClr val="tx1">
                            <a:lumMod val="50000"/>
                          </a:schemeClr>
                        </a:solidFill>
                      </a:endParaRPr>
                    </a:p>
                  </a:txBody>
                  <a:tcPr anchor="ctr">
                    <a:noFill/>
                  </a:tcPr>
                </a:tc>
                <a:extLst>
                  <a:ext uri="{0D108BD9-81ED-4DB2-BD59-A6C34878D82A}">
                    <a16:rowId xmlns:a16="http://schemas.microsoft.com/office/drawing/2014/main" val="1871940235"/>
                  </a:ext>
                </a:extLst>
              </a:tr>
            </a:tbl>
          </a:graphicData>
        </a:graphic>
      </p:graphicFrame>
      <p:graphicFrame>
        <p:nvGraphicFramePr>
          <p:cNvPr id="68" name="Table 67">
            <a:extLst>
              <a:ext uri="{FF2B5EF4-FFF2-40B4-BE49-F238E27FC236}">
                <a16:creationId xmlns:a16="http://schemas.microsoft.com/office/drawing/2014/main" id="{F6C24227-2DEC-38CF-297D-9D188AB256D6}"/>
              </a:ext>
            </a:extLst>
          </p:cNvPr>
          <p:cNvGraphicFramePr>
            <a:graphicFrameLocks noGrp="1"/>
          </p:cNvGraphicFramePr>
          <p:nvPr/>
        </p:nvGraphicFramePr>
        <p:xfrm>
          <a:off x="6623599" y="3348383"/>
          <a:ext cx="4291801" cy="3215640"/>
        </p:xfrm>
        <a:graphic>
          <a:graphicData uri="http://schemas.openxmlformats.org/drawingml/2006/table">
            <a:tbl>
              <a:tblPr firstRow="1" bandRow="1">
                <a:tableStyleId>{93296810-A885-4BE3-A3E7-6D5BEEA58F35}</a:tableStyleId>
              </a:tblPr>
              <a:tblGrid>
                <a:gridCol w="550323">
                  <a:extLst>
                    <a:ext uri="{9D8B030D-6E8A-4147-A177-3AD203B41FA5}">
                      <a16:colId xmlns:a16="http://schemas.microsoft.com/office/drawing/2014/main" val="4206561777"/>
                    </a:ext>
                  </a:extLst>
                </a:gridCol>
                <a:gridCol w="3329582">
                  <a:extLst>
                    <a:ext uri="{9D8B030D-6E8A-4147-A177-3AD203B41FA5}">
                      <a16:colId xmlns:a16="http://schemas.microsoft.com/office/drawing/2014/main" val="1940179211"/>
                    </a:ext>
                  </a:extLst>
                </a:gridCol>
                <a:gridCol w="411896">
                  <a:extLst>
                    <a:ext uri="{9D8B030D-6E8A-4147-A177-3AD203B41FA5}">
                      <a16:colId xmlns:a16="http://schemas.microsoft.com/office/drawing/2014/main" val="512370050"/>
                    </a:ext>
                  </a:extLst>
                </a:gridCol>
              </a:tblGrid>
              <a:tr h="584200">
                <a:tc>
                  <a:txBody>
                    <a:bodyPr/>
                    <a:lstStyle/>
                    <a:p>
                      <a:pPr algn="l"/>
                      <a:r>
                        <a:rPr lang="en-US" sz="2400" b="1" noProof="0" dirty="0">
                          <a:solidFill>
                            <a:srgbClr val="0F5D61"/>
                          </a:solidFill>
                        </a:rPr>
                        <a:t>5</a:t>
                      </a:r>
                    </a:p>
                  </a:txBody>
                  <a:tcPr marL="0" marR="0" marT="0" marB="0" anchor="ctr">
                    <a:noFill/>
                  </a:tcPr>
                </a:tc>
                <a:tc>
                  <a:txBody>
                    <a:bodyPr/>
                    <a:lstStyle/>
                    <a:p>
                      <a:r>
                        <a:rPr lang="en-US" sz="1400" b="1" noProof="0" dirty="0">
                          <a:solidFill>
                            <a:schemeClr val="tx1">
                              <a:lumMod val="50000"/>
                            </a:schemeClr>
                          </a:solidFill>
                        </a:rPr>
                        <a:t>Rank vaccines on importance</a:t>
                      </a:r>
                      <a:r>
                        <a:rPr lang="en-US" sz="1400" b="0" baseline="0" noProof="0" dirty="0">
                          <a:solidFill>
                            <a:schemeClr val="tx1">
                              <a:lumMod val="50000"/>
                            </a:schemeClr>
                          </a:solidFill>
                        </a:rPr>
                        <a:t> criteria (e.g. burden of disease, benefits of the vaccine)</a:t>
                      </a:r>
                      <a:r>
                        <a:rPr lang="en-US" sz="1400" b="1" noProof="0" dirty="0">
                          <a:solidFill>
                            <a:schemeClr val="tx1">
                              <a:lumMod val="50000"/>
                            </a:schemeClr>
                          </a:solidFill>
                        </a:rPr>
                        <a:t> criteria</a:t>
                      </a:r>
                    </a:p>
                  </a:txBody>
                  <a:tcPr anchor="ctr"/>
                </a:tc>
                <a:tc>
                  <a:txBody>
                    <a:bodyPr/>
                    <a:lstStyle/>
                    <a:p>
                      <a:endParaRPr lang="en-US" sz="1200" b="0" noProof="0" dirty="0">
                        <a:solidFill>
                          <a:schemeClr val="tx1">
                            <a:lumMod val="50000"/>
                          </a:schemeClr>
                        </a:solidFill>
                      </a:endParaRPr>
                    </a:p>
                  </a:txBody>
                  <a:tcPr anchor="ctr"/>
                </a:tc>
                <a:extLst>
                  <a:ext uri="{0D108BD9-81ED-4DB2-BD59-A6C34878D82A}">
                    <a16:rowId xmlns:a16="http://schemas.microsoft.com/office/drawing/2014/main" val="1983667864"/>
                  </a:ext>
                </a:extLst>
              </a:tr>
              <a:tr h="584200">
                <a:tc>
                  <a:txBody>
                    <a:bodyPr/>
                    <a:lstStyle/>
                    <a:p>
                      <a:pPr algn="l"/>
                      <a:r>
                        <a:rPr lang="en-US" sz="2400" b="1" noProof="0" dirty="0">
                          <a:solidFill>
                            <a:srgbClr val="0F5D61"/>
                          </a:solidFill>
                        </a:rPr>
                        <a:t> 6</a:t>
                      </a:r>
                    </a:p>
                  </a:txBody>
                  <a:tcPr marL="0" marR="0" marT="0" marB="0" anchor="ctr">
                    <a:noFill/>
                  </a:tcPr>
                </a:tc>
                <a:tc>
                  <a:txBody>
                    <a:bodyPr/>
                    <a:lstStyle/>
                    <a:p>
                      <a:pPr marL="88900" indent="0"/>
                      <a:r>
                        <a:rPr lang="en-US" sz="1400" b="1" noProof="0" dirty="0">
                          <a:solidFill>
                            <a:schemeClr val="tx1">
                              <a:lumMod val="50000"/>
                            </a:schemeClr>
                          </a:solidFill>
                        </a:rPr>
                        <a:t>Rank vaccines on feasibility criteria </a:t>
                      </a:r>
                      <a:r>
                        <a:rPr lang="en-US" sz="1400" b="0" noProof="0" dirty="0">
                          <a:solidFill>
                            <a:schemeClr val="tx1">
                              <a:lumMod val="50000"/>
                            </a:schemeClr>
                          </a:solidFill>
                        </a:rPr>
                        <a:t>(e.g. programmatic, logistics)</a:t>
                      </a:r>
                      <a:endParaRPr lang="en-US" sz="1400" b="1" noProof="0" dirty="0">
                        <a:solidFill>
                          <a:schemeClr val="tx1">
                            <a:lumMod val="50000"/>
                          </a:schemeClr>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en-US" sz="1200" b="0" noProof="0" dirty="0">
                        <a:solidFill>
                          <a:schemeClr val="tx1">
                            <a:lumMod val="50000"/>
                          </a:schemeClr>
                        </a:solidFill>
                      </a:endParaRPr>
                    </a:p>
                  </a:txBody>
                  <a:tcPr anchor="ctr"/>
                </a:tc>
                <a:extLst>
                  <a:ext uri="{0D108BD9-81ED-4DB2-BD59-A6C34878D82A}">
                    <a16:rowId xmlns:a16="http://schemas.microsoft.com/office/drawing/2014/main" val="3984343342"/>
                  </a:ext>
                </a:extLst>
              </a:tr>
              <a:tr h="584200">
                <a:tc>
                  <a:txBody>
                    <a:bodyPr/>
                    <a:lstStyle/>
                    <a:p>
                      <a:pPr algn="l"/>
                      <a:r>
                        <a:rPr lang="en-US" sz="2400" b="1" noProof="0" dirty="0">
                          <a:solidFill>
                            <a:srgbClr val="0F5D61"/>
                          </a:solidFill>
                        </a:rPr>
                        <a:t>  7</a:t>
                      </a:r>
                    </a:p>
                  </a:txBody>
                  <a:tcPr marL="0" marR="0" marT="0" marB="0" anchor="ctr">
                    <a:noFill/>
                  </a:tcPr>
                </a:tc>
                <a:tc>
                  <a:txBody>
                    <a:bodyPr/>
                    <a:lstStyle/>
                    <a:p>
                      <a:pPr marL="177800" indent="0"/>
                      <a:r>
                        <a:rPr lang="en-US" sz="1400" b="1" noProof="0" dirty="0">
                          <a:solidFill>
                            <a:schemeClr val="tx1">
                              <a:lumMod val="50000"/>
                            </a:schemeClr>
                          </a:solidFill>
                        </a:rPr>
                        <a:t>Based on importance and feasibility score, define </a:t>
                      </a:r>
                      <a:r>
                        <a:rPr lang="en-US" sz="1400" b="1" noProof="0" dirty="0">
                          <a:solidFill>
                            <a:srgbClr val="C00000"/>
                          </a:solidFill>
                        </a:rPr>
                        <a:t>priority level </a:t>
                      </a:r>
                      <a:r>
                        <a:rPr lang="en-US" sz="1400" b="1" noProof="0" dirty="0">
                          <a:solidFill>
                            <a:schemeClr val="tx1">
                              <a:lumMod val="50000"/>
                            </a:schemeClr>
                          </a:solidFill>
                        </a:rPr>
                        <a:t>(high/medium/low) for each vaccine</a:t>
                      </a:r>
                    </a:p>
                  </a:txBody>
                  <a:tcPr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en-US" sz="1200" b="0" noProof="0" dirty="0">
                        <a:solidFill>
                          <a:schemeClr val="tx1">
                            <a:lumMod val="50000"/>
                          </a:schemeClr>
                        </a:solidFill>
                      </a:endParaRPr>
                    </a:p>
                  </a:txBody>
                  <a:tcPr anchor="ctr"/>
                </a:tc>
                <a:extLst>
                  <a:ext uri="{0D108BD9-81ED-4DB2-BD59-A6C34878D82A}">
                    <a16:rowId xmlns:a16="http://schemas.microsoft.com/office/drawing/2014/main" val="2894405398"/>
                  </a:ext>
                </a:extLst>
              </a:tr>
              <a:tr h="584200">
                <a:tc>
                  <a:txBody>
                    <a:bodyPr/>
                    <a:lstStyle/>
                    <a:p>
                      <a:pPr algn="l"/>
                      <a:r>
                        <a:rPr lang="en-US" sz="2400" b="1" noProof="0" dirty="0">
                          <a:solidFill>
                            <a:srgbClr val="0F5D61"/>
                          </a:solidFill>
                        </a:rPr>
                        <a:t>   8</a:t>
                      </a:r>
                    </a:p>
                  </a:txBody>
                  <a:tcPr marL="0" marR="0" marT="0" marB="0" anchor="ctr">
                    <a:noFill/>
                  </a:tcPr>
                </a:tc>
                <a:tc>
                  <a:txBody>
                    <a:bodyPr/>
                    <a:lstStyle/>
                    <a:p>
                      <a:pPr marL="268288"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400" b="1" noProof="0" dirty="0">
                          <a:solidFill>
                            <a:schemeClr val="tx1">
                              <a:lumMod val="50000"/>
                            </a:schemeClr>
                          </a:solidFill>
                        </a:rPr>
                        <a:t>Define </a:t>
                      </a:r>
                      <a:r>
                        <a:rPr lang="en-US" sz="1400" b="1" noProof="0" dirty="0">
                          <a:solidFill>
                            <a:srgbClr val="7030A0"/>
                          </a:solidFill>
                        </a:rPr>
                        <a:t>programmatic and vaccine-specific constraints</a:t>
                      </a:r>
                    </a:p>
                  </a:txBody>
                  <a:tcPr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en-US" sz="1200" b="0" noProof="0" dirty="0">
                        <a:solidFill>
                          <a:schemeClr val="tx1">
                            <a:lumMod val="50000"/>
                          </a:schemeClr>
                        </a:solidFill>
                      </a:endParaRPr>
                    </a:p>
                  </a:txBody>
                  <a:tcPr anchor="ctr"/>
                </a:tc>
                <a:extLst>
                  <a:ext uri="{0D108BD9-81ED-4DB2-BD59-A6C34878D82A}">
                    <a16:rowId xmlns:a16="http://schemas.microsoft.com/office/drawing/2014/main" val="3301291762"/>
                  </a:ext>
                </a:extLst>
              </a:tr>
              <a:tr h="584200">
                <a:tc>
                  <a:txBody>
                    <a:bodyPr/>
                    <a:lstStyle/>
                    <a:p>
                      <a:pPr algn="l"/>
                      <a:r>
                        <a:rPr lang="en-US" sz="2400" b="1" noProof="0" dirty="0">
                          <a:solidFill>
                            <a:srgbClr val="0F5D61"/>
                          </a:solidFill>
                        </a:rPr>
                        <a:t>    9</a:t>
                      </a:r>
                    </a:p>
                  </a:txBody>
                  <a:tcPr marL="0" marR="0" marT="0" marB="0" anchor="ctr">
                    <a:noFill/>
                  </a:tcPr>
                </a:tc>
                <a:tc>
                  <a:txBody>
                    <a:bodyPr/>
                    <a:lstStyle/>
                    <a:p>
                      <a:pPr marL="357188" indent="0"/>
                      <a:r>
                        <a:rPr lang="en-US" sz="1400" b="1" noProof="0" dirty="0">
                          <a:solidFill>
                            <a:schemeClr val="tx1">
                              <a:lumMod val="50000"/>
                            </a:schemeClr>
                          </a:solidFill>
                        </a:rPr>
                        <a:t>Draft scenarios based on </a:t>
                      </a:r>
                      <a:r>
                        <a:rPr lang="en-US" sz="1400" b="1" noProof="0" dirty="0">
                          <a:solidFill>
                            <a:srgbClr val="C00000"/>
                          </a:solidFill>
                        </a:rPr>
                        <a:t>priority level </a:t>
                      </a:r>
                      <a:r>
                        <a:rPr lang="en-US" sz="1400" b="1" noProof="0" dirty="0">
                          <a:solidFill>
                            <a:schemeClr val="tx1">
                              <a:lumMod val="50000"/>
                            </a:schemeClr>
                          </a:solidFill>
                        </a:rPr>
                        <a:t>and </a:t>
                      </a:r>
                      <a:r>
                        <a:rPr lang="en-US" sz="1400" b="1" noProof="0" dirty="0">
                          <a:solidFill>
                            <a:srgbClr val="7030A0"/>
                          </a:solidFill>
                        </a:rPr>
                        <a:t>constraints</a:t>
                      </a:r>
                    </a:p>
                  </a:txBody>
                  <a:tcPr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en-US" sz="1200" b="0" noProof="0" dirty="0">
                        <a:solidFill>
                          <a:schemeClr val="tx1">
                            <a:lumMod val="50000"/>
                          </a:schemeClr>
                        </a:solidFill>
                      </a:endParaRPr>
                    </a:p>
                  </a:txBody>
                  <a:tcPr anchor="ctr"/>
                </a:tc>
                <a:extLst>
                  <a:ext uri="{0D108BD9-81ED-4DB2-BD59-A6C34878D82A}">
                    <a16:rowId xmlns:a16="http://schemas.microsoft.com/office/drawing/2014/main" val="363180383"/>
                  </a:ext>
                </a:extLst>
              </a:tr>
            </a:tbl>
          </a:graphicData>
        </a:graphic>
      </p:graphicFrame>
      <p:cxnSp>
        <p:nvCxnSpPr>
          <p:cNvPr id="74" name="Connector: Elbow 73">
            <a:extLst>
              <a:ext uri="{FF2B5EF4-FFF2-40B4-BE49-F238E27FC236}">
                <a16:creationId xmlns:a16="http://schemas.microsoft.com/office/drawing/2014/main" id="{491BF486-F7EB-53A7-15C4-34D2C0AAA59D}"/>
              </a:ext>
            </a:extLst>
          </p:cNvPr>
          <p:cNvCxnSpPr>
            <a:stCxn id="8" idx="4"/>
            <a:endCxn id="28" idx="1"/>
          </p:cNvCxnSpPr>
          <p:nvPr/>
        </p:nvCxnSpPr>
        <p:spPr>
          <a:xfrm rot="5400000">
            <a:off x="1763725" y="2580437"/>
            <a:ext cx="859258" cy="1996109"/>
          </a:xfrm>
          <a:prstGeom prst="bentConnector4">
            <a:avLst>
              <a:gd name="adj1" fmla="val 16301"/>
              <a:gd name="adj2" fmla="val 111452"/>
            </a:avLst>
          </a:prstGeom>
          <a:ln w="19050">
            <a:solidFill>
              <a:srgbClr val="0B4649"/>
            </a:solidFill>
            <a:prstDash val="dash"/>
          </a:ln>
        </p:spPr>
        <p:style>
          <a:lnRef idx="1">
            <a:schemeClr val="accent1"/>
          </a:lnRef>
          <a:fillRef idx="0">
            <a:schemeClr val="accent1"/>
          </a:fillRef>
          <a:effectRef idx="0">
            <a:schemeClr val="accent1"/>
          </a:effectRef>
          <a:fontRef idx="minor">
            <a:schemeClr val="tx1"/>
          </a:fontRef>
        </p:style>
      </p:cxnSp>
      <p:cxnSp>
        <p:nvCxnSpPr>
          <p:cNvPr id="75" name="Connector: Elbow 74">
            <a:extLst>
              <a:ext uri="{FF2B5EF4-FFF2-40B4-BE49-F238E27FC236}">
                <a16:creationId xmlns:a16="http://schemas.microsoft.com/office/drawing/2014/main" id="{CA47952F-3CE3-81C8-47E8-5FA2FE2859F9}"/>
              </a:ext>
            </a:extLst>
          </p:cNvPr>
          <p:cNvCxnSpPr>
            <a:cxnSpLocks/>
            <a:stCxn id="78" idx="2"/>
            <a:endCxn id="51" idx="1"/>
          </p:cNvCxnSpPr>
          <p:nvPr/>
        </p:nvCxnSpPr>
        <p:spPr>
          <a:xfrm rot="5400000">
            <a:off x="4386570" y="2611109"/>
            <a:ext cx="834319" cy="1532983"/>
          </a:xfrm>
          <a:prstGeom prst="bentConnector4">
            <a:avLst>
              <a:gd name="adj1" fmla="val 36300"/>
              <a:gd name="adj2" fmla="val 114912"/>
            </a:avLst>
          </a:prstGeom>
          <a:ln w="19050">
            <a:solidFill>
              <a:srgbClr val="0F5D61"/>
            </a:solidFill>
            <a:prstDash val="dash"/>
          </a:ln>
        </p:spPr>
        <p:style>
          <a:lnRef idx="1">
            <a:schemeClr val="accent1"/>
          </a:lnRef>
          <a:fillRef idx="0">
            <a:schemeClr val="accent1"/>
          </a:fillRef>
          <a:effectRef idx="0">
            <a:schemeClr val="accent1"/>
          </a:effectRef>
          <a:fontRef idx="minor">
            <a:schemeClr val="tx1"/>
          </a:fontRef>
        </p:style>
      </p:cxnSp>
      <p:sp>
        <p:nvSpPr>
          <p:cNvPr id="78" name="Rectangle 77">
            <a:extLst>
              <a:ext uri="{FF2B5EF4-FFF2-40B4-BE49-F238E27FC236}">
                <a16:creationId xmlns:a16="http://schemas.microsoft.com/office/drawing/2014/main" id="{E6D83CE6-69EC-6579-A8C3-4F890375C897}"/>
              </a:ext>
            </a:extLst>
          </p:cNvPr>
          <p:cNvSpPr/>
          <p:nvPr/>
        </p:nvSpPr>
        <p:spPr>
          <a:xfrm>
            <a:off x="5455920" y="2861272"/>
            <a:ext cx="228600" cy="9916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1" name="Connector: Elbow 80">
            <a:extLst>
              <a:ext uri="{FF2B5EF4-FFF2-40B4-BE49-F238E27FC236}">
                <a16:creationId xmlns:a16="http://schemas.microsoft.com/office/drawing/2014/main" id="{FF2FBC86-504B-73A8-1D33-88CA54482745}"/>
              </a:ext>
            </a:extLst>
          </p:cNvPr>
          <p:cNvCxnSpPr>
            <a:cxnSpLocks/>
            <a:stCxn id="15" idx="4"/>
            <a:endCxn id="84" idx="1"/>
          </p:cNvCxnSpPr>
          <p:nvPr/>
        </p:nvCxnSpPr>
        <p:spPr>
          <a:xfrm rot="5400000">
            <a:off x="6897312" y="2726692"/>
            <a:ext cx="588661" cy="1422057"/>
          </a:xfrm>
          <a:prstGeom prst="bentConnector4">
            <a:avLst>
              <a:gd name="adj1" fmla="val 19267"/>
              <a:gd name="adj2" fmla="val 116075"/>
            </a:avLst>
          </a:prstGeom>
          <a:ln w="19050">
            <a:solidFill>
              <a:srgbClr val="0F5D61"/>
            </a:solidFill>
            <a:prstDash val="dash"/>
          </a:ln>
        </p:spPr>
        <p:style>
          <a:lnRef idx="1">
            <a:schemeClr val="accent1"/>
          </a:lnRef>
          <a:fillRef idx="0">
            <a:schemeClr val="accent1"/>
          </a:fillRef>
          <a:effectRef idx="0">
            <a:schemeClr val="accent1"/>
          </a:effectRef>
          <a:fontRef idx="minor">
            <a:schemeClr val="tx1"/>
          </a:fontRef>
        </p:style>
      </p:cxnSp>
      <p:sp>
        <p:nvSpPr>
          <p:cNvPr id="84" name="Rectangle 83">
            <a:extLst>
              <a:ext uri="{FF2B5EF4-FFF2-40B4-BE49-F238E27FC236}">
                <a16:creationId xmlns:a16="http://schemas.microsoft.com/office/drawing/2014/main" id="{DB250410-F618-5A06-23F9-B57BCD8C449A}"/>
              </a:ext>
            </a:extLst>
          </p:cNvPr>
          <p:cNvSpPr/>
          <p:nvPr/>
        </p:nvSpPr>
        <p:spPr>
          <a:xfrm>
            <a:off x="6480613" y="3682466"/>
            <a:ext cx="228600" cy="9916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163736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a:buClr>
                <a:srgbClr val="000000"/>
              </a:buClr>
              <a:defRPr/>
            </a:pPr>
            <a:r>
              <a:rPr lang="fr-FR" sz="2400" kern="0" dirty="0">
                <a:solidFill>
                  <a:srgbClr val="0F5D61"/>
                </a:solidFill>
                <a:latin typeface="Lato" panose="020F0502020204030203" pitchFamily="34" charset="0"/>
                <a:cs typeface="Times New Roman" panose="02020603050405020304" pitchFamily="18" charset="0"/>
                <a:sym typeface="Lato"/>
              </a:rPr>
              <a:t>An online questionnaire </a:t>
            </a:r>
            <a:r>
              <a:rPr lang="fr-FR" sz="2400" kern="0" dirty="0" err="1">
                <a:solidFill>
                  <a:srgbClr val="0F5D61"/>
                </a:solidFill>
                <a:latin typeface="Lato" panose="020F0502020204030203" pitchFamily="34" charset="0"/>
                <a:cs typeface="Times New Roman" panose="02020603050405020304" pitchFamily="18" charset="0"/>
                <a:sym typeface="Lato"/>
              </a:rPr>
              <a:t>was</a:t>
            </a:r>
            <a:r>
              <a:rPr lang="fr-FR" sz="2400" kern="0" dirty="0">
                <a:solidFill>
                  <a:srgbClr val="0F5D61"/>
                </a:solidFill>
                <a:latin typeface="Lato" panose="020F0502020204030203" pitchFamily="34" charset="0"/>
                <a:cs typeface="Times New Roman" panose="02020603050405020304" pitchFamily="18" charset="0"/>
                <a:sym typeface="Lato"/>
              </a:rPr>
              <a:t> </a:t>
            </a:r>
            <a:r>
              <a:rPr lang="fr-FR" sz="2400" kern="0" dirty="0" err="1">
                <a:solidFill>
                  <a:srgbClr val="0F5D61"/>
                </a:solidFill>
                <a:latin typeface="Lato" panose="020F0502020204030203" pitchFamily="34" charset="0"/>
                <a:cs typeface="Times New Roman" panose="02020603050405020304" pitchFamily="18" charset="0"/>
                <a:sym typeface="Lato"/>
              </a:rPr>
              <a:t>shared</a:t>
            </a:r>
            <a:r>
              <a:rPr lang="fr-FR" sz="2400" kern="0" dirty="0">
                <a:solidFill>
                  <a:srgbClr val="0F5D61"/>
                </a:solidFill>
                <a:latin typeface="Lato" panose="020F0502020204030203" pitchFamily="34" charset="0"/>
                <a:cs typeface="Times New Roman" panose="02020603050405020304" pitchFamily="18" charset="0"/>
                <a:sym typeface="Lato"/>
              </a:rPr>
              <a:t> in </a:t>
            </a:r>
            <a:r>
              <a:rPr lang="fr-FR" sz="2400" kern="0" dirty="0" err="1">
                <a:solidFill>
                  <a:srgbClr val="0F5D61"/>
                </a:solidFill>
                <a:latin typeface="Lato" panose="020F0502020204030203" pitchFamily="34" charset="0"/>
                <a:cs typeface="Times New Roman" panose="02020603050405020304" pitchFamily="18" charset="0"/>
                <a:sym typeface="Lato"/>
              </a:rPr>
              <a:t>advance</a:t>
            </a:r>
            <a:r>
              <a:rPr lang="fr-FR" sz="2400" kern="0" dirty="0">
                <a:solidFill>
                  <a:srgbClr val="0F5D61"/>
                </a:solidFill>
                <a:latin typeface="Lato" panose="020F0502020204030203" pitchFamily="34" charset="0"/>
                <a:cs typeface="Times New Roman" panose="02020603050405020304" pitchFamily="18" charset="0"/>
                <a:sym typeface="Lato"/>
              </a:rPr>
              <a:t> of </a:t>
            </a:r>
            <a:r>
              <a:rPr lang="fr-FR" sz="2400" kern="0" dirty="0" err="1">
                <a:solidFill>
                  <a:srgbClr val="0F5D61"/>
                </a:solidFill>
                <a:latin typeface="Lato" panose="020F0502020204030203" pitchFamily="34" charset="0"/>
                <a:cs typeface="Times New Roman" panose="02020603050405020304" pitchFamily="18" charset="0"/>
                <a:sym typeface="Lato"/>
              </a:rPr>
              <a:t>this</a:t>
            </a:r>
            <a:r>
              <a:rPr lang="fr-FR" sz="2400" kern="0" dirty="0">
                <a:solidFill>
                  <a:srgbClr val="0F5D61"/>
                </a:solidFill>
                <a:latin typeface="Lato" panose="020F0502020204030203" pitchFamily="34" charset="0"/>
                <a:cs typeface="Times New Roman" panose="02020603050405020304" pitchFamily="18" charset="0"/>
                <a:sym typeface="Lato"/>
              </a:rPr>
              <a:t> workshop to </a:t>
            </a:r>
            <a:r>
              <a:rPr lang="fr-FR" sz="2400" kern="0" dirty="0" err="1">
                <a:solidFill>
                  <a:srgbClr val="0F5D61"/>
                </a:solidFill>
                <a:latin typeface="Lato" panose="020F0502020204030203" pitchFamily="34" charset="0"/>
                <a:cs typeface="Times New Roman" panose="02020603050405020304" pitchFamily="18" charset="0"/>
                <a:sym typeface="Lato"/>
              </a:rPr>
              <a:t>gather</a:t>
            </a:r>
            <a:r>
              <a:rPr lang="fr-FR" sz="2400" kern="0" dirty="0">
                <a:solidFill>
                  <a:srgbClr val="0F5D61"/>
                </a:solidFill>
                <a:latin typeface="Lato" panose="020F0502020204030203" pitchFamily="34" charset="0"/>
                <a:cs typeface="Times New Roman" panose="02020603050405020304" pitchFamily="18" charset="0"/>
                <a:sym typeface="Lato"/>
              </a:rPr>
              <a:t> feedback on </a:t>
            </a:r>
            <a:r>
              <a:rPr lang="fr-FR" sz="2400" kern="0" dirty="0" err="1">
                <a:solidFill>
                  <a:srgbClr val="0F5D61"/>
                </a:solidFill>
                <a:latin typeface="Lato" panose="020F0502020204030203" pitchFamily="34" charset="0"/>
                <a:cs typeface="Times New Roman" panose="02020603050405020304" pitchFamily="18" charset="0"/>
                <a:sym typeface="Lato"/>
              </a:rPr>
              <a:t>adapting</a:t>
            </a:r>
            <a:r>
              <a:rPr lang="fr-FR" sz="2400" kern="0" dirty="0">
                <a:solidFill>
                  <a:srgbClr val="0F5D61"/>
                </a:solidFill>
                <a:latin typeface="Lato" panose="020F0502020204030203" pitchFamily="34" charset="0"/>
                <a:cs typeface="Times New Roman" panose="02020603050405020304" pitchFamily="18" charset="0"/>
                <a:sym typeface="Lato"/>
              </a:rPr>
              <a:t> the </a:t>
            </a:r>
            <a:r>
              <a:rPr lang="fr-FR" sz="2400" kern="0" dirty="0" err="1">
                <a:solidFill>
                  <a:srgbClr val="0F5D61"/>
                </a:solidFill>
                <a:latin typeface="Lato" panose="020F0502020204030203" pitchFamily="34" charset="0"/>
                <a:cs typeface="Times New Roman" panose="02020603050405020304" pitchFamily="18" charset="0"/>
                <a:sym typeface="Lato"/>
              </a:rPr>
              <a:t>framework</a:t>
            </a:r>
            <a:r>
              <a:rPr lang="fr-FR" sz="2400" kern="0" dirty="0">
                <a:solidFill>
                  <a:srgbClr val="0F5D61"/>
                </a:solidFill>
                <a:latin typeface="Lato" panose="020F0502020204030203" pitchFamily="34" charset="0"/>
                <a:cs typeface="Times New Roman" panose="02020603050405020304" pitchFamily="18" charset="0"/>
                <a:sym typeface="Lato"/>
              </a:rPr>
              <a:t> to the </a:t>
            </a:r>
            <a:r>
              <a:rPr lang="fr-FR" sz="2400" kern="0" dirty="0" err="1">
                <a:solidFill>
                  <a:srgbClr val="0F5D61"/>
                </a:solidFill>
                <a:latin typeface="Lato" panose="020F0502020204030203" pitchFamily="34" charset="0"/>
                <a:cs typeface="Times New Roman" panose="02020603050405020304" pitchFamily="18" charset="0"/>
                <a:sym typeface="Lato"/>
              </a:rPr>
              <a:t>country’s</a:t>
            </a:r>
            <a:r>
              <a:rPr lang="fr-FR" sz="2400" kern="0" dirty="0">
                <a:solidFill>
                  <a:srgbClr val="0F5D61"/>
                </a:solidFill>
                <a:latin typeface="Lato" panose="020F0502020204030203" pitchFamily="34" charset="0"/>
                <a:cs typeface="Times New Roman" panose="02020603050405020304" pitchFamily="18" charset="0"/>
                <a:sym typeface="Lato"/>
              </a:rPr>
              <a:t> </a:t>
            </a:r>
            <a:r>
              <a:rPr lang="fr-FR" sz="2400" kern="0" dirty="0" err="1">
                <a:solidFill>
                  <a:srgbClr val="0F5D61"/>
                </a:solidFill>
                <a:latin typeface="Lato" panose="020F0502020204030203" pitchFamily="34" charset="0"/>
                <a:cs typeface="Times New Roman" panose="02020603050405020304" pitchFamily="18" charset="0"/>
                <a:sym typeface="Lato"/>
              </a:rPr>
              <a:t>context</a:t>
            </a:r>
            <a:r>
              <a:rPr lang="fr-FR" sz="2400" kern="0" dirty="0">
                <a:solidFill>
                  <a:srgbClr val="0F5D61"/>
                </a:solidFill>
                <a:latin typeface="Lato" panose="020F0502020204030203" pitchFamily="34" charset="0"/>
                <a:cs typeface="Times New Roman" panose="02020603050405020304" pitchFamily="18" charset="0"/>
                <a:sym typeface="Lato"/>
              </a:rPr>
              <a:t>, </a:t>
            </a:r>
            <a:r>
              <a:rPr lang="fr-FR" sz="2400" kern="0" dirty="0" err="1">
                <a:solidFill>
                  <a:srgbClr val="0F5D61"/>
                </a:solidFill>
                <a:latin typeface="Lato" panose="020F0502020204030203" pitchFamily="34" charset="0"/>
                <a:cs typeface="Times New Roman" panose="02020603050405020304" pitchFamily="18" charset="0"/>
                <a:sym typeface="Lato"/>
              </a:rPr>
              <a:t>needs</a:t>
            </a:r>
            <a:r>
              <a:rPr lang="fr-FR" sz="2400" kern="0" dirty="0">
                <a:solidFill>
                  <a:srgbClr val="0F5D61"/>
                </a:solidFill>
                <a:latin typeface="Lato" panose="020F0502020204030203" pitchFamily="34" charset="0"/>
                <a:cs typeface="Times New Roman" panose="02020603050405020304" pitchFamily="18" charset="0"/>
                <a:sym typeface="Lato"/>
              </a:rPr>
              <a:t> and </a:t>
            </a:r>
            <a:r>
              <a:rPr lang="fr-FR" sz="2400" kern="0" dirty="0" err="1">
                <a:solidFill>
                  <a:srgbClr val="0F5D61"/>
                </a:solidFill>
                <a:latin typeface="Lato" panose="020F0502020204030203" pitchFamily="34" charset="0"/>
                <a:cs typeface="Times New Roman" panose="02020603050405020304" pitchFamily="18" charset="0"/>
                <a:sym typeface="Lato"/>
              </a:rPr>
              <a:t>priorities</a:t>
            </a:r>
            <a:endParaRPr kumimoji="0" lang="fr-FR"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endParaRP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latin typeface="+mj-lt"/>
              </a:rPr>
              <a:pPr/>
              <a:t>13</a:t>
            </a:fld>
            <a:endParaRPr lang="fr-FR" dirty="0">
              <a:latin typeface="+mj-lt"/>
            </a:endParaRPr>
          </a:p>
        </p:txBody>
      </p:sp>
      <p:grpSp>
        <p:nvGrpSpPr>
          <p:cNvPr id="3" name="Group 2">
            <a:extLst>
              <a:ext uri="{FF2B5EF4-FFF2-40B4-BE49-F238E27FC236}">
                <a16:creationId xmlns:a16="http://schemas.microsoft.com/office/drawing/2014/main" id="{FA268058-BC5C-E263-DC4A-217B66533D48}"/>
              </a:ext>
            </a:extLst>
          </p:cNvPr>
          <p:cNvGrpSpPr/>
          <p:nvPr/>
        </p:nvGrpSpPr>
        <p:grpSpPr>
          <a:xfrm>
            <a:off x="6938468" y="2459939"/>
            <a:ext cx="2286320" cy="3310858"/>
            <a:chOff x="8360898" y="1867965"/>
            <a:chExt cx="2523746" cy="3310858"/>
          </a:xfrm>
        </p:grpSpPr>
        <p:sp>
          <p:nvSpPr>
            <p:cNvPr id="69" name="Rectangle 68">
              <a:extLst>
                <a:ext uri="{FF2B5EF4-FFF2-40B4-BE49-F238E27FC236}">
                  <a16:creationId xmlns:a16="http://schemas.microsoft.com/office/drawing/2014/main" id="{74539F12-7118-2A91-EED1-BCDEB7F5D3EE}"/>
                </a:ext>
              </a:extLst>
            </p:cNvPr>
            <p:cNvSpPr/>
            <p:nvPr/>
          </p:nvSpPr>
          <p:spPr>
            <a:xfrm>
              <a:off x="8360900" y="1867965"/>
              <a:ext cx="2523744" cy="457200"/>
            </a:xfrm>
            <a:prstGeom prst="rect">
              <a:avLst/>
            </a:prstGeom>
            <a:solidFill>
              <a:srgbClr val="D7F7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b="1" dirty="0">
                  <a:solidFill>
                    <a:srgbClr val="0F5D61"/>
                  </a:solidFill>
                </a:rPr>
                <a:t>Vaccines</a:t>
              </a:r>
            </a:p>
          </p:txBody>
        </p:sp>
        <p:sp>
          <p:nvSpPr>
            <p:cNvPr id="25" name="Rectangle 24">
              <a:extLst>
                <a:ext uri="{FF2B5EF4-FFF2-40B4-BE49-F238E27FC236}">
                  <a16:creationId xmlns:a16="http://schemas.microsoft.com/office/drawing/2014/main" id="{1630E845-ACCB-11E8-E9A0-024E2216946D}"/>
                </a:ext>
              </a:extLst>
            </p:cNvPr>
            <p:cNvSpPr/>
            <p:nvPr/>
          </p:nvSpPr>
          <p:spPr>
            <a:xfrm>
              <a:off x="8360898" y="2476621"/>
              <a:ext cx="2523744" cy="270220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rtlCol="0" anchor="t"/>
            <a:lstStyle/>
            <a:p>
              <a:pPr marL="171450" indent="-171450">
                <a:buFont typeface="Arial" panose="020B0604020202020204" pitchFamily="34" charset="0"/>
                <a:buChar char="•"/>
              </a:pPr>
              <a:r>
                <a:rPr lang="en-US" sz="1400" dirty="0">
                  <a:solidFill>
                    <a:schemeClr val="tx1"/>
                  </a:solidFill>
                </a:rPr>
                <a:t>Selection of 5-7 vaccine candidates to be considered for this prioritization exercise.</a:t>
              </a:r>
            </a:p>
          </p:txBody>
        </p:sp>
      </p:grpSp>
      <p:grpSp>
        <p:nvGrpSpPr>
          <p:cNvPr id="17" name="Group 16">
            <a:extLst>
              <a:ext uri="{FF2B5EF4-FFF2-40B4-BE49-F238E27FC236}">
                <a16:creationId xmlns:a16="http://schemas.microsoft.com/office/drawing/2014/main" id="{4C04E9D0-1F97-70FD-C0E6-EB9914A02388}"/>
              </a:ext>
            </a:extLst>
          </p:cNvPr>
          <p:cNvGrpSpPr/>
          <p:nvPr/>
        </p:nvGrpSpPr>
        <p:grpSpPr>
          <a:xfrm>
            <a:off x="4485181" y="2459939"/>
            <a:ext cx="2286319" cy="3310858"/>
            <a:chOff x="3895074" y="2790139"/>
            <a:chExt cx="2523744" cy="3310858"/>
          </a:xfrm>
        </p:grpSpPr>
        <p:sp>
          <p:nvSpPr>
            <p:cNvPr id="15" name="Rectangle 14">
              <a:extLst>
                <a:ext uri="{FF2B5EF4-FFF2-40B4-BE49-F238E27FC236}">
                  <a16:creationId xmlns:a16="http://schemas.microsoft.com/office/drawing/2014/main" id="{CDC6D357-33E6-94B6-ADA4-0EC822D23275}"/>
                </a:ext>
              </a:extLst>
            </p:cNvPr>
            <p:cNvSpPr/>
            <p:nvPr/>
          </p:nvSpPr>
          <p:spPr>
            <a:xfrm>
              <a:off x="3895074" y="2790139"/>
              <a:ext cx="2523744" cy="457200"/>
            </a:xfrm>
            <a:prstGeom prst="rect">
              <a:avLst/>
            </a:prstGeom>
            <a:solidFill>
              <a:srgbClr val="D7F7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b="1" dirty="0" err="1">
                  <a:solidFill>
                    <a:srgbClr val="0F5D61"/>
                  </a:solidFill>
                </a:rPr>
                <a:t>Timeframe</a:t>
              </a:r>
              <a:endParaRPr lang="fr-FR" b="1" dirty="0">
                <a:solidFill>
                  <a:srgbClr val="0F5D61"/>
                </a:solidFill>
              </a:endParaRPr>
            </a:p>
          </p:txBody>
        </p:sp>
        <p:sp>
          <p:nvSpPr>
            <p:cNvPr id="4" name="Rectangle 3">
              <a:extLst>
                <a:ext uri="{FF2B5EF4-FFF2-40B4-BE49-F238E27FC236}">
                  <a16:creationId xmlns:a16="http://schemas.microsoft.com/office/drawing/2014/main" id="{72B7B568-FFD8-F677-3883-FD9DD8478D2F}"/>
                </a:ext>
              </a:extLst>
            </p:cNvPr>
            <p:cNvSpPr/>
            <p:nvPr/>
          </p:nvSpPr>
          <p:spPr>
            <a:xfrm>
              <a:off x="3895074" y="3398795"/>
              <a:ext cx="2523744" cy="270220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rtlCol="0" anchor="t"/>
            <a:lstStyle/>
            <a:p>
              <a:pPr marL="171450" indent="-171450">
                <a:spcAft>
                  <a:spcPts val="1200"/>
                </a:spcAft>
                <a:buFont typeface="Arial" panose="020B0604020202020204" pitchFamily="34" charset="0"/>
                <a:buChar char="•"/>
              </a:pPr>
              <a:r>
                <a:rPr lang="en-US" sz="1400" dirty="0">
                  <a:solidFill>
                    <a:schemeClr val="tx1"/>
                  </a:solidFill>
                </a:rPr>
                <a:t>Identification of time period to be considered for this prioritization exercise</a:t>
              </a:r>
            </a:p>
          </p:txBody>
        </p:sp>
      </p:grpSp>
      <p:grpSp>
        <p:nvGrpSpPr>
          <p:cNvPr id="2" name="Group 1">
            <a:extLst>
              <a:ext uri="{FF2B5EF4-FFF2-40B4-BE49-F238E27FC236}">
                <a16:creationId xmlns:a16="http://schemas.microsoft.com/office/drawing/2014/main" id="{56B7DAD6-5D03-24B7-33D9-3D9DC8A18134}"/>
              </a:ext>
            </a:extLst>
          </p:cNvPr>
          <p:cNvGrpSpPr/>
          <p:nvPr/>
        </p:nvGrpSpPr>
        <p:grpSpPr>
          <a:xfrm>
            <a:off x="9391754" y="2459939"/>
            <a:ext cx="2283074" cy="3310858"/>
            <a:chOff x="4988124" y="1867965"/>
            <a:chExt cx="2520502" cy="3310858"/>
          </a:xfrm>
        </p:grpSpPr>
        <p:sp>
          <p:nvSpPr>
            <p:cNvPr id="16" name="Rectangle 15">
              <a:extLst>
                <a:ext uri="{FF2B5EF4-FFF2-40B4-BE49-F238E27FC236}">
                  <a16:creationId xmlns:a16="http://schemas.microsoft.com/office/drawing/2014/main" id="{FEEAFDF2-120B-9008-5D18-4FC280BEF371}"/>
                </a:ext>
              </a:extLst>
            </p:cNvPr>
            <p:cNvSpPr/>
            <p:nvPr/>
          </p:nvSpPr>
          <p:spPr>
            <a:xfrm>
              <a:off x="4988125" y="1867965"/>
              <a:ext cx="2520501" cy="457200"/>
            </a:xfrm>
            <a:prstGeom prst="rect">
              <a:avLst/>
            </a:prstGeom>
            <a:solidFill>
              <a:srgbClr val="D7F7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b="1" dirty="0" err="1">
                  <a:solidFill>
                    <a:srgbClr val="0F5D61"/>
                  </a:solidFill>
                </a:rPr>
                <a:t>Criteria</a:t>
              </a:r>
              <a:endParaRPr lang="fr-FR" b="1" dirty="0">
                <a:solidFill>
                  <a:srgbClr val="0F5D61"/>
                </a:solidFill>
              </a:endParaRPr>
            </a:p>
          </p:txBody>
        </p:sp>
        <p:sp>
          <p:nvSpPr>
            <p:cNvPr id="24" name="Rectangle 23">
              <a:extLst>
                <a:ext uri="{FF2B5EF4-FFF2-40B4-BE49-F238E27FC236}">
                  <a16:creationId xmlns:a16="http://schemas.microsoft.com/office/drawing/2014/main" id="{07523192-81AF-2546-5B3A-9903785183FF}"/>
                </a:ext>
              </a:extLst>
            </p:cNvPr>
            <p:cNvSpPr/>
            <p:nvPr/>
          </p:nvSpPr>
          <p:spPr>
            <a:xfrm>
              <a:off x="4988124" y="2476621"/>
              <a:ext cx="2520501" cy="270220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rtlCol="0" anchor="t"/>
            <a:lstStyle/>
            <a:p>
              <a:pPr marL="171450" indent="-171450">
                <a:spcAft>
                  <a:spcPts val="1200"/>
                </a:spcAft>
                <a:buFont typeface="Arial" panose="020B0604020202020204" pitchFamily="34" charset="0"/>
                <a:buChar char="•"/>
              </a:pPr>
              <a:r>
                <a:rPr lang="en-US" sz="1400" dirty="0">
                  <a:solidFill>
                    <a:schemeClr val="tx1"/>
                  </a:solidFill>
                </a:rPr>
                <a:t>Selection of up 16 criteria (essential, significant and other) to be considered in the prioritization exercise</a:t>
              </a:r>
            </a:p>
            <a:p>
              <a:pPr marL="171450" indent="-171450">
                <a:buFont typeface="Arial" panose="020B0604020202020204" pitchFamily="34" charset="0"/>
                <a:buChar char="•"/>
              </a:pPr>
              <a:r>
                <a:rPr lang="en-US" sz="1400" dirty="0">
                  <a:solidFill>
                    <a:schemeClr val="tx1"/>
                  </a:solidFill>
                </a:rPr>
                <a:t>Assignment of weights to each criteria group to indicate the relative importance of each for the prioritization exercise </a:t>
              </a:r>
            </a:p>
          </p:txBody>
        </p:sp>
      </p:grpSp>
      <p:sp>
        <p:nvSpPr>
          <p:cNvPr id="6" name="Rectangle 5">
            <a:extLst>
              <a:ext uri="{FF2B5EF4-FFF2-40B4-BE49-F238E27FC236}">
                <a16:creationId xmlns:a16="http://schemas.microsoft.com/office/drawing/2014/main" id="{EF676A19-6022-2CD0-A710-E58AE8D9368F}"/>
              </a:ext>
            </a:extLst>
          </p:cNvPr>
          <p:cNvSpPr/>
          <p:nvPr/>
        </p:nvSpPr>
        <p:spPr>
          <a:xfrm>
            <a:off x="4485180" y="1848497"/>
            <a:ext cx="7189647" cy="457201"/>
          </a:xfrm>
          <a:prstGeom prst="rect">
            <a:avLst/>
          </a:prstGeom>
          <a:solidFill>
            <a:srgbClr val="0F5D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latin typeface="+mj-lt"/>
              </a:rPr>
              <a:t>This feedback will be used to inform the following decisions:</a:t>
            </a:r>
          </a:p>
        </p:txBody>
      </p:sp>
      <p:sp>
        <p:nvSpPr>
          <p:cNvPr id="12" name="Star: 10 Points 17">
            <a:extLst>
              <a:ext uri="{FF2B5EF4-FFF2-40B4-BE49-F238E27FC236}">
                <a16:creationId xmlns:a16="http://schemas.microsoft.com/office/drawing/2014/main" id="{80496BF8-CE6E-A781-7014-5A484F5EE224}"/>
              </a:ext>
            </a:extLst>
          </p:cNvPr>
          <p:cNvSpPr/>
          <p:nvPr/>
        </p:nvSpPr>
        <p:spPr>
          <a:xfrm>
            <a:off x="10116091" y="259371"/>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Chart to be updated by country</a:t>
            </a:r>
          </a:p>
        </p:txBody>
      </p:sp>
      <p:graphicFrame>
        <p:nvGraphicFramePr>
          <p:cNvPr id="14" name="Chart 13">
            <a:extLst>
              <a:ext uri="{FF2B5EF4-FFF2-40B4-BE49-F238E27FC236}">
                <a16:creationId xmlns:a16="http://schemas.microsoft.com/office/drawing/2014/main" id="{6600719A-D1D1-C74E-68F4-6CBAF59AF23B}"/>
              </a:ext>
            </a:extLst>
          </p:cNvPr>
          <p:cNvGraphicFramePr/>
          <p:nvPr>
            <p:extLst>
              <p:ext uri="{D42A27DB-BD31-4B8C-83A1-F6EECF244321}">
                <p14:modId xmlns:p14="http://schemas.microsoft.com/office/powerpoint/2010/main" val="415388629"/>
              </p:ext>
            </p:extLst>
          </p:nvPr>
        </p:nvGraphicFramePr>
        <p:xfrm>
          <a:off x="290695" y="1858522"/>
          <a:ext cx="3734580" cy="39122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4356476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rPr>
              <a:t>Agenda</a:t>
            </a:r>
          </a:p>
        </p:txBody>
      </p:sp>
      <p:sp>
        <p:nvSpPr>
          <p:cNvPr id="19" name="Rounded Rectangle 38">
            <a:extLst>
              <a:ext uri="{FF2B5EF4-FFF2-40B4-BE49-F238E27FC236}">
                <a16:creationId xmlns:a16="http://schemas.microsoft.com/office/drawing/2014/main" id="{F340F7A7-C16A-661C-5512-C6B5CC8F4506}"/>
              </a:ext>
            </a:extLst>
          </p:cNvPr>
          <p:cNvSpPr/>
          <p:nvPr/>
        </p:nvSpPr>
        <p:spPr>
          <a:xfrm>
            <a:off x="2178943" y="1378186"/>
            <a:ext cx="7411451" cy="548640"/>
          </a:xfrm>
          <a:prstGeom prst="round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0" name="Oval 19">
            <a:extLst>
              <a:ext uri="{FF2B5EF4-FFF2-40B4-BE49-F238E27FC236}">
                <a16:creationId xmlns:a16="http://schemas.microsoft.com/office/drawing/2014/main" id="{94280AB5-1238-9151-0BEC-8E51C36716D8}"/>
              </a:ext>
            </a:extLst>
          </p:cNvPr>
          <p:cNvSpPr/>
          <p:nvPr/>
        </p:nvSpPr>
        <p:spPr>
          <a:xfrm>
            <a:off x="2381464" y="150182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rPr>
              <a:t>1</a:t>
            </a:r>
          </a:p>
        </p:txBody>
      </p:sp>
      <p:sp>
        <p:nvSpPr>
          <p:cNvPr id="21" name="TextBox 20">
            <a:extLst>
              <a:ext uri="{FF2B5EF4-FFF2-40B4-BE49-F238E27FC236}">
                <a16:creationId xmlns:a16="http://schemas.microsoft.com/office/drawing/2014/main" id="{1F4719E4-F43E-A200-2A49-F68269482ED2}"/>
              </a:ext>
            </a:extLst>
          </p:cNvPr>
          <p:cNvSpPr txBox="1"/>
          <p:nvPr/>
        </p:nvSpPr>
        <p:spPr>
          <a:xfrm>
            <a:off x="2808340" y="1465446"/>
            <a:ext cx="4856287" cy="369332"/>
          </a:xfrm>
          <a:prstGeom prst="rect">
            <a:avLst/>
          </a:prstGeom>
          <a:noFill/>
        </p:spPr>
        <p:txBody>
          <a:bodyPr wrap="square" rtlCol="0">
            <a:spAutoFit/>
          </a:bodyPr>
          <a:lstStyle/>
          <a:p>
            <a:pPr>
              <a:defRPr/>
            </a:pPr>
            <a:r>
              <a:rPr lang="en-US" dirty="0">
                <a:latin typeface="Lato" panose="020F0502020204030203" pitchFamily="34" charset="0"/>
                <a:cs typeface="Times New Roman" panose="02020603050405020304" pitchFamily="18" charset="0"/>
              </a:rPr>
              <a:t>Introductions and Objectives</a:t>
            </a:r>
            <a:endParaRPr lang="en-US" sz="1800" dirty="0">
              <a:latin typeface="Lato" panose="020F0502020204030203" pitchFamily="34" charset="0"/>
              <a:cs typeface="Times New Roman" panose="02020603050405020304" pitchFamily="18" charset="0"/>
            </a:endParaRPr>
          </a:p>
        </p:txBody>
      </p:sp>
      <p:sp>
        <p:nvSpPr>
          <p:cNvPr id="22" name="Rounded Rectangle 40">
            <a:extLst>
              <a:ext uri="{FF2B5EF4-FFF2-40B4-BE49-F238E27FC236}">
                <a16:creationId xmlns:a16="http://schemas.microsoft.com/office/drawing/2014/main" id="{CF8C3360-FFD0-2446-948B-6B48AD4C473D}"/>
              </a:ext>
            </a:extLst>
          </p:cNvPr>
          <p:cNvSpPr/>
          <p:nvPr/>
        </p:nvSpPr>
        <p:spPr>
          <a:xfrm>
            <a:off x="2178943" y="2072965"/>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3" name="Oval 22">
            <a:extLst>
              <a:ext uri="{FF2B5EF4-FFF2-40B4-BE49-F238E27FC236}">
                <a16:creationId xmlns:a16="http://schemas.microsoft.com/office/drawing/2014/main" id="{4697B109-E0A8-C68C-7C4E-4D445ECB0CA8}"/>
              </a:ext>
            </a:extLst>
          </p:cNvPr>
          <p:cNvSpPr/>
          <p:nvPr/>
        </p:nvSpPr>
        <p:spPr>
          <a:xfrm>
            <a:off x="2381464" y="219861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rPr>
              <a:t>2</a:t>
            </a:r>
          </a:p>
        </p:txBody>
      </p:sp>
      <p:sp>
        <p:nvSpPr>
          <p:cNvPr id="24" name="TextBox 23">
            <a:extLst>
              <a:ext uri="{FF2B5EF4-FFF2-40B4-BE49-F238E27FC236}">
                <a16:creationId xmlns:a16="http://schemas.microsoft.com/office/drawing/2014/main" id="{4A71A40C-C07E-0F90-93BA-A9645DBDA969}"/>
              </a:ext>
            </a:extLst>
          </p:cNvPr>
          <p:cNvSpPr txBox="1"/>
          <p:nvPr/>
        </p:nvSpPr>
        <p:spPr>
          <a:xfrm>
            <a:off x="2837444" y="2159632"/>
            <a:ext cx="6337377" cy="369332"/>
          </a:xfrm>
          <a:prstGeom prst="rect">
            <a:avLst/>
          </a:prstGeom>
          <a:noFill/>
        </p:spPr>
        <p:txBody>
          <a:bodyPr wrap="square" rtlCol="0">
            <a:spAutoFit/>
          </a:bodyPr>
          <a:lstStyle/>
          <a:p>
            <a:pPr>
              <a:defRPr/>
            </a:pPr>
            <a:r>
              <a:rPr lang="en-US" sz="1800" dirty="0">
                <a:latin typeface="Lato" panose="020F0502020204030203" pitchFamily="34" charset="0"/>
                <a:cs typeface="Times New Roman" panose="02020603050405020304" pitchFamily="18" charset="0"/>
              </a:rPr>
              <a:t>Methodology</a:t>
            </a:r>
          </a:p>
        </p:txBody>
      </p:sp>
      <p:sp>
        <p:nvSpPr>
          <p:cNvPr id="25" name="Rounded Rectangle 40">
            <a:extLst>
              <a:ext uri="{FF2B5EF4-FFF2-40B4-BE49-F238E27FC236}">
                <a16:creationId xmlns:a16="http://schemas.microsoft.com/office/drawing/2014/main" id="{A5B29076-09A4-C2EB-9E7F-673CB68456DA}"/>
              </a:ext>
            </a:extLst>
          </p:cNvPr>
          <p:cNvSpPr/>
          <p:nvPr/>
        </p:nvSpPr>
        <p:spPr>
          <a:xfrm>
            <a:off x="2178943" y="2767744"/>
            <a:ext cx="7411451" cy="548640"/>
          </a:xfrm>
          <a:prstGeom prst="roundRect">
            <a:avLst/>
          </a:prstGeom>
          <a:solidFill>
            <a:srgbClr val="0F5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6" name="Oval 25">
            <a:extLst>
              <a:ext uri="{FF2B5EF4-FFF2-40B4-BE49-F238E27FC236}">
                <a16:creationId xmlns:a16="http://schemas.microsoft.com/office/drawing/2014/main" id="{31160ACD-3FE1-7A50-C75B-8676D66C71B0}"/>
              </a:ext>
            </a:extLst>
          </p:cNvPr>
          <p:cNvSpPr/>
          <p:nvPr/>
        </p:nvSpPr>
        <p:spPr>
          <a:xfrm>
            <a:off x="2381464" y="289941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rPr>
              <a:t>3</a:t>
            </a:r>
          </a:p>
        </p:txBody>
      </p:sp>
      <p:sp>
        <p:nvSpPr>
          <p:cNvPr id="27" name="TextBox 26">
            <a:extLst>
              <a:ext uri="{FF2B5EF4-FFF2-40B4-BE49-F238E27FC236}">
                <a16:creationId xmlns:a16="http://schemas.microsoft.com/office/drawing/2014/main" id="{9BDC5228-1E17-6669-3809-228F9527AF6D}"/>
              </a:ext>
            </a:extLst>
          </p:cNvPr>
          <p:cNvSpPr txBox="1"/>
          <p:nvPr/>
        </p:nvSpPr>
        <p:spPr>
          <a:xfrm>
            <a:off x="2837444" y="2860434"/>
            <a:ext cx="6337377" cy="369332"/>
          </a:xfrm>
          <a:prstGeom prst="rect">
            <a:avLst/>
          </a:prstGeom>
          <a:noFill/>
        </p:spPr>
        <p:txBody>
          <a:bodyPr wrap="square" rtlCol="0">
            <a:spAutoFit/>
          </a:bodyPr>
          <a:lstStyle/>
          <a:p>
            <a:pPr>
              <a:defRPr/>
            </a:pPr>
            <a:r>
              <a:rPr lang="en-US" sz="1800" dirty="0">
                <a:solidFill>
                  <a:schemeClr val="bg1"/>
                </a:solidFill>
                <a:latin typeface="Lato" panose="020F0502020204030203" pitchFamily="34" charset="0"/>
                <a:cs typeface="Times New Roman" panose="02020603050405020304" pitchFamily="18" charset="0"/>
              </a:rPr>
              <a:t>Timeframe</a:t>
            </a:r>
          </a:p>
        </p:txBody>
      </p:sp>
      <p:sp>
        <p:nvSpPr>
          <p:cNvPr id="28" name="Rounded Rectangle 40">
            <a:extLst>
              <a:ext uri="{FF2B5EF4-FFF2-40B4-BE49-F238E27FC236}">
                <a16:creationId xmlns:a16="http://schemas.microsoft.com/office/drawing/2014/main" id="{3A3F3B5F-F174-D1BA-4843-4D8956B9615F}"/>
              </a:ext>
            </a:extLst>
          </p:cNvPr>
          <p:cNvSpPr/>
          <p:nvPr/>
        </p:nvSpPr>
        <p:spPr>
          <a:xfrm>
            <a:off x="2178942" y="3465351"/>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9" name="Oval 28">
            <a:extLst>
              <a:ext uri="{FF2B5EF4-FFF2-40B4-BE49-F238E27FC236}">
                <a16:creationId xmlns:a16="http://schemas.microsoft.com/office/drawing/2014/main" id="{EF69028E-C349-C19D-2FC3-D54B3C39913F}"/>
              </a:ext>
            </a:extLst>
          </p:cNvPr>
          <p:cNvSpPr/>
          <p:nvPr/>
        </p:nvSpPr>
        <p:spPr>
          <a:xfrm>
            <a:off x="2381464" y="3603267"/>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kern="0" dirty="0">
                <a:solidFill>
                  <a:srgbClr val="FFFFFF"/>
                </a:solidFill>
                <a:latin typeface="Lato" panose="020F0502020204030203" pitchFamily="34" charset="0"/>
                <a:cs typeface="Times New Roman" panose="02020603050405020304" pitchFamily="18" charset="0"/>
                <a:sym typeface="Arial"/>
              </a:rPr>
              <a:t>4</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0" name="TextBox 29">
            <a:extLst>
              <a:ext uri="{FF2B5EF4-FFF2-40B4-BE49-F238E27FC236}">
                <a16:creationId xmlns:a16="http://schemas.microsoft.com/office/drawing/2014/main" id="{B4F3F0E9-7103-D7BF-69DE-4C1600340940}"/>
              </a:ext>
            </a:extLst>
          </p:cNvPr>
          <p:cNvSpPr txBox="1"/>
          <p:nvPr/>
        </p:nvSpPr>
        <p:spPr>
          <a:xfrm>
            <a:off x="2837444" y="3564288"/>
            <a:ext cx="6337377" cy="369332"/>
          </a:xfrm>
          <a:prstGeom prst="rect">
            <a:avLst/>
          </a:prstGeom>
          <a:noFill/>
        </p:spPr>
        <p:txBody>
          <a:bodyPr wrap="square" rtlCol="0">
            <a:spAutoFit/>
          </a:bodyPr>
          <a:lstStyle/>
          <a:p>
            <a:pPr>
              <a:defRPr/>
            </a:pPr>
            <a:r>
              <a:rPr lang="en-US" sz="1800" dirty="0">
                <a:latin typeface="Lato" panose="020F0502020204030203" pitchFamily="34" charset="0"/>
                <a:cs typeface="Times New Roman" panose="02020603050405020304" pitchFamily="18" charset="0"/>
              </a:rPr>
              <a:t>Vaccine Candidates</a:t>
            </a:r>
          </a:p>
        </p:txBody>
      </p:sp>
      <p:sp>
        <p:nvSpPr>
          <p:cNvPr id="31" name="Rounded Rectangle 40">
            <a:extLst>
              <a:ext uri="{FF2B5EF4-FFF2-40B4-BE49-F238E27FC236}">
                <a16:creationId xmlns:a16="http://schemas.microsoft.com/office/drawing/2014/main" id="{AB626B69-21A9-80B8-C107-3F20ED1CC33D}"/>
              </a:ext>
            </a:extLst>
          </p:cNvPr>
          <p:cNvSpPr/>
          <p:nvPr/>
        </p:nvSpPr>
        <p:spPr>
          <a:xfrm>
            <a:off x="2178941" y="4160918"/>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32" name="Oval 31">
            <a:extLst>
              <a:ext uri="{FF2B5EF4-FFF2-40B4-BE49-F238E27FC236}">
                <a16:creationId xmlns:a16="http://schemas.microsoft.com/office/drawing/2014/main" id="{F465CBE3-3BC3-4921-E1B8-866A6A9F662A}"/>
              </a:ext>
            </a:extLst>
          </p:cNvPr>
          <p:cNvSpPr/>
          <p:nvPr/>
        </p:nvSpPr>
        <p:spPr>
          <a:xfrm>
            <a:off x="2381464" y="428955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dirty="0">
                <a:solidFill>
                  <a:srgbClr val="FFFFFF"/>
                </a:solidFill>
                <a:latin typeface="Lato" panose="020F0502020204030203" pitchFamily="34" charset="0"/>
                <a:cs typeface="Times New Roman" panose="02020603050405020304" pitchFamily="18" charset="0"/>
                <a:sym typeface="Arial"/>
              </a:rPr>
              <a:t>5</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3" name="TextBox 32">
            <a:extLst>
              <a:ext uri="{FF2B5EF4-FFF2-40B4-BE49-F238E27FC236}">
                <a16:creationId xmlns:a16="http://schemas.microsoft.com/office/drawing/2014/main" id="{F47564D6-B6AB-9859-1EE1-43A5F0C66FAD}"/>
              </a:ext>
            </a:extLst>
          </p:cNvPr>
          <p:cNvSpPr txBox="1"/>
          <p:nvPr/>
        </p:nvSpPr>
        <p:spPr>
          <a:xfrm>
            <a:off x="2837444" y="4250572"/>
            <a:ext cx="6337377" cy="369332"/>
          </a:xfrm>
          <a:prstGeom prst="rect">
            <a:avLst/>
          </a:prstGeom>
          <a:noFill/>
        </p:spPr>
        <p:txBody>
          <a:bodyPr wrap="square" rtlCol="0">
            <a:spAutoFit/>
          </a:bodyPr>
          <a:lstStyle>
            <a:defPPr>
              <a:defRPr lang="en-US"/>
            </a:defPPr>
            <a:lvl1pPr>
              <a:defRPr>
                <a:latin typeface="Lato" panose="020F0502020204030203" pitchFamily="34" charset="0"/>
                <a:cs typeface="Times New Roman" panose="02020603050405020304" pitchFamily="18" charset="0"/>
              </a:defRPr>
            </a:lvl1pPr>
          </a:lstStyle>
          <a:p>
            <a:r>
              <a:rPr lang="fr-FR" noProof="0" dirty="0" err="1"/>
              <a:t>Prioritization</a:t>
            </a:r>
            <a:r>
              <a:rPr lang="fr-FR" noProof="0" dirty="0"/>
              <a:t> </a:t>
            </a:r>
            <a:r>
              <a:rPr lang="fr-FR" noProof="0" dirty="0" err="1"/>
              <a:t>Criteria</a:t>
            </a:r>
            <a:endParaRPr lang="fr-FR" noProof="0" dirty="0"/>
          </a:p>
        </p:txBody>
      </p:sp>
      <p:sp>
        <p:nvSpPr>
          <p:cNvPr id="34" name="Rounded Rectangle 40">
            <a:extLst>
              <a:ext uri="{FF2B5EF4-FFF2-40B4-BE49-F238E27FC236}">
                <a16:creationId xmlns:a16="http://schemas.microsoft.com/office/drawing/2014/main" id="{FD4BF9C7-6CE0-8BCF-1F79-A0481B67716C}"/>
              </a:ext>
            </a:extLst>
          </p:cNvPr>
          <p:cNvSpPr/>
          <p:nvPr/>
        </p:nvSpPr>
        <p:spPr>
          <a:xfrm>
            <a:off x="2178941" y="4858368"/>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35" name="Oval 34">
            <a:extLst>
              <a:ext uri="{FF2B5EF4-FFF2-40B4-BE49-F238E27FC236}">
                <a16:creationId xmlns:a16="http://schemas.microsoft.com/office/drawing/2014/main" id="{F1BEAC97-A840-0998-D5E4-52BBEC0EA1C0}"/>
              </a:ext>
            </a:extLst>
          </p:cNvPr>
          <p:cNvSpPr/>
          <p:nvPr/>
        </p:nvSpPr>
        <p:spPr>
          <a:xfrm>
            <a:off x="2381464" y="498700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dirty="0">
                <a:solidFill>
                  <a:srgbClr val="FFFFFF"/>
                </a:solidFill>
                <a:latin typeface="Lato" panose="020F0502020204030203" pitchFamily="34" charset="0"/>
                <a:cs typeface="Times New Roman" panose="02020603050405020304" pitchFamily="18" charset="0"/>
                <a:sym typeface="Arial"/>
              </a:rPr>
              <a:t>6</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6" name="TextBox 35">
            <a:extLst>
              <a:ext uri="{FF2B5EF4-FFF2-40B4-BE49-F238E27FC236}">
                <a16:creationId xmlns:a16="http://schemas.microsoft.com/office/drawing/2014/main" id="{698EC566-03C2-1C97-7B9E-476AF8F41943}"/>
              </a:ext>
            </a:extLst>
          </p:cNvPr>
          <p:cNvSpPr txBox="1"/>
          <p:nvPr/>
        </p:nvSpPr>
        <p:spPr>
          <a:xfrm>
            <a:off x="2837444" y="4948022"/>
            <a:ext cx="6337377" cy="369332"/>
          </a:xfrm>
          <a:prstGeom prst="rect">
            <a:avLst/>
          </a:prstGeom>
          <a:noFill/>
        </p:spPr>
        <p:txBody>
          <a:bodyPr wrap="square" rtlCol="0">
            <a:spAutoFit/>
          </a:bodyPr>
          <a:lstStyle>
            <a:defPPr>
              <a:defRPr lang="en-US"/>
            </a:defPPr>
            <a:lvl1pPr>
              <a:defRPr>
                <a:latin typeface="Lato" panose="020F0502020204030203" pitchFamily="34" charset="0"/>
                <a:cs typeface="Times New Roman" panose="02020603050405020304" pitchFamily="18" charset="0"/>
              </a:defRPr>
            </a:lvl1pPr>
          </a:lstStyle>
          <a:p>
            <a:r>
              <a:rPr lang="fr-FR" noProof="0" dirty="0"/>
              <a:t>Plan for Evidence Collection</a:t>
            </a:r>
          </a:p>
        </p:txBody>
      </p:sp>
      <p:sp>
        <p:nvSpPr>
          <p:cNvPr id="37" name="Rounded Rectangle 40">
            <a:extLst>
              <a:ext uri="{FF2B5EF4-FFF2-40B4-BE49-F238E27FC236}">
                <a16:creationId xmlns:a16="http://schemas.microsoft.com/office/drawing/2014/main" id="{AD6179D6-2E9F-BB4E-3BA9-C09421476420}"/>
              </a:ext>
            </a:extLst>
          </p:cNvPr>
          <p:cNvSpPr/>
          <p:nvPr/>
        </p:nvSpPr>
        <p:spPr>
          <a:xfrm>
            <a:off x="2178941" y="5550476"/>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38" name="Oval 37">
            <a:extLst>
              <a:ext uri="{FF2B5EF4-FFF2-40B4-BE49-F238E27FC236}">
                <a16:creationId xmlns:a16="http://schemas.microsoft.com/office/drawing/2014/main" id="{9B2FBC8E-D2C7-7A92-6966-761B8A9D27D2}"/>
              </a:ext>
            </a:extLst>
          </p:cNvPr>
          <p:cNvSpPr/>
          <p:nvPr/>
        </p:nvSpPr>
        <p:spPr>
          <a:xfrm>
            <a:off x="2381464" y="5679109"/>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dirty="0">
                <a:solidFill>
                  <a:srgbClr val="FFFFFF"/>
                </a:solidFill>
                <a:latin typeface="Lato" panose="020F0502020204030203" pitchFamily="34" charset="0"/>
                <a:cs typeface="Times New Roman" panose="02020603050405020304" pitchFamily="18" charset="0"/>
                <a:sym typeface="Arial"/>
              </a:rPr>
              <a:t>7</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9" name="TextBox 38">
            <a:extLst>
              <a:ext uri="{FF2B5EF4-FFF2-40B4-BE49-F238E27FC236}">
                <a16:creationId xmlns:a16="http://schemas.microsoft.com/office/drawing/2014/main" id="{80AA5326-22F1-7B60-9F7D-DA91F303057E}"/>
              </a:ext>
            </a:extLst>
          </p:cNvPr>
          <p:cNvSpPr txBox="1"/>
          <p:nvPr/>
        </p:nvSpPr>
        <p:spPr>
          <a:xfrm>
            <a:off x="2837444" y="5640130"/>
            <a:ext cx="6337377" cy="369332"/>
          </a:xfrm>
          <a:prstGeom prst="rect">
            <a:avLst/>
          </a:prstGeom>
          <a:noFill/>
        </p:spPr>
        <p:txBody>
          <a:bodyPr wrap="square" rtlCol="0">
            <a:spAutoFit/>
          </a:bodyPr>
          <a:lstStyle>
            <a:defPPr>
              <a:defRPr lang="en-US"/>
            </a:defPPr>
            <a:lvl1pPr>
              <a:defRPr>
                <a:latin typeface="Lato" panose="020F0502020204030203" pitchFamily="34" charset="0"/>
                <a:cs typeface="Times New Roman" panose="02020603050405020304" pitchFamily="18" charset="0"/>
              </a:defRPr>
            </a:lvl1pPr>
          </a:lstStyle>
          <a:p>
            <a:r>
              <a:rPr lang="fr-FR" noProof="0" dirty="0" err="1"/>
              <a:t>Workplan</a:t>
            </a:r>
            <a:r>
              <a:rPr lang="fr-FR" noProof="0" dirty="0"/>
              <a:t> and Conclusion</a:t>
            </a:r>
          </a:p>
        </p:txBody>
      </p:sp>
    </p:spTree>
    <p:extLst>
      <p:ext uri="{BB962C8B-B14F-4D97-AF65-F5344CB8AC3E}">
        <p14:creationId xmlns:p14="http://schemas.microsoft.com/office/powerpoint/2010/main" val="34640981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lgn="l" rtl="0">
              <a:spcBef>
                <a:spcPct val="0"/>
              </a:spcBef>
              <a:spcAft>
                <a:spcPct val="0"/>
              </a:spcAft>
            </a:pPr>
            <a:endParaRPr lang="fr-FR" dirty="0">
              <a:latin typeface="+mj-lt"/>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2400" kern="0" dirty="0">
                <a:solidFill>
                  <a:srgbClr val="0F5D61"/>
                </a:solidFill>
                <a:latin typeface="+mj-lt"/>
                <a:cs typeface="Times New Roman" panose="02020603050405020304" pitchFamily="18" charset="0"/>
                <a:sym typeface="Lato"/>
              </a:rPr>
              <a:t>The </a:t>
            </a:r>
            <a:r>
              <a:rPr lang="fr-FR" sz="2400" kern="0" dirty="0" err="1">
                <a:solidFill>
                  <a:srgbClr val="0F5D61"/>
                </a:solidFill>
                <a:latin typeface="+mj-lt"/>
                <a:cs typeface="Times New Roman" panose="02020603050405020304" pitchFamily="18" charset="0"/>
                <a:sym typeface="Lato"/>
              </a:rPr>
              <a:t>proposed</a:t>
            </a:r>
            <a:r>
              <a:rPr lang="fr-FR" sz="2400" kern="0" dirty="0">
                <a:solidFill>
                  <a:srgbClr val="0F5D61"/>
                </a:solidFill>
                <a:latin typeface="+mj-lt"/>
                <a:cs typeface="Times New Roman" panose="02020603050405020304" pitchFamily="18" charset="0"/>
                <a:sym typeface="Lato"/>
              </a:rPr>
              <a:t> </a:t>
            </a:r>
            <a:r>
              <a:rPr lang="fr-FR" sz="2400" kern="0" dirty="0" err="1">
                <a:solidFill>
                  <a:srgbClr val="0F5D61"/>
                </a:solidFill>
                <a:latin typeface="+mj-lt"/>
                <a:cs typeface="Times New Roman" panose="02020603050405020304" pitchFamily="18" charset="0"/>
                <a:sym typeface="Lato"/>
              </a:rPr>
              <a:t>timeframe</a:t>
            </a:r>
            <a:r>
              <a:rPr lang="fr-FR" sz="2400" kern="0" dirty="0">
                <a:solidFill>
                  <a:srgbClr val="0F5D61"/>
                </a:solidFill>
                <a:latin typeface="+mj-lt"/>
                <a:cs typeface="Times New Roman" panose="02020603050405020304" pitchFamily="18" charset="0"/>
                <a:sym typeface="Lato"/>
              </a:rPr>
              <a:t> for the </a:t>
            </a:r>
            <a:r>
              <a:rPr lang="fr-FR" sz="2400" kern="0" dirty="0" err="1">
                <a:solidFill>
                  <a:srgbClr val="0F5D61"/>
                </a:solidFill>
                <a:latin typeface="+mj-lt"/>
                <a:cs typeface="Times New Roman" panose="02020603050405020304" pitchFamily="18" charset="0"/>
                <a:sym typeface="Lato"/>
              </a:rPr>
              <a:t>prioritization</a:t>
            </a:r>
            <a:r>
              <a:rPr lang="fr-FR" sz="2400" kern="0" dirty="0">
                <a:solidFill>
                  <a:srgbClr val="0F5D61"/>
                </a:solidFill>
                <a:latin typeface="+mj-lt"/>
                <a:cs typeface="Times New Roman" panose="02020603050405020304" pitchFamily="18" charset="0"/>
                <a:sym typeface="Lato"/>
              </a:rPr>
              <a:t> </a:t>
            </a:r>
            <a:r>
              <a:rPr lang="fr-FR" sz="2400" kern="0" dirty="0" err="1">
                <a:solidFill>
                  <a:srgbClr val="0F5D61"/>
                </a:solidFill>
                <a:latin typeface="+mj-lt"/>
                <a:cs typeface="Times New Roman" panose="02020603050405020304" pitchFamily="18" charset="0"/>
                <a:sym typeface="Lato"/>
              </a:rPr>
              <a:t>exercise</a:t>
            </a:r>
            <a:r>
              <a:rPr lang="fr-FR" sz="2400" kern="0" dirty="0">
                <a:solidFill>
                  <a:srgbClr val="0F5D61"/>
                </a:solidFill>
                <a:latin typeface="+mj-lt"/>
                <a:cs typeface="Times New Roman" panose="02020603050405020304" pitchFamily="18" charset="0"/>
                <a:sym typeface="Lato"/>
              </a:rPr>
              <a:t> </a:t>
            </a:r>
            <a:r>
              <a:rPr lang="fr-FR" sz="2400" kern="0" dirty="0" err="1">
                <a:solidFill>
                  <a:srgbClr val="0F5D61"/>
                </a:solidFill>
                <a:latin typeface="+mj-lt"/>
                <a:cs typeface="Times New Roman" panose="02020603050405020304" pitchFamily="18" charset="0"/>
                <a:sym typeface="Lato"/>
              </a:rPr>
              <a:t>is</a:t>
            </a:r>
            <a:r>
              <a:rPr lang="fr-FR" sz="2400" kern="0" dirty="0">
                <a:solidFill>
                  <a:srgbClr val="0F5D61"/>
                </a:solidFill>
                <a:latin typeface="+mj-lt"/>
                <a:cs typeface="Times New Roman" panose="02020603050405020304" pitchFamily="18" charset="0"/>
                <a:sym typeface="Lato"/>
              </a:rPr>
              <a:t>: ___</a:t>
            </a:r>
            <a:endPar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endParaRPr>
          </a:p>
        </p:txBody>
      </p:sp>
      <p:sp>
        <p:nvSpPr>
          <p:cNvPr id="188" name="Google Shape;12;p19">
            <a:extLst>
              <a:ext uri="{FF2B5EF4-FFF2-40B4-BE49-F238E27FC236}">
                <a16:creationId xmlns:a16="http://schemas.microsoft.com/office/drawing/2014/main" id="{A2EDEBFA-F417-B077-ECA8-C68E0FEDA66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pPr algn="l" rtl="0"/>
            <a:fld id="{00000000-1234-1234-1234-123412341234}" type="slidenum">
              <a:rPr lang="fr-FR" smtClean="0">
                <a:latin typeface="+mj-lt"/>
              </a:rPr>
              <a:pPr algn="l" rtl="0"/>
              <a:t>15</a:t>
            </a:fld>
            <a:endParaRPr lang="fr-FR" dirty="0">
              <a:latin typeface="+mj-lt"/>
            </a:endParaRPr>
          </a:p>
        </p:txBody>
      </p:sp>
      <p:sp>
        <p:nvSpPr>
          <p:cNvPr id="13" name="Star: 10 Points 17">
            <a:extLst>
              <a:ext uri="{FF2B5EF4-FFF2-40B4-BE49-F238E27FC236}">
                <a16:creationId xmlns:a16="http://schemas.microsoft.com/office/drawing/2014/main" id="{CB06878E-36F6-AD59-0040-E5AB500BB4CA}"/>
              </a:ext>
            </a:extLst>
          </p:cNvPr>
          <p:cNvSpPr/>
          <p:nvPr/>
        </p:nvSpPr>
        <p:spPr>
          <a:xfrm>
            <a:off x="10116091" y="259371"/>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To be updated by country</a:t>
            </a:r>
          </a:p>
        </p:txBody>
      </p:sp>
      <p:graphicFrame>
        <p:nvGraphicFramePr>
          <p:cNvPr id="2" name="Chart 1">
            <a:extLst>
              <a:ext uri="{FF2B5EF4-FFF2-40B4-BE49-F238E27FC236}">
                <a16:creationId xmlns:a16="http://schemas.microsoft.com/office/drawing/2014/main" id="{8CA5396F-106B-D30F-3A1C-174A07FF3AF8}"/>
              </a:ext>
            </a:extLst>
          </p:cNvPr>
          <p:cNvGraphicFramePr/>
          <p:nvPr>
            <p:extLst>
              <p:ext uri="{D42A27DB-BD31-4B8C-83A1-F6EECF244321}">
                <p14:modId xmlns:p14="http://schemas.microsoft.com/office/powerpoint/2010/main" val="1355916280"/>
              </p:ext>
            </p:extLst>
          </p:nvPr>
        </p:nvGraphicFramePr>
        <p:xfrm>
          <a:off x="108193" y="1895475"/>
          <a:ext cx="5336842" cy="4480131"/>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D981D491-190F-8092-FF1A-F4BAF426D777}"/>
              </a:ext>
            </a:extLst>
          </p:cNvPr>
          <p:cNvSpPr txBox="1"/>
          <p:nvPr/>
        </p:nvSpPr>
        <p:spPr>
          <a:xfrm>
            <a:off x="457200" y="1228725"/>
            <a:ext cx="4467225" cy="507831"/>
          </a:xfrm>
          <a:prstGeom prst="rect">
            <a:avLst/>
          </a:prstGeom>
          <a:noFill/>
        </p:spPr>
        <p:txBody>
          <a:bodyPr wrap="square" rtlCol="0">
            <a:spAutoFit/>
          </a:bodyPr>
          <a:lstStyle/>
          <a:p>
            <a:r>
              <a:rPr lang="en-US" sz="1600" b="1" dirty="0"/>
              <a:t>Vote results: time period to consider</a:t>
            </a:r>
          </a:p>
          <a:p>
            <a:r>
              <a:rPr lang="en-US" sz="1100" dirty="0"/>
              <a:t>Source : online questionnaire, %, N = X</a:t>
            </a:r>
          </a:p>
        </p:txBody>
      </p:sp>
      <p:graphicFrame>
        <p:nvGraphicFramePr>
          <p:cNvPr id="4" name="Chart 3">
            <a:extLst>
              <a:ext uri="{FF2B5EF4-FFF2-40B4-BE49-F238E27FC236}">
                <a16:creationId xmlns:a16="http://schemas.microsoft.com/office/drawing/2014/main" id="{A516C41C-370C-5295-4529-8908AD6CF752}"/>
              </a:ext>
            </a:extLst>
          </p:cNvPr>
          <p:cNvGraphicFramePr/>
          <p:nvPr>
            <p:extLst>
              <p:ext uri="{D42A27DB-BD31-4B8C-83A1-F6EECF244321}">
                <p14:modId xmlns:p14="http://schemas.microsoft.com/office/powerpoint/2010/main" val="1515710011"/>
              </p:ext>
            </p:extLst>
          </p:nvPr>
        </p:nvGraphicFramePr>
        <p:xfrm>
          <a:off x="6037601" y="1895475"/>
          <a:ext cx="5674974" cy="4480131"/>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a:extLst>
              <a:ext uri="{FF2B5EF4-FFF2-40B4-BE49-F238E27FC236}">
                <a16:creationId xmlns:a16="http://schemas.microsoft.com/office/drawing/2014/main" id="{12D9A65A-615C-F9FC-8351-08BD822CF59C}"/>
              </a:ext>
            </a:extLst>
          </p:cNvPr>
          <p:cNvSpPr txBox="1"/>
          <p:nvPr/>
        </p:nvSpPr>
        <p:spPr>
          <a:xfrm>
            <a:off x="6433851" y="1228725"/>
            <a:ext cx="4467225" cy="507831"/>
          </a:xfrm>
          <a:prstGeom prst="rect">
            <a:avLst/>
          </a:prstGeom>
          <a:noFill/>
        </p:spPr>
        <p:txBody>
          <a:bodyPr wrap="square" rtlCol="0">
            <a:spAutoFit/>
          </a:bodyPr>
          <a:lstStyle/>
          <a:p>
            <a:r>
              <a:rPr lang="en-US" sz="1600" b="1" dirty="0"/>
              <a:t>Vote results: frequency to consider</a:t>
            </a:r>
          </a:p>
          <a:p>
            <a:r>
              <a:rPr lang="en-US" sz="1100" dirty="0"/>
              <a:t>Source : online questionnaire, %, N = X</a:t>
            </a:r>
          </a:p>
        </p:txBody>
      </p:sp>
      <p:sp>
        <p:nvSpPr>
          <p:cNvPr id="6" name="Rectangle 5">
            <a:extLst>
              <a:ext uri="{FF2B5EF4-FFF2-40B4-BE49-F238E27FC236}">
                <a16:creationId xmlns:a16="http://schemas.microsoft.com/office/drawing/2014/main" id="{7FB0E063-C4D8-359F-BF8A-5780EBF681AB}"/>
              </a:ext>
            </a:extLst>
          </p:cNvPr>
          <p:cNvSpPr/>
          <p:nvPr/>
        </p:nvSpPr>
        <p:spPr>
          <a:xfrm>
            <a:off x="3088798" y="4779817"/>
            <a:ext cx="2514409" cy="1226128"/>
          </a:xfrm>
          <a:prstGeom prst="rect">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b="1" dirty="0">
                <a:solidFill>
                  <a:srgbClr val="0F5D61"/>
                </a:solidFill>
              </a:rPr>
              <a:t>Final recommendation</a:t>
            </a:r>
          </a:p>
          <a:p>
            <a:pPr algn="ctr"/>
            <a:endParaRPr lang="en-US" b="1" dirty="0">
              <a:solidFill>
                <a:srgbClr val="0F5D61"/>
              </a:solidFill>
            </a:endParaRPr>
          </a:p>
          <a:p>
            <a:pPr algn="ctr"/>
            <a:r>
              <a:rPr lang="en-US" b="1" dirty="0">
                <a:solidFill>
                  <a:srgbClr val="0F5D61"/>
                </a:solidFill>
                <a:highlight>
                  <a:srgbClr val="FFFF00"/>
                </a:highlight>
              </a:rPr>
              <a:t>X years</a:t>
            </a:r>
          </a:p>
        </p:txBody>
      </p:sp>
      <p:sp>
        <p:nvSpPr>
          <p:cNvPr id="7" name="Rectangle 6">
            <a:extLst>
              <a:ext uri="{FF2B5EF4-FFF2-40B4-BE49-F238E27FC236}">
                <a16:creationId xmlns:a16="http://schemas.microsoft.com/office/drawing/2014/main" id="{96B5BE3D-7342-63CB-93F5-92061D386D7B}"/>
              </a:ext>
            </a:extLst>
          </p:cNvPr>
          <p:cNvSpPr/>
          <p:nvPr/>
        </p:nvSpPr>
        <p:spPr>
          <a:xfrm>
            <a:off x="9198166" y="4487159"/>
            <a:ext cx="2514409" cy="1518786"/>
          </a:xfrm>
          <a:prstGeom prst="rect">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b="1" dirty="0">
                <a:solidFill>
                  <a:srgbClr val="FFC000"/>
                </a:solidFill>
              </a:rPr>
              <a:t>Final recommendation</a:t>
            </a:r>
          </a:p>
          <a:p>
            <a:pPr algn="ctr"/>
            <a:r>
              <a:rPr lang="en-US" b="1" dirty="0">
                <a:solidFill>
                  <a:srgbClr val="FFC000"/>
                </a:solidFill>
                <a:highlight>
                  <a:srgbClr val="FFFF00"/>
                </a:highlight>
              </a:rPr>
              <a:t>X years</a:t>
            </a:r>
          </a:p>
          <a:p>
            <a:pPr algn="ctr"/>
            <a:r>
              <a:rPr lang="en-US" dirty="0">
                <a:solidFill>
                  <a:srgbClr val="FFC000"/>
                </a:solidFill>
                <a:highlight>
                  <a:srgbClr val="FFFF00"/>
                </a:highlight>
              </a:rPr>
              <a:t>(revisit the scenarios)</a:t>
            </a:r>
          </a:p>
          <a:p>
            <a:pPr algn="ctr"/>
            <a:r>
              <a:rPr lang="en-US" b="1" dirty="0">
                <a:solidFill>
                  <a:srgbClr val="FFC000"/>
                </a:solidFill>
                <a:highlight>
                  <a:srgbClr val="FFFF00"/>
                </a:highlight>
              </a:rPr>
              <a:t>X years</a:t>
            </a:r>
          </a:p>
          <a:p>
            <a:pPr algn="ctr"/>
            <a:r>
              <a:rPr lang="en-US" dirty="0">
                <a:solidFill>
                  <a:srgbClr val="FFC000"/>
                </a:solidFill>
                <a:highlight>
                  <a:srgbClr val="FFFF00"/>
                </a:highlight>
              </a:rPr>
              <a:t>(whole exercise)</a:t>
            </a:r>
          </a:p>
        </p:txBody>
      </p:sp>
      <p:sp>
        <p:nvSpPr>
          <p:cNvPr id="9" name="TextBox 8">
            <a:extLst>
              <a:ext uri="{FF2B5EF4-FFF2-40B4-BE49-F238E27FC236}">
                <a16:creationId xmlns:a16="http://schemas.microsoft.com/office/drawing/2014/main" id="{7DAF9C5F-CA95-21B8-073E-0B6942BA4BFA}"/>
              </a:ext>
            </a:extLst>
          </p:cNvPr>
          <p:cNvSpPr txBox="1"/>
          <p:nvPr/>
        </p:nvSpPr>
        <p:spPr>
          <a:xfrm>
            <a:off x="339365" y="6513924"/>
            <a:ext cx="6749592" cy="246221"/>
          </a:xfrm>
          <a:prstGeom prst="rect">
            <a:avLst/>
          </a:prstGeom>
          <a:noFill/>
        </p:spPr>
        <p:txBody>
          <a:bodyPr wrap="square" rtlCol="0">
            <a:spAutoFit/>
          </a:bodyPr>
          <a:lstStyle/>
          <a:p>
            <a:r>
              <a:rPr lang="fr-FR" sz="1000" i="1" dirty="0"/>
              <a:t>Source: Online questionnaire </a:t>
            </a:r>
            <a:r>
              <a:rPr lang="fr-FR" sz="1000" i="1" dirty="0" err="1"/>
              <a:t>administered</a:t>
            </a:r>
            <a:r>
              <a:rPr lang="fr-FR" sz="1000" i="1" dirty="0"/>
              <a:t> to NITAG members</a:t>
            </a:r>
          </a:p>
        </p:txBody>
      </p:sp>
    </p:spTree>
    <p:extLst>
      <p:ext uri="{BB962C8B-B14F-4D97-AF65-F5344CB8AC3E}">
        <p14:creationId xmlns:p14="http://schemas.microsoft.com/office/powerpoint/2010/main" val="38271024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rPr>
              <a:t>Agenda</a:t>
            </a:r>
          </a:p>
        </p:txBody>
      </p:sp>
      <p:sp>
        <p:nvSpPr>
          <p:cNvPr id="19" name="Rounded Rectangle 38">
            <a:extLst>
              <a:ext uri="{FF2B5EF4-FFF2-40B4-BE49-F238E27FC236}">
                <a16:creationId xmlns:a16="http://schemas.microsoft.com/office/drawing/2014/main" id="{F340F7A7-C16A-661C-5512-C6B5CC8F4506}"/>
              </a:ext>
            </a:extLst>
          </p:cNvPr>
          <p:cNvSpPr/>
          <p:nvPr/>
        </p:nvSpPr>
        <p:spPr>
          <a:xfrm>
            <a:off x="2178943" y="1378186"/>
            <a:ext cx="7411451" cy="548640"/>
          </a:xfrm>
          <a:prstGeom prst="round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0" name="Oval 19">
            <a:extLst>
              <a:ext uri="{FF2B5EF4-FFF2-40B4-BE49-F238E27FC236}">
                <a16:creationId xmlns:a16="http://schemas.microsoft.com/office/drawing/2014/main" id="{94280AB5-1238-9151-0BEC-8E51C36716D8}"/>
              </a:ext>
            </a:extLst>
          </p:cNvPr>
          <p:cNvSpPr/>
          <p:nvPr/>
        </p:nvSpPr>
        <p:spPr>
          <a:xfrm>
            <a:off x="2381464" y="150182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rPr>
              <a:t>1</a:t>
            </a:r>
          </a:p>
        </p:txBody>
      </p:sp>
      <p:sp>
        <p:nvSpPr>
          <p:cNvPr id="21" name="TextBox 20">
            <a:extLst>
              <a:ext uri="{FF2B5EF4-FFF2-40B4-BE49-F238E27FC236}">
                <a16:creationId xmlns:a16="http://schemas.microsoft.com/office/drawing/2014/main" id="{1F4719E4-F43E-A200-2A49-F68269482ED2}"/>
              </a:ext>
            </a:extLst>
          </p:cNvPr>
          <p:cNvSpPr txBox="1"/>
          <p:nvPr/>
        </p:nvSpPr>
        <p:spPr>
          <a:xfrm>
            <a:off x="2808340" y="1465446"/>
            <a:ext cx="4856287" cy="369332"/>
          </a:xfrm>
          <a:prstGeom prst="rect">
            <a:avLst/>
          </a:prstGeom>
          <a:noFill/>
        </p:spPr>
        <p:txBody>
          <a:bodyPr wrap="square" rtlCol="0">
            <a:spAutoFit/>
          </a:bodyPr>
          <a:lstStyle/>
          <a:p>
            <a:pPr>
              <a:defRPr/>
            </a:pPr>
            <a:r>
              <a:rPr lang="en-US" dirty="0">
                <a:latin typeface="Lato" panose="020F0502020204030203" pitchFamily="34" charset="0"/>
                <a:cs typeface="Times New Roman" panose="02020603050405020304" pitchFamily="18" charset="0"/>
              </a:rPr>
              <a:t>Introductions and Objectives</a:t>
            </a:r>
            <a:endParaRPr lang="en-US" sz="1800" dirty="0">
              <a:latin typeface="Lato" panose="020F0502020204030203" pitchFamily="34" charset="0"/>
              <a:cs typeface="Times New Roman" panose="02020603050405020304" pitchFamily="18" charset="0"/>
            </a:endParaRPr>
          </a:p>
        </p:txBody>
      </p:sp>
      <p:sp>
        <p:nvSpPr>
          <p:cNvPr id="22" name="Rounded Rectangle 40">
            <a:extLst>
              <a:ext uri="{FF2B5EF4-FFF2-40B4-BE49-F238E27FC236}">
                <a16:creationId xmlns:a16="http://schemas.microsoft.com/office/drawing/2014/main" id="{CF8C3360-FFD0-2446-948B-6B48AD4C473D}"/>
              </a:ext>
            </a:extLst>
          </p:cNvPr>
          <p:cNvSpPr/>
          <p:nvPr/>
        </p:nvSpPr>
        <p:spPr>
          <a:xfrm>
            <a:off x="2178943" y="2072965"/>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3" name="Oval 22">
            <a:extLst>
              <a:ext uri="{FF2B5EF4-FFF2-40B4-BE49-F238E27FC236}">
                <a16:creationId xmlns:a16="http://schemas.microsoft.com/office/drawing/2014/main" id="{4697B109-E0A8-C68C-7C4E-4D445ECB0CA8}"/>
              </a:ext>
            </a:extLst>
          </p:cNvPr>
          <p:cNvSpPr/>
          <p:nvPr/>
        </p:nvSpPr>
        <p:spPr>
          <a:xfrm>
            <a:off x="2381464" y="219861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rPr>
              <a:t>2</a:t>
            </a:r>
          </a:p>
        </p:txBody>
      </p:sp>
      <p:sp>
        <p:nvSpPr>
          <p:cNvPr id="24" name="TextBox 23">
            <a:extLst>
              <a:ext uri="{FF2B5EF4-FFF2-40B4-BE49-F238E27FC236}">
                <a16:creationId xmlns:a16="http://schemas.microsoft.com/office/drawing/2014/main" id="{4A71A40C-C07E-0F90-93BA-A9645DBDA969}"/>
              </a:ext>
            </a:extLst>
          </p:cNvPr>
          <p:cNvSpPr txBox="1"/>
          <p:nvPr/>
        </p:nvSpPr>
        <p:spPr>
          <a:xfrm>
            <a:off x="2837444" y="2159632"/>
            <a:ext cx="6337377" cy="369332"/>
          </a:xfrm>
          <a:prstGeom prst="rect">
            <a:avLst/>
          </a:prstGeom>
          <a:noFill/>
        </p:spPr>
        <p:txBody>
          <a:bodyPr wrap="square" rtlCol="0">
            <a:spAutoFit/>
          </a:bodyPr>
          <a:lstStyle/>
          <a:p>
            <a:pPr>
              <a:defRPr/>
            </a:pPr>
            <a:r>
              <a:rPr lang="en-US" sz="1800" dirty="0">
                <a:latin typeface="Lato" panose="020F0502020204030203" pitchFamily="34" charset="0"/>
                <a:cs typeface="Times New Roman" panose="02020603050405020304" pitchFamily="18" charset="0"/>
              </a:rPr>
              <a:t>Methodology</a:t>
            </a:r>
          </a:p>
        </p:txBody>
      </p:sp>
      <p:sp>
        <p:nvSpPr>
          <p:cNvPr id="25" name="Rounded Rectangle 40">
            <a:extLst>
              <a:ext uri="{FF2B5EF4-FFF2-40B4-BE49-F238E27FC236}">
                <a16:creationId xmlns:a16="http://schemas.microsoft.com/office/drawing/2014/main" id="{A5B29076-09A4-C2EB-9E7F-673CB68456DA}"/>
              </a:ext>
            </a:extLst>
          </p:cNvPr>
          <p:cNvSpPr/>
          <p:nvPr/>
        </p:nvSpPr>
        <p:spPr>
          <a:xfrm>
            <a:off x="2178943" y="2767744"/>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6" name="Oval 25">
            <a:extLst>
              <a:ext uri="{FF2B5EF4-FFF2-40B4-BE49-F238E27FC236}">
                <a16:creationId xmlns:a16="http://schemas.microsoft.com/office/drawing/2014/main" id="{31160ACD-3FE1-7A50-C75B-8676D66C71B0}"/>
              </a:ext>
            </a:extLst>
          </p:cNvPr>
          <p:cNvSpPr/>
          <p:nvPr/>
        </p:nvSpPr>
        <p:spPr>
          <a:xfrm>
            <a:off x="2381464" y="289941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rPr>
              <a:t>3</a:t>
            </a:r>
          </a:p>
        </p:txBody>
      </p:sp>
      <p:sp>
        <p:nvSpPr>
          <p:cNvPr id="27" name="TextBox 26">
            <a:extLst>
              <a:ext uri="{FF2B5EF4-FFF2-40B4-BE49-F238E27FC236}">
                <a16:creationId xmlns:a16="http://schemas.microsoft.com/office/drawing/2014/main" id="{9BDC5228-1E17-6669-3809-228F9527AF6D}"/>
              </a:ext>
            </a:extLst>
          </p:cNvPr>
          <p:cNvSpPr txBox="1"/>
          <p:nvPr/>
        </p:nvSpPr>
        <p:spPr>
          <a:xfrm>
            <a:off x="2837444" y="2860434"/>
            <a:ext cx="6337377" cy="369332"/>
          </a:xfrm>
          <a:prstGeom prst="rect">
            <a:avLst/>
          </a:prstGeom>
          <a:noFill/>
        </p:spPr>
        <p:txBody>
          <a:bodyPr wrap="square" rtlCol="0">
            <a:spAutoFit/>
          </a:bodyPr>
          <a:lstStyle/>
          <a:p>
            <a:pPr>
              <a:defRPr/>
            </a:pPr>
            <a:r>
              <a:rPr lang="en-US" sz="1800" dirty="0">
                <a:latin typeface="Lato" panose="020F0502020204030203" pitchFamily="34" charset="0"/>
                <a:cs typeface="Times New Roman" panose="02020603050405020304" pitchFamily="18" charset="0"/>
              </a:rPr>
              <a:t>Timeframe</a:t>
            </a:r>
          </a:p>
        </p:txBody>
      </p:sp>
      <p:sp>
        <p:nvSpPr>
          <p:cNvPr id="28" name="Rounded Rectangle 40">
            <a:extLst>
              <a:ext uri="{FF2B5EF4-FFF2-40B4-BE49-F238E27FC236}">
                <a16:creationId xmlns:a16="http://schemas.microsoft.com/office/drawing/2014/main" id="{3A3F3B5F-F174-D1BA-4843-4D8956B9615F}"/>
              </a:ext>
            </a:extLst>
          </p:cNvPr>
          <p:cNvSpPr/>
          <p:nvPr/>
        </p:nvSpPr>
        <p:spPr>
          <a:xfrm>
            <a:off x="2178942" y="3465351"/>
            <a:ext cx="7411451" cy="548640"/>
          </a:xfrm>
          <a:prstGeom prst="roundRect">
            <a:avLst/>
          </a:prstGeom>
          <a:solidFill>
            <a:srgbClr val="0F5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9" name="Oval 28">
            <a:extLst>
              <a:ext uri="{FF2B5EF4-FFF2-40B4-BE49-F238E27FC236}">
                <a16:creationId xmlns:a16="http://schemas.microsoft.com/office/drawing/2014/main" id="{EF69028E-C349-C19D-2FC3-D54B3C39913F}"/>
              </a:ext>
            </a:extLst>
          </p:cNvPr>
          <p:cNvSpPr/>
          <p:nvPr/>
        </p:nvSpPr>
        <p:spPr>
          <a:xfrm>
            <a:off x="2381464" y="3603267"/>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kern="0" dirty="0">
                <a:solidFill>
                  <a:srgbClr val="FFFFFF"/>
                </a:solidFill>
                <a:latin typeface="Lato" panose="020F0502020204030203" pitchFamily="34" charset="0"/>
                <a:cs typeface="Times New Roman" panose="02020603050405020304" pitchFamily="18" charset="0"/>
                <a:sym typeface="Arial"/>
              </a:rPr>
              <a:t>4</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0" name="TextBox 29">
            <a:extLst>
              <a:ext uri="{FF2B5EF4-FFF2-40B4-BE49-F238E27FC236}">
                <a16:creationId xmlns:a16="http://schemas.microsoft.com/office/drawing/2014/main" id="{B4F3F0E9-7103-D7BF-69DE-4C1600340940}"/>
              </a:ext>
            </a:extLst>
          </p:cNvPr>
          <p:cNvSpPr txBox="1"/>
          <p:nvPr/>
        </p:nvSpPr>
        <p:spPr>
          <a:xfrm>
            <a:off x="2837444" y="3564288"/>
            <a:ext cx="6337377" cy="369332"/>
          </a:xfrm>
          <a:prstGeom prst="rect">
            <a:avLst/>
          </a:prstGeom>
          <a:noFill/>
        </p:spPr>
        <p:txBody>
          <a:bodyPr wrap="square" rtlCol="0">
            <a:spAutoFit/>
          </a:bodyPr>
          <a:lstStyle/>
          <a:p>
            <a:pPr>
              <a:defRPr/>
            </a:pPr>
            <a:r>
              <a:rPr lang="en-US" sz="1800" dirty="0">
                <a:solidFill>
                  <a:schemeClr val="bg1"/>
                </a:solidFill>
                <a:latin typeface="Lato" panose="020F0502020204030203" pitchFamily="34" charset="0"/>
                <a:cs typeface="Times New Roman" panose="02020603050405020304" pitchFamily="18" charset="0"/>
              </a:rPr>
              <a:t>Vaccine Candidates</a:t>
            </a:r>
          </a:p>
        </p:txBody>
      </p:sp>
      <p:sp>
        <p:nvSpPr>
          <p:cNvPr id="31" name="Rounded Rectangle 40">
            <a:extLst>
              <a:ext uri="{FF2B5EF4-FFF2-40B4-BE49-F238E27FC236}">
                <a16:creationId xmlns:a16="http://schemas.microsoft.com/office/drawing/2014/main" id="{AB626B69-21A9-80B8-C107-3F20ED1CC33D}"/>
              </a:ext>
            </a:extLst>
          </p:cNvPr>
          <p:cNvSpPr/>
          <p:nvPr/>
        </p:nvSpPr>
        <p:spPr>
          <a:xfrm>
            <a:off x="2178941" y="4160918"/>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32" name="Oval 31">
            <a:extLst>
              <a:ext uri="{FF2B5EF4-FFF2-40B4-BE49-F238E27FC236}">
                <a16:creationId xmlns:a16="http://schemas.microsoft.com/office/drawing/2014/main" id="{F465CBE3-3BC3-4921-E1B8-866A6A9F662A}"/>
              </a:ext>
            </a:extLst>
          </p:cNvPr>
          <p:cNvSpPr/>
          <p:nvPr/>
        </p:nvSpPr>
        <p:spPr>
          <a:xfrm>
            <a:off x="2381464" y="428955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dirty="0">
                <a:solidFill>
                  <a:srgbClr val="FFFFFF"/>
                </a:solidFill>
                <a:latin typeface="Lato" panose="020F0502020204030203" pitchFamily="34" charset="0"/>
                <a:cs typeface="Times New Roman" panose="02020603050405020304" pitchFamily="18" charset="0"/>
                <a:sym typeface="Arial"/>
              </a:rPr>
              <a:t>5</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3" name="TextBox 32">
            <a:extLst>
              <a:ext uri="{FF2B5EF4-FFF2-40B4-BE49-F238E27FC236}">
                <a16:creationId xmlns:a16="http://schemas.microsoft.com/office/drawing/2014/main" id="{F47564D6-B6AB-9859-1EE1-43A5F0C66FAD}"/>
              </a:ext>
            </a:extLst>
          </p:cNvPr>
          <p:cNvSpPr txBox="1"/>
          <p:nvPr/>
        </p:nvSpPr>
        <p:spPr>
          <a:xfrm>
            <a:off x="2837444" y="4250572"/>
            <a:ext cx="6337377" cy="369332"/>
          </a:xfrm>
          <a:prstGeom prst="rect">
            <a:avLst/>
          </a:prstGeom>
          <a:noFill/>
        </p:spPr>
        <p:txBody>
          <a:bodyPr wrap="square" rtlCol="0">
            <a:spAutoFit/>
          </a:bodyPr>
          <a:lstStyle>
            <a:defPPr>
              <a:defRPr lang="en-US"/>
            </a:defPPr>
            <a:lvl1pPr>
              <a:defRPr>
                <a:latin typeface="Lato" panose="020F0502020204030203" pitchFamily="34" charset="0"/>
                <a:cs typeface="Times New Roman" panose="02020603050405020304" pitchFamily="18" charset="0"/>
              </a:defRPr>
            </a:lvl1pPr>
          </a:lstStyle>
          <a:p>
            <a:r>
              <a:rPr lang="fr-FR" noProof="0" dirty="0" err="1"/>
              <a:t>Prioritization</a:t>
            </a:r>
            <a:r>
              <a:rPr lang="fr-FR" noProof="0" dirty="0"/>
              <a:t> </a:t>
            </a:r>
            <a:r>
              <a:rPr lang="fr-FR" noProof="0" dirty="0" err="1"/>
              <a:t>Criteria</a:t>
            </a:r>
            <a:endParaRPr lang="fr-FR" noProof="0" dirty="0"/>
          </a:p>
        </p:txBody>
      </p:sp>
      <p:sp>
        <p:nvSpPr>
          <p:cNvPr id="34" name="Rounded Rectangle 40">
            <a:extLst>
              <a:ext uri="{FF2B5EF4-FFF2-40B4-BE49-F238E27FC236}">
                <a16:creationId xmlns:a16="http://schemas.microsoft.com/office/drawing/2014/main" id="{FD4BF9C7-6CE0-8BCF-1F79-A0481B67716C}"/>
              </a:ext>
            </a:extLst>
          </p:cNvPr>
          <p:cNvSpPr/>
          <p:nvPr/>
        </p:nvSpPr>
        <p:spPr>
          <a:xfrm>
            <a:off x="2178941" y="4858368"/>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35" name="Oval 34">
            <a:extLst>
              <a:ext uri="{FF2B5EF4-FFF2-40B4-BE49-F238E27FC236}">
                <a16:creationId xmlns:a16="http://schemas.microsoft.com/office/drawing/2014/main" id="{F1BEAC97-A840-0998-D5E4-52BBEC0EA1C0}"/>
              </a:ext>
            </a:extLst>
          </p:cNvPr>
          <p:cNvSpPr/>
          <p:nvPr/>
        </p:nvSpPr>
        <p:spPr>
          <a:xfrm>
            <a:off x="2381464" y="498700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dirty="0">
                <a:solidFill>
                  <a:srgbClr val="FFFFFF"/>
                </a:solidFill>
                <a:latin typeface="Lato" panose="020F0502020204030203" pitchFamily="34" charset="0"/>
                <a:cs typeface="Times New Roman" panose="02020603050405020304" pitchFamily="18" charset="0"/>
                <a:sym typeface="Arial"/>
              </a:rPr>
              <a:t>6</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6" name="TextBox 35">
            <a:extLst>
              <a:ext uri="{FF2B5EF4-FFF2-40B4-BE49-F238E27FC236}">
                <a16:creationId xmlns:a16="http://schemas.microsoft.com/office/drawing/2014/main" id="{698EC566-03C2-1C97-7B9E-476AF8F41943}"/>
              </a:ext>
            </a:extLst>
          </p:cNvPr>
          <p:cNvSpPr txBox="1"/>
          <p:nvPr/>
        </p:nvSpPr>
        <p:spPr>
          <a:xfrm>
            <a:off x="2837444" y="4948022"/>
            <a:ext cx="6337377" cy="369332"/>
          </a:xfrm>
          <a:prstGeom prst="rect">
            <a:avLst/>
          </a:prstGeom>
          <a:noFill/>
        </p:spPr>
        <p:txBody>
          <a:bodyPr wrap="square" rtlCol="0">
            <a:spAutoFit/>
          </a:bodyPr>
          <a:lstStyle>
            <a:defPPr>
              <a:defRPr lang="en-US"/>
            </a:defPPr>
            <a:lvl1pPr>
              <a:defRPr>
                <a:latin typeface="Lato" panose="020F0502020204030203" pitchFamily="34" charset="0"/>
                <a:cs typeface="Times New Roman" panose="02020603050405020304" pitchFamily="18" charset="0"/>
              </a:defRPr>
            </a:lvl1pPr>
          </a:lstStyle>
          <a:p>
            <a:r>
              <a:rPr lang="fr-FR" noProof="0" dirty="0"/>
              <a:t>Plan for Evidence Collection</a:t>
            </a:r>
          </a:p>
        </p:txBody>
      </p:sp>
      <p:sp>
        <p:nvSpPr>
          <p:cNvPr id="37" name="Rounded Rectangle 40">
            <a:extLst>
              <a:ext uri="{FF2B5EF4-FFF2-40B4-BE49-F238E27FC236}">
                <a16:creationId xmlns:a16="http://schemas.microsoft.com/office/drawing/2014/main" id="{AD6179D6-2E9F-BB4E-3BA9-C09421476420}"/>
              </a:ext>
            </a:extLst>
          </p:cNvPr>
          <p:cNvSpPr/>
          <p:nvPr/>
        </p:nvSpPr>
        <p:spPr>
          <a:xfrm>
            <a:off x="2178941" y="5550476"/>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38" name="Oval 37">
            <a:extLst>
              <a:ext uri="{FF2B5EF4-FFF2-40B4-BE49-F238E27FC236}">
                <a16:creationId xmlns:a16="http://schemas.microsoft.com/office/drawing/2014/main" id="{9B2FBC8E-D2C7-7A92-6966-761B8A9D27D2}"/>
              </a:ext>
            </a:extLst>
          </p:cNvPr>
          <p:cNvSpPr/>
          <p:nvPr/>
        </p:nvSpPr>
        <p:spPr>
          <a:xfrm>
            <a:off x="2381464" y="5679109"/>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dirty="0">
                <a:solidFill>
                  <a:srgbClr val="FFFFFF"/>
                </a:solidFill>
                <a:latin typeface="Lato" panose="020F0502020204030203" pitchFamily="34" charset="0"/>
                <a:cs typeface="Times New Roman" panose="02020603050405020304" pitchFamily="18" charset="0"/>
                <a:sym typeface="Arial"/>
              </a:rPr>
              <a:t>7</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9" name="TextBox 38">
            <a:extLst>
              <a:ext uri="{FF2B5EF4-FFF2-40B4-BE49-F238E27FC236}">
                <a16:creationId xmlns:a16="http://schemas.microsoft.com/office/drawing/2014/main" id="{80AA5326-22F1-7B60-9F7D-DA91F303057E}"/>
              </a:ext>
            </a:extLst>
          </p:cNvPr>
          <p:cNvSpPr txBox="1"/>
          <p:nvPr/>
        </p:nvSpPr>
        <p:spPr>
          <a:xfrm>
            <a:off x="2837444" y="5640130"/>
            <a:ext cx="6337377" cy="369332"/>
          </a:xfrm>
          <a:prstGeom prst="rect">
            <a:avLst/>
          </a:prstGeom>
          <a:noFill/>
        </p:spPr>
        <p:txBody>
          <a:bodyPr wrap="square" rtlCol="0">
            <a:spAutoFit/>
          </a:bodyPr>
          <a:lstStyle>
            <a:defPPr>
              <a:defRPr lang="en-US"/>
            </a:defPPr>
            <a:lvl1pPr>
              <a:defRPr>
                <a:latin typeface="Lato" panose="020F0502020204030203" pitchFamily="34" charset="0"/>
                <a:cs typeface="Times New Roman" panose="02020603050405020304" pitchFamily="18" charset="0"/>
              </a:defRPr>
            </a:lvl1pPr>
          </a:lstStyle>
          <a:p>
            <a:r>
              <a:rPr lang="fr-FR" noProof="0" dirty="0" err="1"/>
              <a:t>Workplan</a:t>
            </a:r>
            <a:r>
              <a:rPr lang="fr-FR" noProof="0" dirty="0"/>
              <a:t> and Conclusion</a:t>
            </a:r>
          </a:p>
        </p:txBody>
      </p:sp>
    </p:spTree>
    <p:extLst>
      <p:ext uri="{BB962C8B-B14F-4D97-AF65-F5344CB8AC3E}">
        <p14:creationId xmlns:p14="http://schemas.microsoft.com/office/powerpoint/2010/main" val="28644993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0" y="301910"/>
            <a:ext cx="235439" cy="655029"/>
          </a:xfrm>
          <a:prstGeom prst="rect">
            <a:avLst/>
          </a:prstGeom>
          <a:solidFill>
            <a:srgbClr val="0F5D61"/>
          </a:solidFill>
          <a:ln>
            <a:noFill/>
          </a:ln>
        </p:spPr>
        <p:txBody>
          <a:bodyPr spcFirstLastPara="1" wrap="square" lIns="91401" tIns="91401" rIns="91401" bIns="91401" anchor="ctr" anchorCtr="0">
            <a:noAutofit/>
          </a:bodyPr>
          <a:lstStyle/>
          <a:p>
            <a:pPr algn="l" rtl="0">
              <a:spcBef>
                <a:spcPct val="0"/>
              </a:spcBef>
              <a:spcAft>
                <a:spcPct val="0"/>
              </a:spcAft>
            </a:pPr>
            <a:endParaRPr lang="fr-FR" dirty="0">
              <a:latin typeface="+mj-lt"/>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21 vaccine candidates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were</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proposed</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to NITAG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members</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to vote on</a:t>
            </a:r>
          </a:p>
        </p:txBody>
      </p:sp>
      <p:sp>
        <p:nvSpPr>
          <p:cNvPr id="188" name="Google Shape;12;p19">
            <a:extLst>
              <a:ext uri="{FF2B5EF4-FFF2-40B4-BE49-F238E27FC236}">
                <a16:creationId xmlns:a16="http://schemas.microsoft.com/office/drawing/2014/main" id="{A2EDEBFA-F417-B077-ECA8-C68E0FEDA66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pPr algn="l" rtl="0"/>
            <a:fld id="{00000000-1234-1234-1234-123412341234}" type="slidenum">
              <a:rPr lang="fr-FR" smtClean="0">
                <a:latin typeface="+mj-lt"/>
              </a:rPr>
              <a:pPr algn="l" rtl="0"/>
              <a:t>17</a:t>
            </a:fld>
            <a:endParaRPr lang="fr-FR" dirty="0">
              <a:latin typeface="+mj-lt"/>
            </a:endParaRPr>
          </a:p>
        </p:txBody>
      </p:sp>
      <p:sp>
        <p:nvSpPr>
          <p:cNvPr id="6" name="TextBox 5">
            <a:extLst>
              <a:ext uri="{FF2B5EF4-FFF2-40B4-BE49-F238E27FC236}">
                <a16:creationId xmlns:a16="http://schemas.microsoft.com/office/drawing/2014/main" id="{A7FE379E-6BD7-4A08-A0F8-479EBD2A7C00}"/>
              </a:ext>
            </a:extLst>
          </p:cNvPr>
          <p:cNvSpPr txBox="1"/>
          <p:nvPr/>
        </p:nvSpPr>
        <p:spPr>
          <a:xfrm>
            <a:off x="697176" y="1514421"/>
            <a:ext cx="10645541" cy="4005633"/>
          </a:xfrm>
          <a:prstGeom prst="rect">
            <a:avLst/>
          </a:prstGeom>
          <a:solidFill>
            <a:schemeClr val="bg1">
              <a:lumMod val="95000"/>
            </a:schemeClr>
          </a:solidFill>
        </p:spPr>
        <p:txBody>
          <a:bodyPr wrap="square" numCol="2" anchor="ctr">
            <a:noAutofit/>
          </a:bodyPr>
          <a:lstStyle/>
          <a:p>
            <a:pPr marL="342900" indent="-342900">
              <a:lnSpc>
                <a:spcPct val="107000"/>
              </a:lnSpc>
              <a:buFont typeface="+mj-lt"/>
              <a:buAutoNum type="arabicPeriod"/>
            </a:pPr>
            <a:r>
              <a:rPr lang="en-US" dirty="0">
                <a:solidFill>
                  <a:srgbClr val="202124"/>
                </a:solidFill>
                <a:effectLst/>
                <a:ea typeface="Calibri" panose="020F0502020204030204" pitchFamily="34" charset="0"/>
                <a:cs typeface="Times New Roman" panose="02020603050405020304" pitchFamily="18" charset="0"/>
              </a:rPr>
              <a:t>Malaria vaccine</a:t>
            </a:r>
            <a:endParaRPr lang="en-US" dirty="0">
              <a:effectLst/>
              <a:ea typeface="Calibri" panose="020F0502020204030204" pitchFamily="34" charset="0"/>
              <a:cs typeface="Times New Roman" panose="02020603050405020304" pitchFamily="18" charset="0"/>
            </a:endParaRPr>
          </a:p>
          <a:p>
            <a:pPr marL="342900" indent="-342900">
              <a:lnSpc>
                <a:spcPct val="107000"/>
              </a:lnSpc>
              <a:buFont typeface="+mj-lt"/>
              <a:buAutoNum type="arabicPeriod"/>
            </a:pPr>
            <a:r>
              <a:rPr lang="en-US" dirty="0">
                <a:solidFill>
                  <a:srgbClr val="202124"/>
                </a:solidFill>
                <a:effectLst/>
                <a:ea typeface="Calibri" panose="020F0502020204030204" pitchFamily="34" charset="0"/>
                <a:cs typeface="Times New Roman" panose="02020603050405020304" pitchFamily="18" charset="0"/>
              </a:rPr>
              <a:t>Human papillomavirus (HPV)</a:t>
            </a:r>
            <a:endParaRPr lang="en-US" dirty="0">
              <a:effectLst/>
              <a:ea typeface="Calibri" panose="020F0502020204030204" pitchFamily="34" charset="0"/>
              <a:cs typeface="Times New Roman" panose="02020603050405020304" pitchFamily="18" charset="0"/>
            </a:endParaRPr>
          </a:p>
          <a:p>
            <a:pPr marL="342900" indent="-342900">
              <a:lnSpc>
                <a:spcPct val="107000"/>
              </a:lnSpc>
              <a:buFont typeface="+mj-lt"/>
              <a:buAutoNum type="arabicPeriod"/>
            </a:pPr>
            <a:r>
              <a:rPr lang="en-US" dirty="0">
                <a:solidFill>
                  <a:srgbClr val="202124"/>
                </a:solidFill>
                <a:effectLst/>
                <a:ea typeface="Calibri" panose="020F0502020204030204" pitchFamily="34" charset="0"/>
                <a:cs typeface="Times New Roman" panose="02020603050405020304" pitchFamily="18" charset="0"/>
              </a:rPr>
              <a:t>Hexavalent </a:t>
            </a:r>
            <a:endParaRPr lang="en-US" dirty="0">
              <a:effectLst/>
              <a:ea typeface="Calibri" panose="020F0502020204030204" pitchFamily="34" charset="0"/>
              <a:cs typeface="Times New Roman" panose="02020603050405020304" pitchFamily="18" charset="0"/>
            </a:endParaRPr>
          </a:p>
          <a:p>
            <a:pPr marL="342900" indent="-342900">
              <a:lnSpc>
                <a:spcPct val="107000"/>
              </a:lnSpc>
              <a:buFont typeface="+mj-lt"/>
              <a:buAutoNum type="arabicPeriod"/>
            </a:pPr>
            <a:r>
              <a:rPr lang="en-US" dirty="0">
                <a:solidFill>
                  <a:srgbClr val="202124"/>
                </a:solidFill>
                <a:effectLst/>
                <a:ea typeface="Calibri" panose="020F0502020204030204" pitchFamily="34" charset="0"/>
                <a:cs typeface="Times New Roman" panose="02020603050405020304" pitchFamily="18" charset="0"/>
              </a:rPr>
              <a:t>Typhoid </a:t>
            </a:r>
            <a:endParaRPr lang="en-US" dirty="0">
              <a:effectLst/>
              <a:ea typeface="Calibri" panose="020F0502020204030204" pitchFamily="34" charset="0"/>
              <a:cs typeface="Times New Roman" panose="02020603050405020304" pitchFamily="18" charset="0"/>
            </a:endParaRPr>
          </a:p>
          <a:p>
            <a:pPr marL="342900" indent="-342900">
              <a:lnSpc>
                <a:spcPct val="107000"/>
              </a:lnSpc>
              <a:buFont typeface="+mj-lt"/>
              <a:buAutoNum type="arabicPeriod"/>
            </a:pPr>
            <a:r>
              <a:rPr lang="en-US" dirty="0">
                <a:solidFill>
                  <a:srgbClr val="202124"/>
                </a:solidFill>
                <a:effectLst/>
                <a:ea typeface="Calibri" panose="020F0502020204030204" pitchFamily="34" charset="0"/>
                <a:cs typeface="Times New Roman" panose="02020603050405020304" pitchFamily="18" charset="0"/>
              </a:rPr>
              <a:t>Measles-Rubella </a:t>
            </a:r>
            <a:endParaRPr lang="en-US" dirty="0">
              <a:effectLst/>
              <a:ea typeface="Calibri" panose="020F0502020204030204" pitchFamily="34" charset="0"/>
              <a:cs typeface="Times New Roman" panose="02020603050405020304" pitchFamily="18" charset="0"/>
            </a:endParaRPr>
          </a:p>
          <a:p>
            <a:pPr marL="342900" indent="-342900">
              <a:lnSpc>
                <a:spcPct val="107000"/>
              </a:lnSpc>
              <a:buFont typeface="+mj-lt"/>
              <a:buAutoNum type="arabicPeriod"/>
            </a:pPr>
            <a:r>
              <a:rPr lang="en-US" dirty="0">
                <a:solidFill>
                  <a:srgbClr val="202124"/>
                </a:solidFill>
                <a:effectLst/>
                <a:ea typeface="Calibri" panose="020F0502020204030204" pitchFamily="34" charset="0"/>
                <a:cs typeface="Times New Roman" panose="02020603050405020304" pitchFamily="18" charset="0"/>
              </a:rPr>
              <a:t>Cholera</a:t>
            </a:r>
            <a:endParaRPr lang="en-US" dirty="0">
              <a:effectLst/>
              <a:ea typeface="Calibri" panose="020F0502020204030204" pitchFamily="34" charset="0"/>
              <a:cs typeface="Times New Roman" panose="02020603050405020304" pitchFamily="18" charset="0"/>
            </a:endParaRPr>
          </a:p>
          <a:p>
            <a:pPr marL="342900" indent="-342900">
              <a:lnSpc>
                <a:spcPct val="107000"/>
              </a:lnSpc>
              <a:buFont typeface="+mj-lt"/>
              <a:buAutoNum type="arabicPeriod"/>
            </a:pPr>
            <a:r>
              <a:rPr lang="en-US" dirty="0">
                <a:solidFill>
                  <a:srgbClr val="202124"/>
                </a:solidFill>
                <a:effectLst/>
                <a:ea typeface="Calibri" panose="020F0502020204030204" pitchFamily="34" charset="0"/>
                <a:cs typeface="Times New Roman" panose="02020603050405020304" pitchFamily="18" charset="0"/>
              </a:rPr>
              <a:t>Hepatitis B at birth (</a:t>
            </a:r>
            <a:r>
              <a:rPr lang="en-US" dirty="0" err="1">
                <a:solidFill>
                  <a:srgbClr val="202124"/>
                </a:solidFill>
                <a:effectLst/>
                <a:ea typeface="Calibri" panose="020F0502020204030204" pitchFamily="34" charset="0"/>
                <a:cs typeface="Times New Roman" panose="02020603050405020304" pitchFamily="18" charset="0"/>
              </a:rPr>
              <a:t>HepB</a:t>
            </a:r>
            <a:r>
              <a:rPr lang="en-US" dirty="0">
                <a:solidFill>
                  <a:srgbClr val="202124"/>
                </a:solidFill>
                <a:effectLst/>
                <a:ea typeface="Calibri" panose="020F0502020204030204" pitchFamily="34" charset="0"/>
                <a:cs typeface="Times New Roman" panose="02020603050405020304" pitchFamily="18" charset="0"/>
              </a:rPr>
              <a:t>)</a:t>
            </a:r>
            <a:endParaRPr lang="en-US" dirty="0">
              <a:effectLst/>
              <a:ea typeface="Calibri" panose="020F0502020204030204" pitchFamily="34" charset="0"/>
              <a:cs typeface="Times New Roman" panose="02020603050405020304" pitchFamily="18" charset="0"/>
            </a:endParaRPr>
          </a:p>
          <a:p>
            <a:pPr marL="342900" indent="-342900">
              <a:lnSpc>
                <a:spcPct val="107000"/>
              </a:lnSpc>
              <a:buFont typeface="+mj-lt"/>
              <a:buAutoNum type="arabicPeriod"/>
            </a:pPr>
            <a:r>
              <a:rPr lang="en-US" dirty="0">
                <a:solidFill>
                  <a:srgbClr val="202124"/>
                </a:solidFill>
                <a:effectLst/>
                <a:ea typeface="Calibri" panose="020F0502020204030204" pitchFamily="34" charset="0"/>
                <a:cs typeface="Times New Roman" panose="02020603050405020304" pitchFamily="18" charset="0"/>
              </a:rPr>
              <a:t>Rotavirus</a:t>
            </a:r>
            <a:endParaRPr lang="en-US" dirty="0">
              <a:effectLst/>
              <a:ea typeface="Calibri" panose="020F0502020204030204" pitchFamily="34" charset="0"/>
              <a:cs typeface="Times New Roman" panose="02020603050405020304" pitchFamily="18" charset="0"/>
            </a:endParaRPr>
          </a:p>
          <a:p>
            <a:pPr marL="342900" indent="-342900">
              <a:lnSpc>
                <a:spcPct val="107000"/>
              </a:lnSpc>
              <a:buFont typeface="+mj-lt"/>
              <a:buAutoNum type="arabicPeriod"/>
            </a:pPr>
            <a:r>
              <a:rPr lang="en-US" dirty="0">
                <a:solidFill>
                  <a:srgbClr val="202124"/>
                </a:solidFill>
                <a:effectLst/>
                <a:ea typeface="Calibri" panose="020F0502020204030204" pitchFamily="34" charset="0"/>
                <a:cs typeface="Times New Roman" panose="02020603050405020304" pitchFamily="18" charset="0"/>
              </a:rPr>
              <a:t>Respiratory Syncytial Virus (RSV)</a:t>
            </a:r>
            <a:endParaRPr lang="en-US" dirty="0">
              <a:effectLst/>
              <a:ea typeface="Calibri" panose="020F0502020204030204" pitchFamily="34" charset="0"/>
              <a:cs typeface="Times New Roman" panose="02020603050405020304" pitchFamily="18" charset="0"/>
            </a:endParaRPr>
          </a:p>
          <a:p>
            <a:pPr marL="342900" indent="-342900">
              <a:lnSpc>
                <a:spcPct val="107000"/>
              </a:lnSpc>
              <a:buFont typeface="+mj-lt"/>
              <a:buAutoNum type="arabicPeriod"/>
            </a:pPr>
            <a:r>
              <a:rPr lang="en-US" dirty="0">
                <a:solidFill>
                  <a:srgbClr val="202124"/>
                </a:solidFill>
                <a:effectLst/>
                <a:ea typeface="Calibri" panose="020F0502020204030204" pitchFamily="34" charset="0"/>
                <a:cs typeface="Times New Roman" panose="02020603050405020304" pitchFamily="18" charset="0"/>
              </a:rPr>
              <a:t>Shigella</a:t>
            </a:r>
            <a:endParaRPr lang="en-US" dirty="0">
              <a:effectLst/>
              <a:ea typeface="Calibri" panose="020F0502020204030204" pitchFamily="34" charset="0"/>
              <a:cs typeface="Times New Roman" panose="02020603050405020304" pitchFamily="18" charset="0"/>
            </a:endParaRPr>
          </a:p>
          <a:p>
            <a:pPr marL="342900" indent="-342900">
              <a:lnSpc>
                <a:spcPct val="107000"/>
              </a:lnSpc>
              <a:buFont typeface="+mj-lt"/>
              <a:buAutoNum type="arabicPeriod"/>
            </a:pPr>
            <a:r>
              <a:rPr lang="en-US" dirty="0">
                <a:solidFill>
                  <a:srgbClr val="202124"/>
                </a:solidFill>
                <a:effectLst/>
                <a:ea typeface="Calibri" panose="020F0502020204030204" pitchFamily="34" charset="0"/>
                <a:cs typeface="Times New Roman" panose="02020603050405020304" pitchFamily="18" charset="0"/>
              </a:rPr>
              <a:t>Dengue</a:t>
            </a:r>
            <a:endParaRPr lang="en-US" dirty="0">
              <a:effectLst/>
              <a:ea typeface="Calibri" panose="020F0502020204030204" pitchFamily="34" charset="0"/>
              <a:cs typeface="Times New Roman" panose="02020603050405020304" pitchFamily="18" charset="0"/>
            </a:endParaRPr>
          </a:p>
          <a:p>
            <a:pPr marL="342900" indent="-342900">
              <a:lnSpc>
                <a:spcPct val="107000"/>
              </a:lnSpc>
              <a:buFont typeface="+mj-lt"/>
              <a:buAutoNum type="arabicPeriod"/>
            </a:pPr>
            <a:r>
              <a:rPr lang="en-US" dirty="0">
                <a:solidFill>
                  <a:srgbClr val="202124"/>
                </a:solidFill>
                <a:effectLst/>
                <a:ea typeface="Calibri" panose="020F0502020204030204" pitchFamily="34" charset="0"/>
                <a:cs typeface="Times New Roman" panose="02020603050405020304" pitchFamily="18" charset="0"/>
              </a:rPr>
              <a:t>Meningitis (Multivalent)</a:t>
            </a:r>
            <a:endParaRPr lang="en-US" dirty="0">
              <a:effectLst/>
              <a:ea typeface="Calibri" panose="020F0502020204030204" pitchFamily="34" charset="0"/>
              <a:cs typeface="Times New Roman" panose="02020603050405020304" pitchFamily="18" charset="0"/>
            </a:endParaRPr>
          </a:p>
          <a:p>
            <a:pPr marL="342900" indent="-342900">
              <a:lnSpc>
                <a:spcPct val="107000"/>
              </a:lnSpc>
              <a:buFont typeface="+mj-lt"/>
              <a:buAutoNum type="arabicPeriod"/>
            </a:pPr>
            <a:r>
              <a:rPr lang="en-US" dirty="0">
                <a:solidFill>
                  <a:srgbClr val="202124"/>
                </a:solidFill>
                <a:effectLst/>
                <a:ea typeface="Calibri" panose="020F0502020204030204" pitchFamily="34" charset="0"/>
                <a:cs typeface="Times New Roman" panose="02020603050405020304" pitchFamily="18" charset="0"/>
              </a:rPr>
              <a:t>Ebola</a:t>
            </a:r>
            <a:endParaRPr lang="en-US" dirty="0">
              <a:effectLst/>
              <a:ea typeface="Calibri" panose="020F0502020204030204" pitchFamily="34" charset="0"/>
              <a:cs typeface="Times New Roman" panose="02020603050405020304" pitchFamily="18" charset="0"/>
            </a:endParaRPr>
          </a:p>
          <a:p>
            <a:pPr marL="342900" indent="-342900">
              <a:lnSpc>
                <a:spcPct val="107000"/>
              </a:lnSpc>
              <a:buFont typeface="+mj-lt"/>
              <a:buAutoNum type="arabicPeriod"/>
            </a:pPr>
            <a:r>
              <a:rPr lang="en-US" dirty="0">
                <a:solidFill>
                  <a:srgbClr val="202124"/>
                </a:solidFill>
                <a:effectLst/>
                <a:ea typeface="Calibri" panose="020F0502020204030204" pitchFamily="34" charset="0"/>
                <a:cs typeface="Times New Roman" panose="02020603050405020304" pitchFamily="18" charset="0"/>
              </a:rPr>
              <a:t>Gonorrhea</a:t>
            </a:r>
            <a:endParaRPr lang="en-US" dirty="0">
              <a:effectLst/>
              <a:ea typeface="Calibri" panose="020F0502020204030204" pitchFamily="34" charset="0"/>
              <a:cs typeface="Times New Roman" panose="02020603050405020304" pitchFamily="18" charset="0"/>
            </a:endParaRPr>
          </a:p>
          <a:p>
            <a:pPr marL="342900" indent="-342900">
              <a:lnSpc>
                <a:spcPct val="107000"/>
              </a:lnSpc>
              <a:buFont typeface="+mj-lt"/>
              <a:buAutoNum type="arabicPeriod"/>
            </a:pPr>
            <a:r>
              <a:rPr lang="en-US" dirty="0">
                <a:solidFill>
                  <a:srgbClr val="202124"/>
                </a:solidFill>
                <a:effectLst/>
                <a:ea typeface="Calibri" panose="020F0502020204030204" pitchFamily="34" charset="0"/>
                <a:cs typeface="Times New Roman" panose="02020603050405020304" pitchFamily="18" charset="0"/>
              </a:rPr>
              <a:t>Chikungunya</a:t>
            </a:r>
            <a:endParaRPr lang="en-US" dirty="0">
              <a:effectLst/>
              <a:ea typeface="Calibri" panose="020F0502020204030204" pitchFamily="34" charset="0"/>
              <a:cs typeface="Times New Roman" panose="02020603050405020304" pitchFamily="18" charset="0"/>
            </a:endParaRPr>
          </a:p>
          <a:p>
            <a:pPr marL="342900" indent="-342900">
              <a:lnSpc>
                <a:spcPct val="107000"/>
              </a:lnSpc>
              <a:buFont typeface="+mj-lt"/>
              <a:buAutoNum type="arabicPeriod"/>
            </a:pPr>
            <a:r>
              <a:rPr lang="en-US" dirty="0" err="1">
                <a:solidFill>
                  <a:srgbClr val="202124"/>
                </a:solidFill>
                <a:effectLst/>
                <a:ea typeface="Calibri" panose="020F0502020204030204" pitchFamily="34" charset="0"/>
                <a:cs typeface="Times New Roman" panose="02020603050405020304" pitchFamily="18" charset="0"/>
              </a:rPr>
              <a:t>Mpox</a:t>
            </a:r>
            <a:endParaRPr lang="en-US" dirty="0">
              <a:effectLst/>
              <a:ea typeface="Calibri" panose="020F0502020204030204" pitchFamily="34" charset="0"/>
              <a:cs typeface="Times New Roman" panose="02020603050405020304" pitchFamily="18" charset="0"/>
            </a:endParaRPr>
          </a:p>
          <a:p>
            <a:pPr marL="342900" indent="-342900">
              <a:lnSpc>
                <a:spcPct val="107000"/>
              </a:lnSpc>
              <a:buFont typeface="+mj-lt"/>
              <a:buAutoNum type="arabicPeriod"/>
            </a:pPr>
            <a:r>
              <a:rPr lang="en-US" dirty="0">
                <a:solidFill>
                  <a:srgbClr val="202124"/>
                </a:solidFill>
                <a:effectLst/>
                <a:ea typeface="Calibri" panose="020F0502020204030204" pitchFamily="34" charset="0"/>
                <a:cs typeface="Times New Roman" panose="02020603050405020304" pitchFamily="18" charset="0"/>
              </a:rPr>
              <a:t>DTP booster</a:t>
            </a:r>
            <a:endParaRPr lang="en-US" dirty="0">
              <a:effectLst/>
              <a:ea typeface="Calibri" panose="020F0502020204030204" pitchFamily="34" charset="0"/>
              <a:cs typeface="Times New Roman" panose="02020603050405020304" pitchFamily="18" charset="0"/>
            </a:endParaRPr>
          </a:p>
          <a:p>
            <a:pPr marL="342900" indent="-342900">
              <a:lnSpc>
                <a:spcPct val="107000"/>
              </a:lnSpc>
              <a:buFont typeface="+mj-lt"/>
              <a:buAutoNum type="arabicPeriod"/>
            </a:pPr>
            <a:r>
              <a:rPr lang="en-US" dirty="0">
                <a:solidFill>
                  <a:srgbClr val="202124"/>
                </a:solidFill>
                <a:effectLst/>
                <a:ea typeface="Calibri" panose="020F0502020204030204" pitchFamily="34" charset="0"/>
                <a:cs typeface="Times New Roman" panose="02020603050405020304" pitchFamily="18" charset="0"/>
              </a:rPr>
              <a:t>Group B Streptococcus (GBS)</a:t>
            </a:r>
            <a:endParaRPr lang="en-US" dirty="0">
              <a:effectLst/>
              <a:ea typeface="Calibri" panose="020F0502020204030204" pitchFamily="34" charset="0"/>
              <a:cs typeface="Times New Roman" panose="02020603050405020304" pitchFamily="18" charset="0"/>
            </a:endParaRPr>
          </a:p>
          <a:p>
            <a:pPr marL="342900" indent="-342900">
              <a:lnSpc>
                <a:spcPct val="107000"/>
              </a:lnSpc>
              <a:buFont typeface="+mj-lt"/>
              <a:buAutoNum type="arabicPeriod"/>
            </a:pPr>
            <a:r>
              <a:rPr lang="en-US" dirty="0">
                <a:solidFill>
                  <a:srgbClr val="202124"/>
                </a:solidFill>
                <a:effectLst/>
                <a:ea typeface="Calibri" panose="020F0502020204030204" pitchFamily="34" charset="0"/>
                <a:cs typeface="Times New Roman" panose="02020603050405020304" pitchFamily="18" charset="0"/>
              </a:rPr>
              <a:t>Hepatitis E</a:t>
            </a:r>
            <a:endParaRPr lang="en-US" dirty="0">
              <a:effectLst/>
              <a:ea typeface="Calibri" panose="020F0502020204030204" pitchFamily="34" charset="0"/>
              <a:cs typeface="Times New Roman" panose="02020603050405020304" pitchFamily="18" charset="0"/>
            </a:endParaRPr>
          </a:p>
          <a:p>
            <a:pPr marL="342900" indent="-342900">
              <a:lnSpc>
                <a:spcPct val="107000"/>
              </a:lnSpc>
              <a:buFont typeface="+mj-lt"/>
              <a:buAutoNum type="arabicPeriod"/>
            </a:pPr>
            <a:r>
              <a:rPr lang="en-US" dirty="0">
                <a:solidFill>
                  <a:srgbClr val="202124"/>
                </a:solidFill>
                <a:effectLst/>
                <a:ea typeface="Calibri" panose="020F0502020204030204" pitchFamily="34" charset="0"/>
                <a:cs typeface="Times New Roman" panose="02020603050405020304" pitchFamily="18" charset="0"/>
              </a:rPr>
              <a:t>Tuberculosis (new vaccine)</a:t>
            </a:r>
            <a:endParaRPr lang="en-US" dirty="0">
              <a:effectLst/>
              <a:ea typeface="Calibri" panose="020F0502020204030204" pitchFamily="34" charset="0"/>
              <a:cs typeface="Times New Roman" panose="02020603050405020304" pitchFamily="18" charset="0"/>
            </a:endParaRPr>
          </a:p>
          <a:p>
            <a:pPr marL="342900" indent="-342900">
              <a:lnSpc>
                <a:spcPct val="107000"/>
              </a:lnSpc>
              <a:spcAft>
                <a:spcPts val="800"/>
              </a:spcAft>
              <a:buFont typeface="+mj-lt"/>
              <a:buAutoNum type="arabicPeriod"/>
            </a:pPr>
            <a:r>
              <a:rPr lang="en-US" i="1" dirty="0" err="1">
                <a:solidFill>
                  <a:srgbClr val="202124"/>
                </a:solidFill>
                <a:effectLst/>
                <a:ea typeface="Calibri" panose="020F0502020204030204" pitchFamily="34" charset="0"/>
                <a:cs typeface="Times New Roman" panose="02020603050405020304" pitchFamily="18" charset="0"/>
              </a:rPr>
              <a:t>Haemophilus</a:t>
            </a:r>
            <a:r>
              <a:rPr lang="en-US" i="1" dirty="0">
                <a:solidFill>
                  <a:srgbClr val="202124"/>
                </a:solidFill>
                <a:effectLst/>
                <a:ea typeface="Calibri" panose="020F0502020204030204" pitchFamily="34" charset="0"/>
                <a:cs typeface="Times New Roman" panose="02020603050405020304" pitchFamily="18" charset="0"/>
              </a:rPr>
              <a:t> influenzae</a:t>
            </a:r>
            <a:r>
              <a:rPr lang="en-US" dirty="0">
                <a:solidFill>
                  <a:srgbClr val="202124"/>
                </a:solidFill>
                <a:effectLst/>
                <a:ea typeface="Calibri" panose="020F0502020204030204" pitchFamily="34" charset="0"/>
                <a:cs typeface="Times New Roman" panose="02020603050405020304" pitchFamily="18" charset="0"/>
              </a:rPr>
              <a:t> type b (Hib)</a:t>
            </a:r>
            <a:endParaRPr lang="en-US" dirty="0">
              <a:effectLst/>
              <a:ea typeface="Calibri" panose="020F0502020204030204" pitchFamily="34" charset="0"/>
              <a:cs typeface="Times New Roman" panose="02020603050405020304" pitchFamily="18" charset="0"/>
            </a:endParaRPr>
          </a:p>
        </p:txBody>
      </p:sp>
      <p:sp>
        <p:nvSpPr>
          <p:cNvPr id="4" name="Star: 10 Points 17">
            <a:extLst>
              <a:ext uri="{FF2B5EF4-FFF2-40B4-BE49-F238E27FC236}">
                <a16:creationId xmlns:a16="http://schemas.microsoft.com/office/drawing/2014/main" id="{60175A37-EA33-9E27-0D86-CC6C1356BBEA}"/>
              </a:ext>
            </a:extLst>
          </p:cNvPr>
          <p:cNvSpPr/>
          <p:nvPr/>
        </p:nvSpPr>
        <p:spPr>
          <a:xfrm>
            <a:off x="10116091" y="259371"/>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To be updated by country</a:t>
            </a:r>
          </a:p>
        </p:txBody>
      </p:sp>
    </p:spTree>
    <p:extLst>
      <p:ext uri="{BB962C8B-B14F-4D97-AF65-F5344CB8AC3E}">
        <p14:creationId xmlns:p14="http://schemas.microsoft.com/office/powerpoint/2010/main" val="13794443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427;p16">
            <a:extLst>
              <a:ext uri="{FF2B5EF4-FFF2-40B4-BE49-F238E27FC236}">
                <a16:creationId xmlns:a16="http://schemas.microsoft.com/office/drawing/2014/main" id="{5841B509-E984-BAB8-914B-63401781F03E}"/>
              </a:ext>
            </a:extLst>
          </p:cNvPr>
          <p:cNvSpPr/>
          <p:nvPr/>
        </p:nvSpPr>
        <p:spPr>
          <a:xfrm>
            <a:off x="0" y="301910"/>
            <a:ext cx="235439" cy="655029"/>
          </a:xfrm>
          <a:prstGeom prst="rect">
            <a:avLst/>
          </a:prstGeom>
          <a:solidFill>
            <a:srgbClr val="0F5D61"/>
          </a:solidFill>
          <a:ln>
            <a:noFill/>
          </a:ln>
        </p:spPr>
        <p:txBody>
          <a:bodyPr spcFirstLastPara="1" wrap="square" lIns="91401" tIns="91401" rIns="91401" bIns="91401" anchor="ctr" anchorCtr="0">
            <a:noAutofit/>
          </a:bodyPr>
          <a:lstStyle/>
          <a:p>
            <a:pPr algn="l" rtl="0">
              <a:spcBef>
                <a:spcPct val="0"/>
              </a:spcBef>
              <a:spcAft>
                <a:spcPct val="0"/>
              </a:spcAft>
            </a:pPr>
            <a:endParaRPr lang="fr-FR" dirty="0">
              <a:latin typeface="+mj-lt"/>
              <a:cs typeface="Times New Roman" panose="02020603050405020304" pitchFamily="18" charset="0"/>
            </a:endParaRPr>
          </a:p>
        </p:txBody>
      </p:sp>
      <p:sp>
        <p:nvSpPr>
          <p:cNvPr id="6" name="Google Shape;126;p14">
            <a:extLst>
              <a:ext uri="{FF2B5EF4-FFF2-40B4-BE49-F238E27FC236}">
                <a16:creationId xmlns:a16="http://schemas.microsoft.com/office/drawing/2014/main" id="{5CEB6AD2-4232-DCA8-3062-317437B40039}"/>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Background: X Vaccine</a:t>
            </a:r>
          </a:p>
        </p:txBody>
      </p:sp>
      <p:sp>
        <p:nvSpPr>
          <p:cNvPr id="7" name="TextBox 6">
            <a:extLst>
              <a:ext uri="{FF2B5EF4-FFF2-40B4-BE49-F238E27FC236}">
                <a16:creationId xmlns:a16="http://schemas.microsoft.com/office/drawing/2014/main" id="{4843DADF-08C5-A243-3425-2961661B0683}"/>
              </a:ext>
            </a:extLst>
          </p:cNvPr>
          <p:cNvSpPr txBox="1"/>
          <p:nvPr/>
        </p:nvSpPr>
        <p:spPr>
          <a:xfrm>
            <a:off x="675369" y="1967355"/>
            <a:ext cx="5052648" cy="4243437"/>
          </a:xfrm>
          <a:prstGeom prst="rect">
            <a:avLst/>
          </a:prstGeom>
          <a:noFill/>
          <a:ln>
            <a:solidFill>
              <a:schemeClr val="bg1">
                <a:lumMod val="75000"/>
              </a:schemeClr>
            </a:solidFill>
          </a:ln>
        </p:spPr>
        <p:txBody>
          <a:bodyPr wrap="square" lIns="36000" rIns="36000" rtlCol="0">
            <a:noAutofit/>
          </a:bodyPr>
          <a:lstStyle/>
          <a:p>
            <a:pPr marL="342900" indent="-342900">
              <a:buFont typeface="Arial" panose="020B0604020202020204" pitchFamily="34" charset="0"/>
              <a:buChar char="•"/>
            </a:pPr>
            <a:r>
              <a:rPr lang="en-US" sz="1400" dirty="0"/>
              <a:t> </a:t>
            </a:r>
          </a:p>
          <a:p>
            <a:pPr marL="342900" indent="-342900">
              <a:buFont typeface="Arial" panose="020B0604020202020204" pitchFamily="34" charset="0"/>
              <a:buChar char="•"/>
            </a:pPr>
            <a:r>
              <a:rPr lang="en-US" sz="1400" dirty="0"/>
              <a:t> </a:t>
            </a:r>
          </a:p>
          <a:p>
            <a:pPr marL="342900" indent="-342900">
              <a:buFont typeface="Arial" panose="020B0604020202020204" pitchFamily="34" charset="0"/>
              <a:buChar char="•"/>
            </a:pPr>
            <a:r>
              <a:rPr lang="en-US" sz="1400" dirty="0"/>
              <a:t> </a:t>
            </a:r>
          </a:p>
          <a:p>
            <a:pPr marL="342900" indent="-342900">
              <a:buFont typeface="Arial" panose="020B0604020202020204" pitchFamily="34" charset="0"/>
              <a:buChar char="•"/>
            </a:pPr>
            <a:r>
              <a:rPr lang="en-US" sz="1400" dirty="0"/>
              <a:t> </a:t>
            </a:r>
            <a:endParaRPr lang="fr-FR" sz="1400" dirty="0"/>
          </a:p>
        </p:txBody>
      </p:sp>
      <p:sp>
        <p:nvSpPr>
          <p:cNvPr id="10" name="TextBox 9">
            <a:extLst>
              <a:ext uri="{FF2B5EF4-FFF2-40B4-BE49-F238E27FC236}">
                <a16:creationId xmlns:a16="http://schemas.microsoft.com/office/drawing/2014/main" id="{A23296D5-0A06-AE0A-E0D0-C0A4CB90BF76}"/>
              </a:ext>
            </a:extLst>
          </p:cNvPr>
          <p:cNvSpPr txBox="1"/>
          <p:nvPr/>
        </p:nvSpPr>
        <p:spPr>
          <a:xfrm>
            <a:off x="6003280" y="1967357"/>
            <a:ext cx="5052648" cy="4243437"/>
          </a:xfrm>
          <a:prstGeom prst="rect">
            <a:avLst/>
          </a:prstGeom>
          <a:noFill/>
          <a:ln>
            <a:solidFill>
              <a:schemeClr val="bg1">
                <a:lumMod val="75000"/>
              </a:schemeClr>
            </a:solidFill>
          </a:ln>
        </p:spPr>
        <p:txBody>
          <a:bodyPr wrap="square" lIns="36000" rIns="36000" rtlCol="0">
            <a:noAutofit/>
          </a:bodyPr>
          <a:lstStyle/>
          <a:p>
            <a:pPr marL="342900" indent="-342900">
              <a:spcBef>
                <a:spcPts val="600"/>
              </a:spcBef>
              <a:buFont typeface="Arial" panose="020B0604020202020204" pitchFamily="34" charset="0"/>
              <a:buChar char="•"/>
            </a:pPr>
            <a:r>
              <a:rPr lang="fr-FR" sz="1400" dirty="0"/>
              <a:t> </a:t>
            </a:r>
          </a:p>
          <a:p>
            <a:pPr marL="342900" indent="-342900">
              <a:spcBef>
                <a:spcPts val="600"/>
              </a:spcBef>
              <a:buFont typeface="Arial" panose="020B0604020202020204" pitchFamily="34" charset="0"/>
              <a:buChar char="•"/>
            </a:pPr>
            <a:r>
              <a:rPr lang="fr-FR" sz="1400" dirty="0"/>
              <a:t> </a:t>
            </a:r>
          </a:p>
          <a:p>
            <a:pPr marL="342900" indent="-342900">
              <a:spcBef>
                <a:spcPts val="600"/>
              </a:spcBef>
              <a:buFont typeface="Arial" panose="020B0604020202020204" pitchFamily="34" charset="0"/>
              <a:buChar char="•"/>
            </a:pPr>
            <a:r>
              <a:rPr lang="fr-FR" sz="1400" dirty="0"/>
              <a:t> </a:t>
            </a:r>
            <a:endParaRPr lang="en-US" sz="1400" dirty="0"/>
          </a:p>
        </p:txBody>
      </p:sp>
      <p:sp>
        <p:nvSpPr>
          <p:cNvPr id="11" name="Rectangle 10">
            <a:extLst>
              <a:ext uri="{FF2B5EF4-FFF2-40B4-BE49-F238E27FC236}">
                <a16:creationId xmlns:a16="http://schemas.microsoft.com/office/drawing/2014/main" id="{BE4BF83D-251A-DDA4-6129-530236910455}"/>
              </a:ext>
            </a:extLst>
          </p:cNvPr>
          <p:cNvSpPr/>
          <p:nvPr/>
        </p:nvSpPr>
        <p:spPr>
          <a:xfrm>
            <a:off x="675368" y="1369176"/>
            <a:ext cx="5052648" cy="487524"/>
          </a:xfrm>
          <a:prstGeom prst="rect">
            <a:avLst/>
          </a:prstGeom>
          <a:solidFill>
            <a:srgbClr val="0F5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n-US" sz="1600" b="1" dirty="0"/>
              <a:t>Burden of Disease</a:t>
            </a:r>
          </a:p>
        </p:txBody>
      </p:sp>
      <p:sp>
        <p:nvSpPr>
          <p:cNvPr id="14" name="Rectangle 13">
            <a:extLst>
              <a:ext uri="{FF2B5EF4-FFF2-40B4-BE49-F238E27FC236}">
                <a16:creationId xmlns:a16="http://schemas.microsoft.com/office/drawing/2014/main" id="{98C7892B-3FE8-49CD-233F-0A865D536C73}"/>
              </a:ext>
            </a:extLst>
          </p:cNvPr>
          <p:cNvSpPr/>
          <p:nvPr/>
        </p:nvSpPr>
        <p:spPr>
          <a:xfrm>
            <a:off x="6003279" y="1369176"/>
            <a:ext cx="5052648" cy="487524"/>
          </a:xfrm>
          <a:prstGeom prst="rect">
            <a:avLst/>
          </a:prstGeom>
          <a:solidFill>
            <a:srgbClr val="0F5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n-US" sz="1600" b="1" dirty="0"/>
              <a:t>Vaccine safety and efficacy</a:t>
            </a:r>
          </a:p>
        </p:txBody>
      </p:sp>
      <p:sp>
        <p:nvSpPr>
          <p:cNvPr id="20" name="Star: 10 Points 17">
            <a:extLst>
              <a:ext uri="{FF2B5EF4-FFF2-40B4-BE49-F238E27FC236}">
                <a16:creationId xmlns:a16="http://schemas.microsoft.com/office/drawing/2014/main" id="{1A38D4DB-1BEA-A187-0F38-2470A4CAA0D1}"/>
              </a:ext>
            </a:extLst>
          </p:cNvPr>
          <p:cNvSpPr/>
          <p:nvPr/>
        </p:nvSpPr>
        <p:spPr>
          <a:xfrm>
            <a:off x="10116091" y="259371"/>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To be updated by country</a:t>
            </a:r>
          </a:p>
        </p:txBody>
      </p:sp>
    </p:spTree>
    <p:extLst>
      <p:ext uri="{BB962C8B-B14F-4D97-AF65-F5344CB8AC3E}">
        <p14:creationId xmlns:p14="http://schemas.microsoft.com/office/powerpoint/2010/main" val="5771241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lgn="l" rtl="0">
              <a:spcBef>
                <a:spcPct val="0"/>
              </a:spcBef>
              <a:spcAft>
                <a:spcPct val="0"/>
              </a:spcAft>
            </a:pPr>
            <a:endParaRPr lang="fr-FR" dirty="0">
              <a:latin typeface="+mj-lt"/>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2400" kern="0" dirty="0">
                <a:solidFill>
                  <a:srgbClr val="0F5D61"/>
                </a:solidFill>
                <a:latin typeface="+mj-lt"/>
                <a:cs typeface="Times New Roman" panose="02020603050405020304" pitchFamily="18" charset="0"/>
                <a:sym typeface="Lato"/>
              </a:rPr>
              <a:t>X vaccines have been </a:t>
            </a:r>
            <a:r>
              <a:rPr lang="fr-FR" sz="2400" kern="0" dirty="0" err="1">
                <a:solidFill>
                  <a:srgbClr val="0F5D61"/>
                </a:solidFill>
                <a:latin typeface="+mj-lt"/>
                <a:cs typeface="Times New Roman" panose="02020603050405020304" pitchFamily="18" charset="0"/>
                <a:sym typeface="Lato"/>
              </a:rPr>
              <a:t>pre-selected</a:t>
            </a:r>
            <a:r>
              <a:rPr lang="fr-FR" sz="2400" kern="0" dirty="0">
                <a:solidFill>
                  <a:srgbClr val="0F5D61"/>
                </a:solidFill>
                <a:latin typeface="+mj-lt"/>
                <a:cs typeface="Times New Roman" panose="02020603050405020304" pitchFamily="18" charset="0"/>
                <a:sym typeface="Lato"/>
              </a:rPr>
              <a:t> for </a:t>
            </a:r>
            <a:r>
              <a:rPr lang="fr-FR" sz="2400" kern="0" dirty="0" err="1">
                <a:solidFill>
                  <a:srgbClr val="0F5D61"/>
                </a:solidFill>
                <a:latin typeface="+mj-lt"/>
                <a:cs typeface="Times New Roman" panose="02020603050405020304" pitchFamily="18" charset="0"/>
                <a:sym typeface="Lato"/>
              </a:rPr>
              <a:t>this</a:t>
            </a:r>
            <a:r>
              <a:rPr lang="fr-FR" sz="2400" kern="0" dirty="0">
                <a:solidFill>
                  <a:srgbClr val="0F5D61"/>
                </a:solidFill>
                <a:latin typeface="+mj-lt"/>
                <a:cs typeface="Times New Roman" panose="02020603050405020304" pitchFamily="18" charset="0"/>
                <a:sym typeface="Lato"/>
              </a:rPr>
              <a:t> </a:t>
            </a:r>
            <a:r>
              <a:rPr lang="fr-FR" sz="2400" kern="0" dirty="0" err="1">
                <a:solidFill>
                  <a:srgbClr val="0F5D61"/>
                </a:solidFill>
                <a:latin typeface="+mj-lt"/>
                <a:cs typeface="Times New Roman" panose="02020603050405020304" pitchFamily="18" charset="0"/>
                <a:sym typeface="Lato"/>
              </a:rPr>
              <a:t>prioritization</a:t>
            </a:r>
            <a:r>
              <a:rPr lang="fr-FR" sz="2400" kern="0" dirty="0">
                <a:solidFill>
                  <a:srgbClr val="0F5D61"/>
                </a:solidFill>
                <a:latin typeface="+mj-lt"/>
                <a:cs typeface="Times New Roman" panose="02020603050405020304" pitchFamily="18" charset="0"/>
                <a:sym typeface="Lato"/>
              </a:rPr>
              <a:t> </a:t>
            </a:r>
            <a:r>
              <a:rPr lang="fr-FR" sz="2400" kern="0" dirty="0" err="1">
                <a:solidFill>
                  <a:srgbClr val="0F5D61"/>
                </a:solidFill>
                <a:latin typeface="+mj-lt"/>
                <a:cs typeface="Times New Roman" panose="02020603050405020304" pitchFamily="18" charset="0"/>
                <a:sym typeface="Lato"/>
              </a:rPr>
              <a:t>exercise</a:t>
            </a:r>
            <a:endPar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endParaRPr>
          </a:p>
        </p:txBody>
      </p:sp>
      <p:sp>
        <p:nvSpPr>
          <p:cNvPr id="188" name="Google Shape;12;p19">
            <a:extLst>
              <a:ext uri="{FF2B5EF4-FFF2-40B4-BE49-F238E27FC236}">
                <a16:creationId xmlns:a16="http://schemas.microsoft.com/office/drawing/2014/main" id="{A2EDEBFA-F417-B077-ECA8-C68E0FEDA66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pPr algn="l" rtl="0"/>
            <a:fld id="{00000000-1234-1234-1234-123412341234}" type="slidenum">
              <a:rPr lang="fr-FR" smtClean="0">
                <a:latin typeface="+mj-lt"/>
              </a:rPr>
              <a:pPr algn="l" rtl="0"/>
              <a:t>19</a:t>
            </a:fld>
            <a:endParaRPr lang="fr-FR" dirty="0">
              <a:latin typeface="+mj-lt"/>
            </a:endParaRPr>
          </a:p>
        </p:txBody>
      </p:sp>
      <p:sp>
        <p:nvSpPr>
          <p:cNvPr id="4" name="TextBox 3">
            <a:extLst>
              <a:ext uri="{FF2B5EF4-FFF2-40B4-BE49-F238E27FC236}">
                <a16:creationId xmlns:a16="http://schemas.microsoft.com/office/drawing/2014/main" id="{39BD27A5-AA2F-80F2-1F97-C10359277024}"/>
              </a:ext>
            </a:extLst>
          </p:cNvPr>
          <p:cNvSpPr txBox="1"/>
          <p:nvPr/>
        </p:nvSpPr>
        <p:spPr>
          <a:xfrm>
            <a:off x="457200" y="1228725"/>
            <a:ext cx="4467225" cy="477054"/>
          </a:xfrm>
          <a:prstGeom prst="rect">
            <a:avLst/>
          </a:prstGeom>
          <a:noFill/>
        </p:spPr>
        <p:txBody>
          <a:bodyPr wrap="square" rtlCol="0">
            <a:spAutoFit/>
          </a:bodyPr>
          <a:lstStyle/>
          <a:p>
            <a:r>
              <a:rPr lang="fr-FR" sz="1400" b="1" dirty="0"/>
              <a:t>Votes </a:t>
            </a:r>
            <a:r>
              <a:rPr lang="fr-FR" sz="1400" b="1" dirty="0" err="1"/>
              <a:t>cast</a:t>
            </a:r>
            <a:r>
              <a:rPr lang="fr-FR" sz="1400" b="1" dirty="0"/>
              <a:t> in </a:t>
            </a:r>
            <a:r>
              <a:rPr lang="fr-FR" sz="1400" b="1" dirty="0" err="1"/>
              <a:t>favor</a:t>
            </a:r>
            <a:r>
              <a:rPr lang="fr-FR" sz="1400" b="1" dirty="0"/>
              <a:t> of vaccine candidates</a:t>
            </a:r>
          </a:p>
          <a:p>
            <a:r>
              <a:rPr lang="fr-FR" sz="1050" dirty="0"/>
              <a:t>Source : online questionnaire, Nbr, N = X</a:t>
            </a:r>
          </a:p>
        </p:txBody>
      </p:sp>
      <p:graphicFrame>
        <p:nvGraphicFramePr>
          <p:cNvPr id="7" name="Chart 6">
            <a:extLst>
              <a:ext uri="{FF2B5EF4-FFF2-40B4-BE49-F238E27FC236}">
                <a16:creationId xmlns:a16="http://schemas.microsoft.com/office/drawing/2014/main" id="{1CBE68E4-36FB-F77A-F170-3294C1782380}"/>
              </a:ext>
            </a:extLst>
          </p:cNvPr>
          <p:cNvGraphicFramePr/>
          <p:nvPr>
            <p:extLst>
              <p:ext uri="{D42A27DB-BD31-4B8C-83A1-F6EECF244321}">
                <p14:modId xmlns:p14="http://schemas.microsoft.com/office/powerpoint/2010/main" val="236188215"/>
              </p:ext>
            </p:extLst>
          </p:nvPr>
        </p:nvGraphicFramePr>
        <p:xfrm>
          <a:off x="472961" y="1847849"/>
          <a:ext cx="11239613" cy="4533901"/>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
            <a:extLst>
              <a:ext uri="{FF2B5EF4-FFF2-40B4-BE49-F238E27FC236}">
                <a16:creationId xmlns:a16="http://schemas.microsoft.com/office/drawing/2014/main" id="{F1C6BAF9-2B5C-12A9-73E9-EDAEDEA7FFB0}"/>
              </a:ext>
            </a:extLst>
          </p:cNvPr>
          <p:cNvSpPr/>
          <p:nvPr/>
        </p:nvSpPr>
        <p:spPr>
          <a:xfrm>
            <a:off x="7595949" y="847474"/>
            <a:ext cx="4067175" cy="76250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400" b="1" dirty="0" err="1">
                <a:solidFill>
                  <a:schemeClr val="tx1">
                    <a:lumMod val="50000"/>
                  </a:schemeClr>
                </a:solidFill>
              </a:rPr>
              <a:t>Reminder</a:t>
            </a:r>
            <a:r>
              <a:rPr lang="fr-FR" sz="1400" b="1" dirty="0">
                <a:solidFill>
                  <a:schemeClr val="tx1">
                    <a:lumMod val="50000"/>
                  </a:schemeClr>
                </a:solidFill>
              </a:rPr>
              <a:t>: </a:t>
            </a:r>
            <a:r>
              <a:rPr lang="fr-FR" sz="1400" dirty="0" err="1">
                <a:solidFill>
                  <a:schemeClr val="tx1">
                    <a:lumMod val="50000"/>
                  </a:schemeClr>
                </a:solidFill>
              </a:rPr>
              <a:t>this</a:t>
            </a:r>
            <a:r>
              <a:rPr lang="fr-FR" sz="1400" dirty="0">
                <a:solidFill>
                  <a:schemeClr val="tx1">
                    <a:lumMod val="50000"/>
                  </a:schemeClr>
                </a:solidFill>
              </a:rPr>
              <a:t> </a:t>
            </a:r>
            <a:r>
              <a:rPr lang="fr-FR" sz="1400" dirty="0" err="1">
                <a:solidFill>
                  <a:schemeClr val="tx1">
                    <a:lumMod val="50000"/>
                  </a:schemeClr>
                </a:solidFill>
              </a:rPr>
              <a:t>is</a:t>
            </a:r>
            <a:r>
              <a:rPr lang="fr-FR" sz="1400" dirty="0">
                <a:solidFill>
                  <a:schemeClr val="tx1">
                    <a:lumMod val="50000"/>
                  </a:schemeClr>
                </a:solidFill>
              </a:rPr>
              <a:t> not </a:t>
            </a:r>
            <a:r>
              <a:rPr lang="fr-FR" sz="1400" dirty="0" err="1">
                <a:solidFill>
                  <a:schemeClr val="tx1">
                    <a:lumMod val="50000"/>
                  </a:schemeClr>
                </a:solidFill>
              </a:rPr>
              <a:t>yet</a:t>
            </a:r>
            <a:r>
              <a:rPr lang="fr-FR" sz="1400" dirty="0">
                <a:solidFill>
                  <a:schemeClr val="tx1">
                    <a:lumMod val="50000"/>
                  </a:schemeClr>
                </a:solidFill>
              </a:rPr>
              <a:t> </a:t>
            </a:r>
            <a:r>
              <a:rPr lang="fr-FR" sz="1400" dirty="0" err="1">
                <a:solidFill>
                  <a:schemeClr val="tx1">
                    <a:lumMod val="50000"/>
                  </a:schemeClr>
                </a:solidFill>
              </a:rPr>
              <a:t>addressing</a:t>
            </a:r>
            <a:r>
              <a:rPr lang="fr-FR" sz="1400" dirty="0">
                <a:solidFill>
                  <a:schemeClr val="tx1">
                    <a:lumMod val="50000"/>
                  </a:schemeClr>
                </a:solidFill>
              </a:rPr>
              <a:t> </a:t>
            </a:r>
            <a:r>
              <a:rPr lang="fr-FR" sz="1400" dirty="0" err="1">
                <a:solidFill>
                  <a:schemeClr val="tx1">
                    <a:lumMod val="50000"/>
                  </a:schemeClr>
                </a:solidFill>
              </a:rPr>
              <a:t>prioritization</a:t>
            </a:r>
            <a:r>
              <a:rPr lang="fr-FR" sz="1400" dirty="0">
                <a:solidFill>
                  <a:schemeClr val="tx1">
                    <a:lumMod val="50000"/>
                  </a:schemeClr>
                </a:solidFill>
              </a:rPr>
              <a:t>, but </a:t>
            </a:r>
            <a:r>
              <a:rPr lang="fr-FR" sz="1400" dirty="0" err="1">
                <a:solidFill>
                  <a:schemeClr val="tx1">
                    <a:lumMod val="50000"/>
                  </a:schemeClr>
                </a:solidFill>
              </a:rPr>
              <a:t>is</a:t>
            </a:r>
            <a:r>
              <a:rPr lang="fr-FR" sz="1400" dirty="0">
                <a:solidFill>
                  <a:schemeClr val="tx1">
                    <a:lumMod val="50000"/>
                  </a:schemeClr>
                </a:solidFill>
              </a:rPr>
              <a:t> </a:t>
            </a:r>
            <a:r>
              <a:rPr lang="fr-FR" sz="1400" dirty="0" err="1">
                <a:solidFill>
                  <a:schemeClr val="tx1">
                    <a:lumMod val="50000"/>
                  </a:schemeClr>
                </a:solidFill>
              </a:rPr>
              <a:t>simply</a:t>
            </a:r>
            <a:r>
              <a:rPr lang="fr-FR" sz="1400" dirty="0">
                <a:solidFill>
                  <a:schemeClr val="tx1">
                    <a:lumMod val="50000"/>
                  </a:schemeClr>
                </a:solidFill>
              </a:rPr>
              <a:t> </a:t>
            </a:r>
            <a:r>
              <a:rPr lang="fr-FR" sz="1400" dirty="0" err="1">
                <a:solidFill>
                  <a:schemeClr val="tx1">
                    <a:lumMod val="50000"/>
                  </a:schemeClr>
                </a:solidFill>
              </a:rPr>
              <a:t>pre-selecting</a:t>
            </a:r>
            <a:r>
              <a:rPr lang="fr-FR" sz="1400" dirty="0">
                <a:solidFill>
                  <a:schemeClr val="tx1">
                    <a:lumMod val="50000"/>
                  </a:schemeClr>
                </a:solidFill>
              </a:rPr>
              <a:t> vaccines to </a:t>
            </a:r>
            <a:r>
              <a:rPr lang="fr-FR" sz="1400" dirty="0" err="1">
                <a:solidFill>
                  <a:schemeClr val="tx1">
                    <a:lumMod val="50000"/>
                  </a:schemeClr>
                </a:solidFill>
              </a:rPr>
              <a:t>be</a:t>
            </a:r>
            <a:r>
              <a:rPr lang="fr-FR" sz="1400" dirty="0">
                <a:solidFill>
                  <a:schemeClr val="tx1">
                    <a:lumMod val="50000"/>
                  </a:schemeClr>
                </a:solidFill>
              </a:rPr>
              <a:t> </a:t>
            </a:r>
            <a:r>
              <a:rPr lang="fr-FR" sz="1400" dirty="0" err="1">
                <a:solidFill>
                  <a:schemeClr val="tx1">
                    <a:lumMod val="50000"/>
                  </a:schemeClr>
                </a:solidFill>
              </a:rPr>
              <a:t>considered</a:t>
            </a:r>
            <a:r>
              <a:rPr lang="fr-FR" sz="1400" dirty="0">
                <a:solidFill>
                  <a:schemeClr val="tx1">
                    <a:lumMod val="50000"/>
                  </a:schemeClr>
                </a:solidFill>
              </a:rPr>
              <a:t> in </a:t>
            </a:r>
            <a:r>
              <a:rPr lang="fr-FR" sz="1400" dirty="0" err="1">
                <a:solidFill>
                  <a:schemeClr val="tx1">
                    <a:lumMod val="50000"/>
                  </a:schemeClr>
                </a:solidFill>
              </a:rPr>
              <a:t>this</a:t>
            </a:r>
            <a:r>
              <a:rPr lang="fr-FR" sz="1400" dirty="0">
                <a:solidFill>
                  <a:schemeClr val="tx1">
                    <a:lumMod val="50000"/>
                  </a:schemeClr>
                </a:solidFill>
              </a:rPr>
              <a:t> </a:t>
            </a:r>
            <a:r>
              <a:rPr lang="fr-FR" sz="1400" dirty="0" err="1">
                <a:solidFill>
                  <a:schemeClr val="tx1">
                    <a:lumMod val="50000"/>
                  </a:schemeClr>
                </a:solidFill>
              </a:rPr>
              <a:t>exercise</a:t>
            </a:r>
            <a:endParaRPr lang="fr-FR" sz="1400" dirty="0">
              <a:solidFill>
                <a:schemeClr val="tx1">
                  <a:lumMod val="50000"/>
                </a:schemeClr>
              </a:solidFill>
            </a:endParaRPr>
          </a:p>
        </p:txBody>
      </p:sp>
      <p:sp>
        <p:nvSpPr>
          <p:cNvPr id="26" name="Star: 10 Points 17">
            <a:extLst>
              <a:ext uri="{FF2B5EF4-FFF2-40B4-BE49-F238E27FC236}">
                <a16:creationId xmlns:a16="http://schemas.microsoft.com/office/drawing/2014/main" id="{F92B2B87-5BC4-95A2-A283-0832FB4AFEE7}"/>
              </a:ext>
            </a:extLst>
          </p:cNvPr>
          <p:cNvSpPr/>
          <p:nvPr/>
        </p:nvSpPr>
        <p:spPr>
          <a:xfrm>
            <a:off x="10177927" y="250900"/>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To be updated by country</a:t>
            </a:r>
          </a:p>
        </p:txBody>
      </p:sp>
      <p:sp>
        <p:nvSpPr>
          <p:cNvPr id="2" name="TextBox 1">
            <a:extLst>
              <a:ext uri="{FF2B5EF4-FFF2-40B4-BE49-F238E27FC236}">
                <a16:creationId xmlns:a16="http://schemas.microsoft.com/office/drawing/2014/main" id="{A0507D1A-9039-E8B9-63C3-28CA269219FD}"/>
              </a:ext>
            </a:extLst>
          </p:cNvPr>
          <p:cNvSpPr txBox="1"/>
          <p:nvPr/>
        </p:nvSpPr>
        <p:spPr>
          <a:xfrm>
            <a:off x="339365" y="6513924"/>
            <a:ext cx="6749592" cy="246221"/>
          </a:xfrm>
          <a:prstGeom prst="rect">
            <a:avLst/>
          </a:prstGeom>
          <a:noFill/>
        </p:spPr>
        <p:txBody>
          <a:bodyPr wrap="square" rtlCol="0">
            <a:spAutoFit/>
          </a:bodyPr>
          <a:lstStyle/>
          <a:p>
            <a:r>
              <a:rPr lang="fr-FR" sz="1000" i="1" dirty="0"/>
              <a:t>Source: Online questionnaire </a:t>
            </a:r>
            <a:r>
              <a:rPr lang="fr-FR" sz="1000" i="1" dirty="0" err="1"/>
              <a:t>administered</a:t>
            </a:r>
            <a:r>
              <a:rPr lang="fr-FR" sz="1000" i="1" dirty="0"/>
              <a:t> to NITAG members</a:t>
            </a:r>
          </a:p>
        </p:txBody>
      </p:sp>
    </p:spTree>
    <p:extLst>
      <p:ext uri="{BB962C8B-B14F-4D97-AF65-F5344CB8AC3E}">
        <p14:creationId xmlns:p14="http://schemas.microsoft.com/office/powerpoint/2010/main" val="4183799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rPr>
              <a:t>Agenda</a:t>
            </a:r>
          </a:p>
        </p:txBody>
      </p:sp>
      <p:grpSp>
        <p:nvGrpSpPr>
          <p:cNvPr id="19" name="Group 18">
            <a:extLst>
              <a:ext uri="{FF2B5EF4-FFF2-40B4-BE49-F238E27FC236}">
                <a16:creationId xmlns:a16="http://schemas.microsoft.com/office/drawing/2014/main" id="{D0E0885F-D462-11B2-C1DB-C023DC09BE47}"/>
              </a:ext>
            </a:extLst>
          </p:cNvPr>
          <p:cNvGrpSpPr/>
          <p:nvPr/>
        </p:nvGrpSpPr>
        <p:grpSpPr>
          <a:xfrm flipH="1">
            <a:off x="9353490" y="4720031"/>
            <a:ext cx="2536404" cy="1642125"/>
            <a:chOff x="342262" y="3971329"/>
            <a:chExt cx="2536404" cy="1642125"/>
          </a:xfrm>
        </p:grpSpPr>
        <p:pic>
          <p:nvPicPr>
            <p:cNvPr id="20" name="Picture 19" descr="C:\Users\CORINN~1.COL\AppData\Local\Temp\calendar-999172_1920.jpg">
              <a:extLst>
                <a:ext uri="{FF2B5EF4-FFF2-40B4-BE49-F238E27FC236}">
                  <a16:creationId xmlns:a16="http://schemas.microsoft.com/office/drawing/2014/main" id="{0875EA48-BF36-4028-3CE2-78151A8EFFF9}"/>
                </a:ext>
              </a:extLst>
            </p:cNvPr>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flipH="1">
              <a:off x="342262" y="3971329"/>
              <a:ext cx="2536404" cy="1642125"/>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20">
              <a:extLst>
                <a:ext uri="{FF2B5EF4-FFF2-40B4-BE49-F238E27FC236}">
                  <a16:creationId xmlns:a16="http://schemas.microsoft.com/office/drawing/2014/main" id="{DD092B1A-8F61-2D8E-85BD-DEE2DC5467B8}"/>
                </a:ext>
              </a:extLst>
            </p:cNvPr>
            <p:cNvSpPr/>
            <p:nvPr/>
          </p:nvSpPr>
          <p:spPr bwMode="auto">
            <a:xfrm flipH="1">
              <a:off x="1556895" y="4202137"/>
              <a:ext cx="306776" cy="75921"/>
            </a:xfrm>
            <a:prstGeom prst="rect">
              <a:avLst/>
            </a:prstGeom>
            <a:solidFill>
              <a:schemeClr val="bg1"/>
            </a:solidFill>
            <a:ln w="9525" cap="flat" cmpd="sng" algn="ctr">
              <a:no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86000"/>
                </a:lnSpc>
                <a:spcBef>
                  <a:spcPct val="0"/>
                </a:spcBef>
                <a:spcAft>
                  <a:spcPct val="0"/>
                </a:spcAft>
                <a:buClrTx/>
                <a:buSzTx/>
                <a:buFontTx/>
                <a:buNone/>
                <a:tabLst/>
              </a:pPr>
              <a:endParaRPr kumimoji="0" lang="it-IT" sz="1000" b="0" i="0" u="none" strike="noStrike" cap="none" normalizeH="0" baseline="0">
                <a:ln>
                  <a:noFill/>
                </a:ln>
                <a:solidFill>
                  <a:schemeClr val="tx1"/>
                </a:solidFill>
                <a:effectLst/>
                <a:latin typeface="Arial" pitchFamily="34" charset="0"/>
              </a:endParaRPr>
            </a:p>
          </p:txBody>
        </p:sp>
      </p:grpSp>
      <p:sp>
        <p:nvSpPr>
          <p:cNvPr id="22" name="Google Shape;12;p19">
            <a:extLst>
              <a:ext uri="{FF2B5EF4-FFF2-40B4-BE49-F238E27FC236}">
                <a16:creationId xmlns:a16="http://schemas.microsoft.com/office/drawing/2014/main" id="{4D1DF74C-E407-2033-8B9C-106C680EFA80}"/>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latin typeface="+mj-lt"/>
              </a:rPr>
              <a:pPr/>
              <a:t>2</a:t>
            </a:fld>
            <a:endParaRPr lang="fr-FR" dirty="0">
              <a:latin typeface="+mj-lt"/>
            </a:endParaRPr>
          </a:p>
        </p:txBody>
      </p:sp>
      <p:graphicFrame>
        <p:nvGraphicFramePr>
          <p:cNvPr id="2" name="Table 1">
            <a:extLst>
              <a:ext uri="{FF2B5EF4-FFF2-40B4-BE49-F238E27FC236}">
                <a16:creationId xmlns:a16="http://schemas.microsoft.com/office/drawing/2014/main" id="{4A7EFF77-C330-F4DF-5015-ABB10291C26E}"/>
              </a:ext>
            </a:extLst>
          </p:cNvPr>
          <p:cNvGraphicFramePr>
            <a:graphicFrameLocks noGrp="1"/>
          </p:cNvGraphicFramePr>
          <p:nvPr>
            <p:extLst>
              <p:ext uri="{D42A27DB-BD31-4B8C-83A1-F6EECF244321}">
                <p14:modId xmlns:p14="http://schemas.microsoft.com/office/powerpoint/2010/main" val="678522034"/>
              </p:ext>
            </p:extLst>
          </p:nvPr>
        </p:nvGraphicFramePr>
        <p:xfrm>
          <a:off x="625114" y="1225080"/>
          <a:ext cx="7690750" cy="3855720"/>
        </p:xfrm>
        <a:graphic>
          <a:graphicData uri="http://schemas.openxmlformats.org/drawingml/2006/table">
            <a:tbl>
              <a:tblPr firstRow="1" bandRow="1">
                <a:effectLst>
                  <a:outerShdw blurRad="50800" dist="38100" dir="2700000" algn="tl" rotWithShape="0">
                    <a:prstClr val="black">
                      <a:alpha val="40000"/>
                    </a:prstClr>
                  </a:outerShdw>
                </a:effectLst>
                <a:tableStyleId>{93296810-A885-4BE3-A3E7-6D5BEEA58F35}</a:tableStyleId>
              </a:tblPr>
              <a:tblGrid>
                <a:gridCol w="1462478">
                  <a:extLst>
                    <a:ext uri="{9D8B030D-6E8A-4147-A177-3AD203B41FA5}">
                      <a16:colId xmlns:a16="http://schemas.microsoft.com/office/drawing/2014/main" val="1018617931"/>
                    </a:ext>
                  </a:extLst>
                </a:gridCol>
                <a:gridCol w="3769200">
                  <a:extLst>
                    <a:ext uri="{9D8B030D-6E8A-4147-A177-3AD203B41FA5}">
                      <a16:colId xmlns:a16="http://schemas.microsoft.com/office/drawing/2014/main" val="179288297"/>
                    </a:ext>
                  </a:extLst>
                </a:gridCol>
                <a:gridCol w="2459072">
                  <a:extLst>
                    <a:ext uri="{9D8B030D-6E8A-4147-A177-3AD203B41FA5}">
                      <a16:colId xmlns:a16="http://schemas.microsoft.com/office/drawing/2014/main" val="224133661"/>
                    </a:ext>
                  </a:extLst>
                </a:gridCol>
              </a:tblGrid>
              <a:tr h="370840">
                <a:tc>
                  <a:txBody>
                    <a:bodyPr/>
                    <a:lstStyle/>
                    <a:p>
                      <a:r>
                        <a:rPr lang="fr-FR" noProof="0" dirty="0">
                          <a:solidFill>
                            <a:srgbClr val="0F5D61"/>
                          </a:solidFill>
                        </a:rPr>
                        <a:t>Time</a:t>
                      </a:r>
                    </a:p>
                  </a:txBody>
                  <a:tcPr>
                    <a:lnB w="12700" cap="flat" cmpd="sng" algn="ctr">
                      <a:solidFill>
                        <a:srgbClr val="0F5D61"/>
                      </a:solidFill>
                      <a:prstDash val="solid"/>
                      <a:round/>
                      <a:headEnd type="none" w="med" len="med"/>
                      <a:tailEnd type="none" w="med" len="med"/>
                    </a:lnB>
                  </a:tcPr>
                </a:tc>
                <a:tc>
                  <a:txBody>
                    <a:bodyPr/>
                    <a:lstStyle/>
                    <a:p>
                      <a:r>
                        <a:rPr lang="fr-FR" noProof="0" dirty="0">
                          <a:solidFill>
                            <a:srgbClr val="0F5D61"/>
                          </a:solidFill>
                        </a:rPr>
                        <a:t>Activity</a:t>
                      </a:r>
                    </a:p>
                  </a:txBody>
                  <a:tcPr>
                    <a:lnB w="12700" cap="flat" cmpd="sng" algn="ctr">
                      <a:solidFill>
                        <a:srgbClr val="0F5D61"/>
                      </a:solidFill>
                      <a:prstDash val="solid"/>
                      <a:round/>
                      <a:headEnd type="none" w="med" len="med"/>
                      <a:tailEnd type="none" w="med" len="med"/>
                    </a:lnB>
                  </a:tcPr>
                </a:tc>
                <a:tc>
                  <a:txBody>
                    <a:bodyPr/>
                    <a:lstStyle/>
                    <a:p>
                      <a:r>
                        <a:rPr lang="fr-FR" noProof="0" dirty="0" err="1">
                          <a:solidFill>
                            <a:srgbClr val="0F5D61"/>
                          </a:solidFill>
                        </a:rPr>
                        <a:t>Responsible</a:t>
                      </a:r>
                      <a:endParaRPr lang="fr-FR" noProof="0" dirty="0">
                        <a:solidFill>
                          <a:srgbClr val="0F5D61"/>
                        </a:solidFill>
                      </a:endParaRPr>
                    </a:p>
                  </a:txBody>
                  <a:tcPr>
                    <a:lnB w="12700" cap="flat" cmpd="sng" algn="ctr">
                      <a:solidFill>
                        <a:srgbClr val="0F5D61"/>
                      </a:solidFill>
                      <a:prstDash val="solid"/>
                      <a:round/>
                      <a:headEnd type="none" w="med" len="med"/>
                      <a:tailEnd type="none" w="med" len="med"/>
                    </a:lnB>
                  </a:tcPr>
                </a:tc>
                <a:extLst>
                  <a:ext uri="{0D108BD9-81ED-4DB2-BD59-A6C34878D82A}">
                    <a16:rowId xmlns:a16="http://schemas.microsoft.com/office/drawing/2014/main" val="3235724678"/>
                  </a:ext>
                </a:extLst>
              </a:tr>
              <a:tr h="370840">
                <a:tc gridSpan="3">
                  <a:txBody>
                    <a:bodyPr/>
                    <a:lstStyle/>
                    <a:p>
                      <a:pPr algn="ctr"/>
                      <a:r>
                        <a:rPr lang="fr-FR" noProof="0" dirty="0"/>
                        <a:t>Day 1</a:t>
                      </a:r>
                    </a:p>
                  </a:txBody>
                  <a:tcPr>
                    <a:lnT w="12700" cap="flat" cmpd="sng" algn="ctr">
                      <a:solidFill>
                        <a:srgbClr val="0F5D61"/>
                      </a:solidFill>
                      <a:prstDash val="solid"/>
                      <a:round/>
                      <a:headEnd type="none" w="med" len="med"/>
                      <a:tailEnd type="none" w="med" len="med"/>
                    </a:lnT>
                    <a:lnB w="12700" cap="flat" cmpd="sng" algn="ctr">
                      <a:solidFill>
                        <a:srgbClr val="0F5D61"/>
                      </a:solidFill>
                      <a:prstDash val="solid"/>
                      <a:round/>
                      <a:headEnd type="none" w="med" len="med"/>
                      <a:tailEnd type="none" w="med" len="med"/>
                    </a:lnB>
                    <a:solidFill>
                      <a:srgbClr val="B0CACB"/>
                    </a:solidFill>
                  </a:tcPr>
                </a:tc>
                <a:tc hMerge="1">
                  <a:txBody>
                    <a:bodyPr/>
                    <a:lstStyle/>
                    <a:p>
                      <a:endParaRPr lang="fr-FR" noProof="0" dirty="0"/>
                    </a:p>
                  </a:txBody>
                  <a:tcPr>
                    <a:lnT w="12700" cap="flat" cmpd="sng" algn="ctr">
                      <a:solidFill>
                        <a:srgbClr val="0F5D61"/>
                      </a:solidFill>
                      <a:prstDash val="solid"/>
                      <a:round/>
                      <a:headEnd type="none" w="med" len="med"/>
                      <a:tailEnd type="none" w="med" len="med"/>
                    </a:lnT>
                    <a:lnB w="12700" cap="flat" cmpd="sng" algn="ctr">
                      <a:solidFill>
                        <a:srgbClr val="0F5D61"/>
                      </a:solidFill>
                      <a:prstDash val="solid"/>
                      <a:round/>
                      <a:headEnd type="none" w="med" len="med"/>
                      <a:tailEnd type="none" w="med" len="med"/>
                    </a:lnB>
                  </a:tcPr>
                </a:tc>
                <a:tc hMerge="1">
                  <a:txBody>
                    <a:bodyPr/>
                    <a:lstStyle/>
                    <a:p>
                      <a:endParaRPr lang="fr-FR" noProof="0" dirty="0"/>
                    </a:p>
                  </a:txBody>
                  <a:tcPr>
                    <a:lnT w="12700" cap="flat" cmpd="sng" algn="ctr">
                      <a:solidFill>
                        <a:srgbClr val="0F5D61"/>
                      </a:solidFill>
                      <a:prstDash val="solid"/>
                      <a:round/>
                      <a:headEnd type="none" w="med" len="med"/>
                      <a:tailEnd type="none" w="med" len="med"/>
                    </a:lnT>
                    <a:lnB w="12700" cap="flat" cmpd="sng" algn="ctr">
                      <a:solidFill>
                        <a:srgbClr val="0F5D61"/>
                      </a:solidFill>
                      <a:prstDash val="solid"/>
                      <a:round/>
                      <a:headEnd type="none" w="med" len="med"/>
                      <a:tailEnd type="none" w="med" len="med"/>
                    </a:lnB>
                  </a:tcPr>
                </a:tc>
                <a:extLst>
                  <a:ext uri="{0D108BD9-81ED-4DB2-BD59-A6C34878D82A}">
                    <a16:rowId xmlns:a16="http://schemas.microsoft.com/office/drawing/2014/main" val="1127807982"/>
                  </a:ext>
                </a:extLst>
              </a:tr>
              <a:tr h="370840">
                <a:tc>
                  <a:txBody>
                    <a:bodyPr/>
                    <a:lstStyle/>
                    <a:p>
                      <a:r>
                        <a:rPr lang="fr-FR" noProof="0" dirty="0"/>
                        <a:t>30 minutes</a:t>
                      </a:r>
                    </a:p>
                  </a:txBody>
                  <a:tcPr>
                    <a:lnT w="12700" cap="flat" cmpd="sng" algn="ctr">
                      <a:solidFill>
                        <a:srgbClr val="0F5D61"/>
                      </a:solidFill>
                      <a:prstDash val="solid"/>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r>
                        <a:rPr lang="fr-FR" noProof="0" dirty="0"/>
                        <a:t>Introductions and Objectives</a:t>
                      </a:r>
                    </a:p>
                  </a:txBody>
                  <a:tcPr>
                    <a:lnT w="12700" cap="flat" cmpd="sng" algn="ctr">
                      <a:solidFill>
                        <a:srgbClr val="0F5D61"/>
                      </a:solidFill>
                      <a:prstDash val="solid"/>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r>
                        <a:rPr lang="fr-FR" noProof="0" dirty="0"/>
                        <a:t>TBD</a:t>
                      </a:r>
                    </a:p>
                  </a:txBody>
                  <a:tcPr>
                    <a:lnT w="12700" cap="flat" cmpd="sng" algn="ctr">
                      <a:solidFill>
                        <a:srgbClr val="0F5D61"/>
                      </a:solidFill>
                      <a:prstDash val="solid"/>
                      <a:round/>
                      <a:headEnd type="none" w="med" len="med"/>
                      <a:tailEnd type="none" w="med" len="med"/>
                    </a:lnT>
                    <a:lnB w="6350" cap="flat" cmpd="sng" algn="ctr">
                      <a:solidFill>
                        <a:srgbClr val="0F5D61"/>
                      </a:solidFill>
                      <a:prstDash val="sysDash"/>
                      <a:round/>
                      <a:headEnd type="none" w="med" len="med"/>
                      <a:tailEnd type="none" w="med" len="med"/>
                    </a:lnB>
                  </a:tcPr>
                </a:tc>
                <a:extLst>
                  <a:ext uri="{0D108BD9-81ED-4DB2-BD59-A6C34878D82A}">
                    <a16:rowId xmlns:a16="http://schemas.microsoft.com/office/drawing/2014/main" val="1930636682"/>
                  </a:ext>
                </a:extLst>
              </a:tr>
              <a:tr h="370840">
                <a:tc>
                  <a:txBody>
                    <a:bodyPr/>
                    <a:lstStyle/>
                    <a:p>
                      <a:r>
                        <a:rPr lang="fr-FR" noProof="0" dirty="0"/>
                        <a:t>1 </a:t>
                      </a:r>
                      <a:r>
                        <a:rPr lang="fr-FR" noProof="0" dirty="0" err="1"/>
                        <a:t>hr</a:t>
                      </a:r>
                      <a:endParaRPr lang="fr-FR" noProof="0" dirty="0"/>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r>
                        <a:rPr lang="fr-FR" noProof="0" dirty="0" err="1"/>
                        <a:t>Review</a:t>
                      </a:r>
                      <a:r>
                        <a:rPr lang="fr-FR" noProof="0" dirty="0"/>
                        <a:t> of the </a:t>
                      </a:r>
                      <a:r>
                        <a:rPr lang="fr-FR" noProof="0" dirty="0" err="1"/>
                        <a:t>approach</a:t>
                      </a:r>
                      <a:r>
                        <a:rPr lang="fr-FR" noProof="0" dirty="0"/>
                        <a:t>, </a:t>
                      </a:r>
                      <a:r>
                        <a:rPr lang="fr-FR" noProof="0" dirty="0" err="1"/>
                        <a:t>methodology</a:t>
                      </a:r>
                      <a:r>
                        <a:rPr lang="fr-FR" noProof="0" dirty="0"/>
                        <a:t> and </a:t>
                      </a:r>
                      <a:r>
                        <a:rPr lang="fr-FR" noProof="0" dirty="0" err="1"/>
                        <a:t>criteria</a:t>
                      </a:r>
                      <a:endParaRPr lang="fr-FR" noProof="0" dirty="0"/>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noProof="0" dirty="0"/>
                        <a:t>TBD</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extLst>
                  <a:ext uri="{0D108BD9-81ED-4DB2-BD59-A6C34878D82A}">
                    <a16:rowId xmlns:a16="http://schemas.microsoft.com/office/drawing/2014/main" val="4083330226"/>
                  </a:ext>
                </a:extLst>
              </a:tr>
              <a:tr h="370840">
                <a:tc>
                  <a:txBody>
                    <a:bodyPr/>
                    <a:lstStyle/>
                    <a:p>
                      <a:r>
                        <a:rPr lang="fr-FR" noProof="0" dirty="0"/>
                        <a:t>30 minutes</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r>
                        <a:rPr lang="fr-FR" noProof="0" dirty="0" err="1"/>
                        <a:t>Timeframe</a:t>
                      </a:r>
                      <a:endParaRPr lang="fr-FR" noProof="0" dirty="0"/>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r>
                        <a:rPr lang="fr-FR" noProof="0" dirty="0"/>
                        <a:t>TBD</a:t>
                      </a:r>
                    </a:p>
                  </a:txBody>
                  <a:tcPr anchor="b">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extLst>
                  <a:ext uri="{0D108BD9-81ED-4DB2-BD59-A6C34878D82A}">
                    <a16:rowId xmlns:a16="http://schemas.microsoft.com/office/drawing/2014/main" val="159954153"/>
                  </a:ext>
                </a:extLst>
              </a:tr>
              <a:tr h="370840">
                <a:tc>
                  <a:txBody>
                    <a:bodyPr/>
                    <a:lstStyle/>
                    <a:p>
                      <a:r>
                        <a:rPr lang="fr-FR" noProof="0" dirty="0"/>
                        <a:t>1 </a:t>
                      </a:r>
                      <a:r>
                        <a:rPr lang="fr-FR" noProof="0" dirty="0" err="1"/>
                        <a:t>hr</a:t>
                      </a:r>
                      <a:r>
                        <a:rPr lang="fr-FR" noProof="0" dirty="0"/>
                        <a:t> 30 min</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r>
                        <a:rPr lang="fr-FR" noProof="0" dirty="0"/>
                        <a:t>Vaccine candidates</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r>
                        <a:rPr lang="fr-FR" noProof="0" dirty="0"/>
                        <a:t>TBD</a:t>
                      </a:r>
                    </a:p>
                  </a:txBody>
                  <a:tcPr anchor="b">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extLst>
                  <a:ext uri="{0D108BD9-81ED-4DB2-BD59-A6C34878D82A}">
                    <a16:rowId xmlns:a16="http://schemas.microsoft.com/office/drawing/2014/main" val="2084338056"/>
                  </a:ext>
                </a:extLst>
              </a:tr>
              <a:tr h="370840">
                <a:tc>
                  <a:txBody>
                    <a:bodyPr/>
                    <a:lstStyle/>
                    <a:p>
                      <a:r>
                        <a:rPr lang="fr-FR" noProof="0" dirty="0"/>
                        <a:t>3 </a:t>
                      </a:r>
                      <a:r>
                        <a:rPr lang="fr-FR" noProof="0" dirty="0" err="1"/>
                        <a:t>hours</a:t>
                      </a:r>
                      <a:endParaRPr lang="fr-FR" noProof="0" dirty="0"/>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r>
                        <a:rPr lang="fr-FR" noProof="0" dirty="0" err="1"/>
                        <a:t>Criteria</a:t>
                      </a:r>
                      <a:r>
                        <a:rPr lang="fr-FR" noProof="0" dirty="0"/>
                        <a:t> discussion</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r>
                        <a:rPr lang="fr-FR" noProof="0" dirty="0"/>
                        <a:t>TBD</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extLst>
                  <a:ext uri="{0D108BD9-81ED-4DB2-BD59-A6C34878D82A}">
                    <a16:rowId xmlns:a16="http://schemas.microsoft.com/office/drawing/2014/main" val="74625961"/>
                  </a:ext>
                </a:extLst>
              </a:tr>
              <a:tr h="370840">
                <a:tc gridSpan="3">
                  <a:txBody>
                    <a:bodyPr/>
                    <a:lstStyle/>
                    <a:p>
                      <a:pPr marR="0" algn="ctr" rtl="0">
                        <a:lnSpc>
                          <a:spcPct val="100000"/>
                        </a:lnSpc>
                        <a:spcBef>
                          <a:spcPts val="0"/>
                        </a:spcBef>
                        <a:spcAft>
                          <a:spcPts val="0"/>
                        </a:spcAft>
                        <a:buClr>
                          <a:srgbClr val="000000"/>
                        </a:buClr>
                        <a:buFont typeface="Arial"/>
                      </a:pPr>
                      <a:r>
                        <a:rPr lang="fr-FR" sz="1400" b="0" i="0" u="none" strike="noStrike" cap="none" noProof="0" dirty="0">
                          <a:solidFill>
                            <a:schemeClr val="dk1"/>
                          </a:solidFill>
                          <a:latin typeface="+mn-lt"/>
                          <a:ea typeface="+mn-ea"/>
                          <a:cs typeface="+mn-cs"/>
                          <a:sym typeface="Arial"/>
                        </a:rPr>
                        <a:t>Day 2</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solidFill>
                      <a:srgbClr val="B0CACB"/>
                    </a:solidFill>
                  </a:tcPr>
                </a:tc>
                <a:tc hMerge="1">
                  <a:txBody>
                    <a:bodyPr/>
                    <a:lstStyle/>
                    <a:p>
                      <a:endParaRPr lang="fr-FR" noProof="0" dirty="0"/>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hMerge="1">
                  <a:txBody>
                    <a:bodyPr/>
                    <a:lstStyle/>
                    <a:p>
                      <a:endParaRPr lang="fr-FR" noProof="0" dirty="0"/>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extLst>
                  <a:ext uri="{0D108BD9-81ED-4DB2-BD59-A6C34878D82A}">
                    <a16:rowId xmlns:a16="http://schemas.microsoft.com/office/drawing/2014/main" val="232737403"/>
                  </a:ext>
                </a:extLst>
              </a:tr>
              <a:tr h="370840">
                <a:tc>
                  <a:txBody>
                    <a:bodyPr/>
                    <a:lstStyle/>
                    <a:p>
                      <a:r>
                        <a:rPr lang="fr-FR" noProof="0" dirty="0"/>
                        <a:t>2 </a:t>
                      </a:r>
                      <a:r>
                        <a:rPr lang="fr-FR" noProof="0" dirty="0" err="1"/>
                        <a:t>hours</a:t>
                      </a:r>
                      <a:endParaRPr lang="fr-FR" noProof="0" dirty="0"/>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r>
                        <a:rPr lang="fr-FR" noProof="0" dirty="0"/>
                        <a:t>Plan for </a:t>
                      </a:r>
                      <a:r>
                        <a:rPr lang="fr-FR" noProof="0" dirty="0" err="1"/>
                        <a:t>evidence</a:t>
                      </a:r>
                      <a:r>
                        <a:rPr lang="fr-FR" noProof="0" dirty="0"/>
                        <a:t> collection</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r>
                        <a:rPr lang="fr-FR" noProof="0" dirty="0"/>
                        <a:t>TBD</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extLst>
                  <a:ext uri="{0D108BD9-81ED-4DB2-BD59-A6C34878D82A}">
                    <a16:rowId xmlns:a16="http://schemas.microsoft.com/office/drawing/2014/main" val="540151754"/>
                  </a:ext>
                </a:extLst>
              </a:tr>
              <a:tr h="370840">
                <a:tc>
                  <a:txBody>
                    <a:bodyPr/>
                    <a:lstStyle/>
                    <a:p>
                      <a:r>
                        <a:rPr lang="fr-FR" noProof="0" dirty="0"/>
                        <a:t>30 minutes</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r>
                        <a:rPr lang="fr-FR" noProof="0" dirty="0" err="1"/>
                        <a:t>Workplan</a:t>
                      </a:r>
                      <a:r>
                        <a:rPr lang="fr-FR" noProof="0" dirty="0"/>
                        <a:t> and conclusion</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r>
                        <a:rPr lang="fr-FR" noProof="0" dirty="0"/>
                        <a:t>TBD</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extLst>
                  <a:ext uri="{0D108BD9-81ED-4DB2-BD59-A6C34878D82A}">
                    <a16:rowId xmlns:a16="http://schemas.microsoft.com/office/drawing/2014/main" val="2619946500"/>
                  </a:ext>
                </a:extLst>
              </a:tr>
            </a:tbl>
          </a:graphicData>
        </a:graphic>
      </p:graphicFrame>
      <p:sp>
        <p:nvSpPr>
          <p:cNvPr id="4" name="Star: 10 Points 17">
            <a:extLst>
              <a:ext uri="{FF2B5EF4-FFF2-40B4-BE49-F238E27FC236}">
                <a16:creationId xmlns:a16="http://schemas.microsoft.com/office/drawing/2014/main" id="{72A1DBA1-EF35-C37F-8F22-5CB0D06167CA}"/>
              </a:ext>
            </a:extLst>
          </p:cNvPr>
          <p:cNvSpPr/>
          <p:nvPr/>
        </p:nvSpPr>
        <p:spPr>
          <a:xfrm>
            <a:off x="10116091" y="259371"/>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To be updated by country</a:t>
            </a:r>
          </a:p>
        </p:txBody>
      </p:sp>
    </p:spTree>
    <p:extLst>
      <p:ext uri="{BB962C8B-B14F-4D97-AF65-F5344CB8AC3E}">
        <p14:creationId xmlns:p14="http://schemas.microsoft.com/office/powerpoint/2010/main" val="8774923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rPr>
              <a:t>Agenda</a:t>
            </a:r>
          </a:p>
        </p:txBody>
      </p:sp>
      <p:sp>
        <p:nvSpPr>
          <p:cNvPr id="19" name="Rounded Rectangle 38">
            <a:extLst>
              <a:ext uri="{FF2B5EF4-FFF2-40B4-BE49-F238E27FC236}">
                <a16:creationId xmlns:a16="http://schemas.microsoft.com/office/drawing/2014/main" id="{FBB0B60E-BB13-B807-3598-7AC9EC10B943}"/>
              </a:ext>
            </a:extLst>
          </p:cNvPr>
          <p:cNvSpPr/>
          <p:nvPr/>
        </p:nvSpPr>
        <p:spPr>
          <a:xfrm>
            <a:off x="2178943" y="1378186"/>
            <a:ext cx="7411451" cy="548640"/>
          </a:xfrm>
          <a:prstGeom prst="round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0" name="Oval 19">
            <a:extLst>
              <a:ext uri="{FF2B5EF4-FFF2-40B4-BE49-F238E27FC236}">
                <a16:creationId xmlns:a16="http://schemas.microsoft.com/office/drawing/2014/main" id="{D16B93B2-C271-7A70-0AC7-FB8CCF605151}"/>
              </a:ext>
            </a:extLst>
          </p:cNvPr>
          <p:cNvSpPr/>
          <p:nvPr/>
        </p:nvSpPr>
        <p:spPr>
          <a:xfrm>
            <a:off x="2381464" y="150182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rPr>
              <a:t>1</a:t>
            </a:r>
          </a:p>
        </p:txBody>
      </p:sp>
      <p:sp>
        <p:nvSpPr>
          <p:cNvPr id="21" name="TextBox 20">
            <a:extLst>
              <a:ext uri="{FF2B5EF4-FFF2-40B4-BE49-F238E27FC236}">
                <a16:creationId xmlns:a16="http://schemas.microsoft.com/office/drawing/2014/main" id="{A3B24CA6-4487-F1A4-EB63-C1EF095FB452}"/>
              </a:ext>
            </a:extLst>
          </p:cNvPr>
          <p:cNvSpPr txBox="1"/>
          <p:nvPr/>
        </p:nvSpPr>
        <p:spPr>
          <a:xfrm>
            <a:off x="2808340" y="1465446"/>
            <a:ext cx="4856287" cy="369332"/>
          </a:xfrm>
          <a:prstGeom prst="rect">
            <a:avLst/>
          </a:prstGeom>
          <a:noFill/>
        </p:spPr>
        <p:txBody>
          <a:bodyPr wrap="square" rtlCol="0">
            <a:spAutoFit/>
          </a:bodyPr>
          <a:lstStyle/>
          <a:p>
            <a:pPr>
              <a:defRPr/>
            </a:pPr>
            <a:r>
              <a:rPr lang="en-US" dirty="0">
                <a:latin typeface="Lato" panose="020F0502020204030203" pitchFamily="34" charset="0"/>
                <a:cs typeface="Times New Roman" panose="02020603050405020304" pitchFamily="18" charset="0"/>
              </a:rPr>
              <a:t>Introductions and Objectives</a:t>
            </a:r>
            <a:endParaRPr lang="en-US" sz="1800" dirty="0">
              <a:latin typeface="Lato" panose="020F0502020204030203" pitchFamily="34" charset="0"/>
              <a:cs typeface="Times New Roman" panose="02020603050405020304" pitchFamily="18" charset="0"/>
            </a:endParaRPr>
          </a:p>
        </p:txBody>
      </p:sp>
      <p:sp>
        <p:nvSpPr>
          <p:cNvPr id="22" name="Rounded Rectangle 40">
            <a:extLst>
              <a:ext uri="{FF2B5EF4-FFF2-40B4-BE49-F238E27FC236}">
                <a16:creationId xmlns:a16="http://schemas.microsoft.com/office/drawing/2014/main" id="{05FA3316-CC91-40B5-A34F-F9FB34C74D71}"/>
              </a:ext>
            </a:extLst>
          </p:cNvPr>
          <p:cNvSpPr/>
          <p:nvPr/>
        </p:nvSpPr>
        <p:spPr>
          <a:xfrm>
            <a:off x="2178943" y="2072965"/>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3" name="Oval 22">
            <a:extLst>
              <a:ext uri="{FF2B5EF4-FFF2-40B4-BE49-F238E27FC236}">
                <a16:creationId xmlns:a16="http://schemas.microsoft.com/office/drawing/2014/main" id="{6C403A07-C8C4-8D75-43EC-F1E30E6B3267}"/>
              </a:ext>
            </a:extLst>
          </p:cNvPr>
          <p:cNvSpPr/>
          <p:nvPr/>
        </p:nvSpPr>
        <p:spPr>
          <a:xfrm>
            <a:off x="2381464" y="219861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rPr>
              <a:t>2</a:t>
            </a:r>
          </a:p>
        </p:txBody>
      </p:sp>
      <p:sp>
        <p:nvSpPr>
          <p:cNvPr id="24" name="TextBox 23">
            <a:extLst>
              <a:ext uri="{FF2B5EF4-FFF2-40B4-BE49-F238E27FC236}">
                <a16:creationId xmlns:a16="http://schemas.microsoft.com/office/drawing/2014/main" id="{7EE35F42-D2E6-AFA3-3046-580A7CD9C56C}"/>
              </a:ext>
            </a:extLst>
          </p:cNvPr>
          <p:cNvSpPr txBox="1"/>
          <p:nvPr/>
        </p:nvSpPr>
        <p:spPr>
          <a:xfrm>
            <a:off x="2837444" y="2159632"/>
            <a:ext cx="6337377" cy="369332"/>
          </a:xfrm>
          <a:prstGeom prst="rect">
            <a:avLst/>
          </a:prstGeom>
          <a:noFill/>
        </p:spPr>
        <p:txBody>
          <a:bodyPr wrap="square" rtlCol="0">
            <a:spAutoFit/>
          </a:bodyPr>
          <a:lstStyle/>
          <a:p>
            <a:pPr>
              <a:defRPr/>
            </a:pPr>
            <a:r>
              <a:rPr lang="en-US" sz="1800" dirty="0">
                <a:latin typeface="Lato" panose="020F0502020204030203" pitchFamily="34" charset="0"/>
                <a:cs typeface="Times New Roman" panose="02020603050405020304" pitchFamily="18" charset="0"/>
              </a:rPr>
              <a:t>Approach, Methodology and Criteria</a:t>
            </a:r>
          </a:p>
        </p:txBody>
      </p:sp>
      <p:sp>
        <p:nvSpPr>
          <p:cNvPr id="25" name="Rounded Rectangle 40">
            <a:extLst>
              <a:ext uri="{FF2B5EF4-FFF2-40B4-BE49-F238E27FC236}">
                <a16:creationId xmlns:a16="http://schemas.microsoft.com/office/drawing/2014/main" id="{76FC30C3-E97D-848E-67A2-C82ED5688130}"/>
              </a:ext>
            </a:extLst>
          </p:cNvPr>
          <p:cNvSpPr/>
          <p:nvPr/>
        </p:nvSpPr>
        <p:spPr>
          <a:xfrm>
            <a:off x="2178943" y="2767744"/>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6" name="Oval 25">
            <a:extLst>
              <a:ext uri="{FF2B5EF4-FFF2-40B4-BE49-F238E27FC236}">
                <a16:creationId xmlns:a16="http://schemas.microsoft.com/office/drawing/2014/main" id="{FFD56DD7-B135-875A-4175-F5330A7D9063}"/>
              </a:ext>
            </a:extLst>
          </p:cNvPr>
          <p:cNvSpPr/>
          <p:nvPr/>
        </p:nvSpPr>
        <p:spPr>
          <a:xfrm>
            <a:off x="2381464" y="289941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rPr>
              <a:t>3</a:t>
            </a:r>
          </a:p>
        </p:txBody>
      </p:sp>
      <p:sp>
        <p:nvSpPr>
          <p:cNvPr id="27" name="TextBox 26">
            <a:extLst>
              <a:ext uri="{FF2B5EF4-FFF2-40B4-BE49-F238E27FC236}">
                <a16:creationId xmlns:a16="http://schemas.microsoft.com/office/drawing/2014/main" id="{53374E8C-1F70-6502-7D1D-D6BF6C2022C9}"/>
              </a:ext>
            </a:extLst>
          </p:cNvPr>
          <p:cNvSpPr txBox="1"/>
          <p:nvPr/>
        </p:nvSpPr>
        <p:spPr>
          <a:xfrm>
            <a:off x="2837444" y="2860434"/>
            <a:ext cx="6337377" cy="369332"/>
          </a:xfrm>
          <a:prstGeom prst="rect">
            <a:avLst/>
          </a:prstGeom>
          <a:noFill/>
        </p:spPr>
        <p:txBody>
          <a:bodyPr wrap="square" rtlCol="0">
            <a:spAutoFit/>
          </a:bodyPr>
          <a:lstStyle/>
          <a:p>
            <a:pPr>
              <a:defRPr/>
            </a:pPr>
            <a:r>
              <a:rPr lang="en-US" sz="1800" dirty="0">
                <a:latin typeface="Lato" panose="020F0502020204030203" pitchFamily="34" charset="0"/>
                <a:cs typeface="Times New Roman" panose="02020603050405020304" pitchFamily="18" charset="0"/>
              </a:rPr>
              <a:t>Timeframe</a:t>
            </a:r>
          </a:p>
        </p:txBody>
      </p:sp>
      <p:sp>
        <p:nvSpPr>
          <p:cNvPr id="28" name="Rounded Rectangle 40">
            <a:extLst>
              <a:ext uri="{FF2B5EF4-FFF2-40B4-BE49-F238E27FC236}">
                <a16:creationId xmlns:a16="http://schemas.microsoft.com/office/drawing/2014/main" id="{D3D42BC3-2818-5A01-6AFA-87C80EC7A992}"/>
              </a:ext>
            </a:extLst>
          </p:cNvPr>
          <p:cNvSpPr/>
          <p:nvPr/>
        </p:nvSpPr>
        <p:spPr>
          <a:xfrm>
            <a:off x="2178942" y="3465351"/>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9" name="Oval 28">
            <a:extLst>
              <a:ext uri="{FF2B5EF4-FFF2-40B4-BE49-F238E27FC236}">
                <a16:creationId xmlns:a16="http://schemas.microsoft.com/office/drawing/2014/main" id="{6CF8C4C0-4D71-1657-BBA2-719BEEA12F99}"/>
              </a:ext>
            </a:extLst>
          </p:cNvPr>
          <p:cNvSpPr/>
          <p:nvPr/>
        </p:nvSpPr>
        <p:spPr>
          <a:xfrm>
            <a:off x="2381464" y="3603267"/>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kern="0" dirty="0">
                <a:solidFill>
                  <a:srgbClr val="FFFFFF"/>
                </a:solidFill>
                <a:latin typeface="Lato" panose="020F0502020204030203" pitchFamily="34" charset="0"/>
                <a:cs typeface="Times New Roman" panose="02020603050405020304" pitchFamily="18" charset="0"/>
                <a:sym typeface="Arial"/>
              </a:rPr>
              <a:t>4</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0" name="TextBox 29">
            <a:extLst>
              <a:ext uri="{FF2B5EF4-FFF2-40B4-BE49-F238E27FC236}">
                <a16:creationId xmlns:a16="http://schemas.microsoft.com/office/drawing/2014/main" id="{123B729E-AD52-726E-D9A4-090E327761B2}"/>
              </a:ext>
            </a:extLst>
          </p:cNvPr>
          <p:cNvSpPr txBox="1"/>
          <p:nvPr/>
        </p:nvSpPr>
        <p:spPr>
          <a:xfrm>
            <a:off x="2837444" y="3564288"/>
            <a:ext cx="6337377" cy="369332"/>
          </a:xfrm>
          <a:prstGeom prst="rect">
            <a:avLst/>
          </a:prstGeom>
          <a:noFill/>
        </p:spPr>
        <p:txBody>
          <a:bodyPr wrap="square" rtlCol="0">
            <a:spAutoFit/>
          </a:bodyPr>
          <a:lstStyle/>
          <a:p>
            <a:pPr>
              <a:defRPr/>
            </a:pPr>
            <a:r>
              <a:rPr lang="en-US" sz="1800" dirty="0">
                <a:latin typeface="Lato" panose="020F0502020204030203" pitchFamily="34" charset="0"/>
                <a:cs typeface="Times New Roman" panose="02020603050405020304" pitchFamily="18" charset="0"/>
              </a:rPr>
              <a:t>Vaccine Candidates</a:t>
            </a:r>
          </a:p>
        </p:txBody>
      </p:sp>
      <p:sp>
        <p:nvSpPr>
          <p:cNvPr id="31" name="Rounded Rectangle 40">
            <a:extLst>
              <a:ext uri="{FF2B5EF4-FFF2-40B4-BE49-F238E27FC236}">
                <a16:creationId xmlns:a16="http://schemas.microsoft.com/office/drawing/2014/main" id="{BE6174A7-4627-4A3D-0131-5C8F401D008F}"/>
              </a:ext>
            </a:extLst>
          </p:cNvPr>
          <p:cNvSpPr/>
          <p:nvPr/>
        </p:nvSpPr>
        <p:spPr>
          <a:xfrm>
            <a:off x="2178941" y="4160918"/>
            <a:ext cx="7411451" cy="548640"/>
          </a:xfrm>
          <a:prstGeom prst="roundRect">
            <a:avLst/>
          </a:prstGeom>
          <a:solidFill>
            <a:srgbClr val="0F5D61"/>
          </a:solidFill>
          <a:ln>
            <a:solidFill>
              <a:srgbClr val="0F5D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32" name="Oval 31">
            <a:extLst>
              <a:ext uri="{FF2B5EF4-FFF2-40B4-BE49-F238E27FC236}">
                <a16:creationId xmlns:a16="http://schemas.microsoft.com/office/drawing/2014/main" id="{8D6A552E-FB80-B962-AB7F-E61AF60BA6DC}"/>
              </a:ext>
            </a:extLst>
          </p:cNvPr>
          <p:cNvSpPr/>
          <p:nvPr/>
        </p:nvSpPr>
        <p:spPr>
          <a:xfrm>
            <a:off x="2381464" y="428955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dirty="0">
                <a:solidFill>
                  <a:srgbClr val="FFFFFF"/>
                </a:solidFill>
                <a:latin typeface="Lato" panose="020F0502020204030203" pitchFamily="34" charset="0"/>
                <a:cs typeface="Times New Roman" panose="02020603050405020304" pitchFamily="18" charset="0"/>
                <a:sym typeface="Arial"/>
              </a:rPr>
              <a:t>5</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3" name="TextBox 32">
            <a:extLst>
              <a:ext uri="{FF2B5EF4-FFF2-40B4-BE49-F238E27FC236}">
                <a16:creationId xmlns:a16="http://schemas.microsoft.com/office/drawing/2014/main" id="{3D72FB51-578A-8C22-A4FE-474B1E5EEF64}"/>
              </a:ext>
            </a:extLst>
          </p:cNvPr>
          <p:cNvSpPr txBox="1"/>
          <p:nvPr/>
        </p:nvSpPr>
        <p:spPr>
          <a:xfrm>
            <a:off x="2837444" y="4250572"/>
            <a:ext cx="6337377" cy="369332"/>
          </a:xfrm>
          <a:prstGeom prst="rect">
            <a:avLst/>
          </a:prstGeom>
          <a:noFill/>
        </p:spPr>
        <p:txBody>
          <a:bodyPr wrap="square" rtlCol="0">
            <a:spAutoFit/>
          </a:bodyPr>
          <a:lstStyle>
            <a:defPPr>
              <a:defRPr lang="en-US"/>
            </a:defPPr>
            <a:lvl1pPr>
              <a:defRPr>
                <a:latin typeface="Lato" panose="020F0502020204030203" pitchFamily="34" charset="0"/>
                <a:cs typeface="Times New Roman" panose="02020603050405020304" pitchFamily="18" charset="0"/>
              </a:defRPr>
            </a:lvl1pPr>
          </a:lstStyle>
          <a:p>
            <a:r>
              <a:rPr lang="fr-FR" noProof="0" dirty="0" err="1">
                <a:solidFill>
                  <a:schemeClr val="bg1"/>
                </a:solidFill>
              </a:rPr>
              <a:t>Prioritization</a:t>
            </a:r>
            <a:r>
              <a:rPr lang="fr-FR" noProof="0" dirty="0">
                <a:solidFill>
                  <a:schemeClr val="bg1"/>
                </a:solidFill>
              </a:rPr>
              <a:t> </a:t>
            </a:r>
            <a:r>
              <a:rPr lang="fr-FR" noProof="0" dirty="0" err="1">
                <a:solidFill>
                  <a:schemeClr val="bg1"/>
                </a:solidFill>
              </a:rPr>
              <a:t>Criteria</a:t>
            </a:r>
            <a:endParaRPr lang="fr-FR" noProof="0" dirty="0">
              <a:solidFill>
                <a:schemeClr val="bg1"/>
              </a:solidFill>
            </a:endParaRPr>
          </a:p>
        </p:txBody>
      </p:sp>
      <p:sp>
        <p:nvSpPr>
          <p:cNvPr id="34" name="Rounded Rectangle 40">
            <a:extLst>
              <a:ext uri="{FF2B5EF4-FFF2-40B4-BE49-F238E27FC236}">
                <a16:creationId xmlns:a16="http://schemas.microsoft.com/office/drawing/2014/main" id="{970E1E12-8AC9-453D-CD86-BFE2C58CF9DE}"/>
              </a:ext>
            </a:extLst>
          </p:cNvPr>
          <p:cNvSpPr/>
          <p:nvPr/>
        </p:nvSpPr>
        <p:spPr>
          <a:xfrm>
            <a:off x="2178941" y="4858368"/>
            <a:ext cx="7411451" cy="548640"/>
          </a:xfrm>
          <a:prstGeom prst="round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35" name="Oval 34">
            <a:extLst>
              <a:ext uri="{FF2B5EF4-FFF2-40B4-BE49-F238E27FC236}">
                <a16:creationId xmlns:a16="http://schemas.microsoft.com/office/drawing/2014/main" id="{96C9C700-DD1B-13CA-EA81-5FA117CD8774}"/>
              </a:ext>
            </a:extLst>
          </p:cNvPr>
          <p:cNvSpPr/>
          <p:nvPr/>
        </p:nvSpPr>
        <p:spPr>
          <a:xfrm>
            <a:off x="2381464" y="498700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dirty="0">
                <a:solidFill>
                  <a:srgbClr val="FFFFFF"/>
                </a:solidFill>
                <a:latin typeface="Lato" panose="020F0502020204030203" pitchFamily="34" charset="0"/>
                <a:cs typeface="Times New Roman" panose="02020603050405020304" pitchFamily="18" charset="0"/>
                <a:sym typeface="Arial"/>
              </a:rPr>
              <a:t>6</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6" name="TextBox 35">
            <a:extLst>
              <a:ext uri="{FF2B5EF4-FFF2-40B4-BE49-F238E27FC236}">
                <a16:creationId xmlns:a16="http://schemas.microsoft.com/office/drawing/2014/main" id="{4F15F336-631F-F050-C36E-367A3ECC465C}"/>
              </a:ext>
            </a:extLst>
          </p:cNvPr>
          <p:cNvSpPr txBox="1"/>
          <p:nvPr/>
        </p:nvSpPr>
        <p:spPr>
          <a:xfrm>
            <a:off x="2837444" y="4948022"/>
            <a:ext cx="6337377" cy="369332"/>
          </a:xfrm>
          <a:prstGeom prst="rect">
            <a:avLst/>
          </a:prstGeom>
          <a:noFill/>
        </p:spPr>
        <p:txBody>
          <a:bodyPr wrap="square" rtlCol="0">
            <a:spAutoFit/>
          </a:bodyPr>
          <a:lstStyle>
            <a:defPPr>
              <a:defRPr lang="en-US"/>
            </a:defPPr>
            <a:lvl1pPr>
              <a:defRPr>
                <a:latin typeface="Lato" panose="020F0502020204030203" pitchFamily="34" charset="0"/>
                <a:cs typeface="Times New Roman" panose="02020603050405020304" pitchFamily="18" charset="0"/>
              </a:defRPr>
            </a:lvl1pPr>
          </a:lstStyle>
          <a:p>
            <a:r>
              <a:rPr lang="fr-FR" noProof="0" dirty="0"/>
              <a:t>Plan for Evidence Collection</a:t>
            </a:r>
          </a:p>
        </p:txBody>
      </p:sp>
      <p:sp>
        <p:nvSpPr>
          <p:cNvPr id="37" name="Rounded Rectangle 40">
            <a:extLst>
              <a:ext uri="{FF2B5EF4-FFF2-40B4-BE49-F238E27FC236}">
                <a16:creationId xmlns:a16="http://schemas.microsoft.com/office/drawing/2014/main" id="{EC3778AA-841F-04B8-B990-F13528AC06E5}"/>
              </a:ext>
            </a:extLst>
          </p:cNvPr>
          <p:cNvSpPr/>
          <p:nvPr/>
        </p:nvSpPr>
        <p:spPr>
          <a:xfrm>
            <a:off x="2178941" y="5550476"/>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38" name="Oval 37">
            <a:extLst>
              <a:ext uri="{FF2B5EF4-FFF2-40B4-BE49-F238E27FC236}">
                <a16:creationId xmlns:a16="http://schemas.microsoft.com/office/drawing/2014/main" id="{C4281BA0-6569-8264-B438-2D5A3852AEA5}"/>
              </a:ext>
            </a:extLst>
          </p:cNvPr>
          <p:cNvSpPr/>
          <p:nvPr/>
        </p:nvSpPr>
        <p:spPr>
          <a:xfrm>
            <a:off x="2381464" y="5679109"/>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dirty="0">
                <a:solidFill>
                  <a:srgbClr val="FFFFFF"/>
                </a:solidFill>
                <a:latin typeface="Lato" panose="020F0502020204030203" pitchFamily="34" charset="0"/>
                <a:cs typeface="Times New Roman" panose="02020603050405020304" pitchFamily="18" charset="0"/>
                <a:sym typeface="Arial"/>
              </a:rPr>
              <a:t>7</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9" name="TextBox 38">
            <a:extLst>
              <a:ext uri="{FF2B5EF4-FFF2-40B4-BE49-F238E27FC236}">
                <a16:creationId xmlns:a16="http://schemas.microsoft.com/office/drawing/2014/main" id="{C1515AAB-CC74-6D36-78DB-FB191E8724B1}"/>
              </a:ext>
            </a:extLst>
          </p:cNvPr>
          <p:cNvSpPr txBox="1"/>
          <p:nvPr/>
        </p:nvSpPr>
        <p:spPr>
          <a:xfrm>
            <a:off x="2837444" y="5640130"/>
            <a:ext cx="6337377" cy="369332"/>
          </a:xfrm>
          <a:prstGeom prst="rect">
            <a:avLst/>
          </a:prstGeom>
          <a:noFill/>
        </p:spPr>
        <p:txBody>
          <a:bodyPr wrap="square" rtlCol="0">
            <a:spAutoFit/>
          </a:bodyPr>
          <a:lstStyle>
            <a:defPPr>
              <a:defRPr lang="en-US"/>
            </a:defPPr>
            <a:lvl1pPr>
              <a:defRPr>
                <a:latin typeface="Lato" panose="020F0502020204030203" pitchFamily="34" charset="0"/>
                <a:cs typeface="Times New Roman" panose="02020603050405020304" pitchFamily="18" charset="0"/>
              </a:defRPr>
            </a:lvl1pPr>
          </a:lstStyle>
          <a:p>
            <a:r>
              <a:rPr lang="fr-FR" noProof="0" dirty="0" err="1"/>
              <a:t>Workplan</a:t>
            </a:r>
            <a:r>
              <a:rPr lang="fr-FR" noProof="0" dirty="0"/>
              <a:t> and Conclusion</a:t>
            </a:r>
          </a:p>
        </p:txBody>
      </p:sp>
    </p:spTree>
    <p:extLst>
      <p:ext uri="{BB962C8B-B14F-4D97-AF65-F5344CB8AC3E}">
        <p14:creationId xmlns:p14="http://schemas.microsoft.com/office/powerpoint/2010/main" val="37615461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427;p16">
            <a:extLst>
              <a:ext uri="{FF2B5EF4-FFF2-40B4-BE49-F238E27FC236}">
                <a16:creationId xmlns:a16="http://schemas.microsoft.com/office/drawing/2014/main" id="{B6E5E889-D5CF-C142-CD8A-8E771DC62BD8}"/>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dirty="0">
              <a:latin typeface="Lato" panose="020F0502020204030203" pitchFamily="34" charset="0"/>
              <a:cs typeface="Times New Roman" panose="02020603050405020304" pitchFamily="18" charset="0"/>
            </a:endParaRPr>
          </a:p>
        </p:txBody>
      </p:sp>
      <p:sp>
        <p:nvSpPr>
          <p:cNvPr id="5" name="Google Shape;126;p14">
            <a:extLst>
              <a:ext uri="{FF2B5EF4-FFF2-40B4-BE49-F238E27FC236}">
                <a16:creationId xmlns:a16="http://schemas.microsoft.com/office/drawing/2014/main" id="{12AB91D8-1EF4-0469-48F1-6348AAC7EFF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400" kern="0" dirty="0">
                <a:solidFill>
                  <a:srgbClr val="0F5D61"/>
                </a:solidFill>
                <a:latin typeface="Lato" panose="020F0502020204030203" pitchFamily="34" charset="0"/>
                <a:cs typeface="Times New Roman" panose="02020603050405020304" pitchFamily="18" charset="0"/>
                <a:sym typeface="Lato"/>
              </a:rPr>
              <a:t>An extensive literature review was carried out to create a comprehensive list of criteria</a:t>
            </a:r>
            <a:endParaRPr kumimoji="0" lang="en-US"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endParaRPr>
          </a:p>
        </p:txBody>
      </p:sp>
      <p:graphicFrame>
        <p:nvGraphicFramePr>
          <p:cNvPr id="7" name="Table 6">
            <a:extLst>
              <a:ext uri="{FF2B5EF4-FFF2-40B4-BE49-F238E27FC236}">
                <a16:creationId xmlns:a16="http://schemas.microsoft.com/office/drawing/2014/main" id="{2B1B4AD7-E792-323E-B10F-18F4BAF88E1A}"/>
              </a:ext>
            </a:extLst>
          </p:cNvPr>
          <p:cNvGraphicFramePr>
            <a:graphicFrameLocks noGrp="1"/>
          </p:cNvGraphicFramePr>
          <p:nvPr/>
        </p:nvGraphicFramePr>
        <p:xfrm>
          <a:off x="580537" y="1195916"/>
          <a:ext cx="11132037" cy="5571504"/>
        </p:xfrm>
        <a:graphic>
          <a:graphicData uri="http://schemas.openxmlformats.org/drawingml/2006/table">
            <a:tbl>
              <a:tblPr firstRow="1" bandRow="1">
                <a:tableStyleId>{93296810-A885-4BE3-A3E7-6D5BEEA58F35}</a:tableStyleId>
              </a:tblPr>
              <a:tblGrid>
                <a:gridCol w="6118322">
                  <a:extLst>
                    <a:ext uri="{9D8B030D-6E8A-4147-A177-3AD203B41FA5}">
                      <a16:colId xmlns:a16="http://schemas.microsoft.com/office/drawing/2014/main" val="3355488182"/>
                    </a:ext>
                  </a:extLst>
                </a:gridCol>
                <a:gridCol w="865578">
                  <a:extLst>
                    <a:ext uri="{9D8B030D-6E8A-4147-A177-3AD203B41FA5}">
                      <a16:colId xmlns:a16="http://schemas.microsoft.com/office/drawing/2014/main" val="2387253575"/>
                    </a:ext>
                  </a:extLst>
                </a:gridCol>
                <a:gridCol w="4148137">
                  <a:extLst>
                    <a:ext uri="{9D8B030D-6E8A-4147-A177-3AD203B41FA5}">
                      <a16:colId xmlns:a16="http://schemas.microsoft.com/office/drawing/2014/main" val="1901740266"/>
                    </a:ext>
                  </a:extLst>
                </a:gridCol>
              </a:tblGrid>
              <a:tr h="255077">
                <a:tc>
                  <a:txBody>
                    <a:bodyPr/>
                    <a:lstStyle/>
                    <a:p>
                      <a:r>
                        <a:rPr lang="en-US" dirty="0">
                          <a:solidFill>
                            <a:schemeClr val="tx1"/>
                          </a:solidFill>
                        </a:rPr>
                        <a:t>Title</a:t>
                      </a:r>
                    </a:p>
                  </a:txBody>
                  <a:tcP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dirty="0">
                          <a:solidFill>
                            <a:schemeClr val="tx1"/>
                          </a:solidFill>
                        </a:rPr>
                        <a:t>Year</a:t>
                      </a:r>
                    </a:p>
                  </a:txBody>
                  <a:tcP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rtl="0"/>
                      <a:r>
                        <a:rPr lang="en-US" dirty="0">
                          <a:solidFill>
                            <a:schemeClr val="tx1"/>
                          </a:solidFill>
                        </a:rPr>
                        <a:t>Author(s)</a:t>
                      </a:r>
                    </a:p>
                  </a:txBody>
                  <a:tcPr>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340508828"/>
                  </a:ext>
                </a:extLst>
              </a:tr>
              <a:tr h="432756">
                <a:tc>
                  <a:txBody>
                    <a:bodyPr/>
                    <a:lstStyle/>
                    <a:p>
                      <a:r>
                        <a:rPr lang="en-US" sz="1400" b="0" i="0" u="none" strike="noStrike" cap="none" baseline="0" dirty="0">
                          <a:solidFill>
                            <a:schemeClr val="dk1"/>
                          </a:solidFill>
                          <a:latin typeface="+mn-lt"/>
                          <a:ea typeface="+mn-ea"/>
                          <a:cs typeface="+mn-cs"/>
                          <a:sym typeface="Arial"/>
                        </a:rPr>
                        <a:t>An analytical framework for immunization programs in Canada</a:t>
                      </a:r>
                      <a:endParaRPr lang="en-US" dirty="0">
                        <a:solidFill>
                          <a:schemeClr val="tx1"/>
                        </a:solidFill>
                      </a:endParaRPr>
                    </a:p>
                  </a:txBody>
                  <a:tcP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lang="en-US" dirty="0">
                          <a:solidFill>
                            <a:schemeClr val="tx1"/>
                          </a:solidFill>
                        </a:rPr>
                        <a:t>2004</a:t>
                      </a:r>
                    </a:p>
                  </a:txBody>
                  <a:tcP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r>
                        <a:rPr lang="en-US" sz="1400" b="0" i="0" u="none" strike="noStrike" cap="none" baseline="0" dirty="0">
                          <a:solidFill>
                            <a:schemeClr val="dk1"/>
                          </a:solidFill>
                          <a:latin typeface="+mn-lt"/>
                          <a:ea typeface="+mn-ea"/>
                          <a:cs typeface="+mn-cs"/>
                          <a:sym typeface="Arial"/>
                        </a:rPr>
                        <a:t>L.J. Erickson, P. De </a:t>
                      </a:r>
                      <a:r>
                        <a:rPr lang="en-US" sz="1400" b="0" i="0" u="none" strike="noStrike" cap="none" baseline="0" dirty="0" err="1">
                          <a:solidFill>
                            <a:schemeClr val="dk1"/>
                          </a:solidFill>
                          <a:latin typeface="+mn-lt"/>
                          <a:ea typeface="+mn-ea"/>
                          <a:cs typeface="+mn-cs"/>
                          <a:sym typeface="Arial"/>
                        </a:rPr>
                        <a:t>Wals</a:t>
                      </a:r>
                      <a:r>
                        <a:rPr lang="en-US" sz="1400" b="0" i="0" u="none" strike="noStrike" cap="none" baseline="0" dirty="0">
                          <a:solidFill>
                            <a:schemeClr val="dk1"/>
                          </a:solidFill>
                          <a:latin typeface="+mn-lt"/>
                          <a:ea typeface="+mn-ea"/>
                          <a:cs typeface="+mn-cs"/>
                          <a:sym typeface="Arial"/>
                        </a:rPr>
                        <a:t>, L. </a:t>
                      </a:r>
                      <a:r>
                        <a:rPr lang="en-US" sz="1400" b="0" i="0" u="none" strike="noStrike" cap="none" baseline="0" dirty="0" err="1">
                          <a:solidFill>
                            <a:schemeClr val="dk1"/>
                          </a:solidFill>
                          <a:latin typeface="+mn-lt"/>
                          <a:ea typeface="+mn-ea"/>
                          <a:cs typeface="+mn-cs"/>
                          <a:sym typeface="Arial"/>
                        </a:rPr>
                        <a:t>Farand</a:t>
                      </a:r>
                      <a:endParaRPr lang="en-US" dirty="0">
                        <a:solidFill>
                          <a:schemeClr val="tx1"/>
                        </a:solidFill>
                      </a:endParaRPr>
                    </a:p>
                  </a:txBody>
                  <a:tcP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566608795"/>
                  </a:ext>
                </a:extLst>
              </a:tr>
              <a:tr h="432756">
                <a:tc>
                  <a:txBody>
                    <a:bodyPr/>
                    <a:lstStyle/>
                    <a:p>
                      <a:r>
                        <a:rPr lang="en-US" sz="1400" b="0" i="0" u="none" strike="noStrike" cap="none" baseline="0" dirty="0">
                          <a:solidFill>
                            <a:schemeClr val="dk1"/>
                          </a:solidFill>
                          <a:latin typeface="+mn-lt"/>
                          <a:ea typeface="+mn-ea"/>
                          <a:cs typeface="+mn-cs"/>
                          <a:sym typeface="Arial"/>
                        </a:rPr>
                        <a:t>National decision-making on adopting new vaccines: a systematic review</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lang="en-US" dirty="0">
                          <a:solidFill>
                            <a:schemeClr val="tx1"/>
                          </a:solidFill>
                        </a:rPr>
                        <a:t>2011</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r>
                        <a:rPr lang="en-US" dirty="0">
                          <a:solidFill>
                            <a:schemeClr val="tx1"/>
                          </a:solidFill>
                        </a:rPr>
                        <a:t>Burchett et al.</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190753428"/>
                  </a:ext>
                </a:extLst>
              </a:tr>
              <a:tr h="433632">
                <a:tc>
                  <a:txBody>
                    <a:bodyPr/>
                    <a:lstStyle/>
                    <a:p>
                      <a:r>
                        <a:rPr lang="en-US" sz="1400" b="0" i="0" u="none" strike="noStrike" cap="none" baseline="0" dirty="0">
                          <a:solidFill>
                            <a:schemeClr val="dk1"/>
                          </a:solidFill>
                          <a:latin typeface="+mn-lt"/>
                          <a:ea typeface="+mn-ea"/>
                          <a:cs typeface="+mn-cs"/>
                          <a:sym typeface="Arial"/>
                        </a:rPr>
                        <a:t>New vaccine adoption: qualitative study of national decision-making processes in seven low- and middle-income countries</a:t>
                      </a:r>
                      <a:endParaRPr lang="en-US" dirty="0">
                        <a:solidFill>
                          <a:schemeClr val="tx1"/>
                        </a:solidFill>
                      </a:endParaRP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lang="en-US" dirty="0">
                          <a:solidFill>
                            <a:schemeClr val="tx1"/>
                          </a:solidFill>
                        </a:rPr>
                        <a:t>2012</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r>
                        <a:rPr lang="en-US" dirty="0">
                          <a:solidFill>
                            <a:schemeClr val="tx1"/>
                          </a:solidFill>
                        </a:rPr>
                        <a:t>Burchett et al.</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246629911"/>
                  </a:ext>
                </a:extLst>
              </a:tr>
              <a:tr h="612186">
                <a:tc>
                  <a:txBody>
                    <a:bodyPr/>
                    <a:lstStyle/>
                    <a:p>
                      <a:r>
                        <a:rPr lang="en-US" sz="1400" b="0" i="0" u="none" strike="noStrike" cap="none" baseline="0" dirty="0">
                          <a:solidFill>
                            <a:schemeClr val="dk1"/>
                          </a:solidFill>
                          <a:latin typeface="+mn-lt"/>
                          <a:ea typeface="+mn-ea"/>
                          <a:cs typeface="+mn-cs"/>
                          <a:sym typeface="Arial"/>
                        </a:rPr>
                        <a:t>Ranking Vaccines: A Prioritization Framework: Phase I: Demonstration of Concept and a Software Blueprint</a:t>
                      </a:r>
                      <a:endParaRPr lang="en-US" dirty="0">
                        <a:solidFill>
                          <a:schemeClr val="tx1"/>
                        </a:solidFill>
                      </a:endParaRP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lang="en-US" dirty="0">
                          <a:solidFill>
                            <a:schemeClr val="tx1"/>
                          </a:solidFill>
                        </a:rPr>
                        <a:t>2012</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r>
                        <a:rPr lang="en-US" sz="1400" b="0" i="0" u="none" strike="noStrike" cap="none" baseline="0" dirty="0">
                          <a:solidFill>
                            <a:schemeClr val="dk1"/>
                          </a:solidFill>
                          <a:latin typeface="+mn-lt"/>
                          <a:ea typeface="+mn-ea"/>
                          <a:cs typeface="+mn-cs"/>
                          <a:sym typeface="Arial"/>
                        </a:rPr>
                        <a:t>Guruprasad Madhavan, </a:t>
                      </a:r>
                      <a:r>
                        <a:rPr lang="en-US" sz="1400" b="0" i="0" u="none" strike="noStrike" cap="none" baseline="0" dirty="0" err="1">
                          <a:solidFill>
                            <a:schemeClr val="dk1"/>
                          </a:solidFill>
                          <a:latin typeface="+mn-lt"/>
                          <a:ea typeface="+mn-ea"/>
                          <a:cs typeface="+mn-cs"/>
                          <a:sym typeface="Arial"/>
                        </a:rPr>
                        <a:t>Kinpritma</a:t>
                      </a:r>
                      <a:r>
                        <a:rPr lang="en-US" sz="1400" b="0" i="0" u="none" strike="noStrike" cap="none" baseline="0" dirty="0">
                          <a:solidFill>
                            <a:schemeClr val="dk1"/>
                          </a:solidFill>
                          <a:latin typeface="+mn-lt"/>
                          <a:ea typeface="+mn-ea"/>
                          <a:cs typeface="+mn-cs"/>
                          <a:sym typeface="Arial"/>
                        </a:rPr>
                        <a:t> Sangha, Charles Phelps, Dennis </a:t>
                      </a:r>
                      <a:r>
                        <a:rPr lang="en-US" sz="1400" b="0" i="0" u="none" strike="noStrike" cap="none" baseline="0" dirty="0" err="1">
                          <a:solidFill>
                            <a:schemeClr val="dk1"/>
                          </a:solidFill>
                          <a:latin typeface="+mn-lt"/>
                          <a:ea typeface="+mn-ea"/>
                          <a:cs typeface="+mn-cs"/>
                          <a:sym typeface="Arial"/>
                        </a:rPr>
                        <a:t>Fryback</a:t>
                      </a:r>
                      <a:r>
                        <a:rPr lang="en-US" sz="1400" b="0" i="0" u="none" strike="noStrike" cap="none" baseline="0" dirty="0">
                          <a:solidFill>
                            <a:schemeClr val="dk1"/>
                          </a:solidFill>
                          <a:latin typeface="+mn-lt"/>
                          <a:ea typeface="+mn-ea"/>
                          <a:cs typeface="+mn-cs"/>
                          <a:sym typeface="Arial"/>
                        </a:rPr>
                        <a:t>, Tracy </a:t>
                      </a:r>
                      <a:r>
                        <a:rPr lang="fr-FR" sz="1400" b="0" i="0" u="none" strike="noStrike" cap="none" baseline="0" dirty="0">
                          <a:solidFill>
                            <a:schemeClr val="dk1"/>
                          </a:solidFill>
                          <a:latin typeface="+mn-lt"/>
                          <a:ea typeface="+mn-ea"/>
                          <a:cs typeface="+mn-cs"/>
                          <a:sym typeface="Arial"/>
                        </a:rPr>
                        <a:t>Lieu, Rose Marie Martinez, and </a:t>
                      </a:r>
                      <a:r>
                        <a:rPr lang="fr-FR" sz="1400" b="0" i="0" u="none" strike="noStrike" cap="none" baseline="0" dirty="0" err="1">
                          <a:solidFill>
                            <a:schemeClr val="dk1"/>
                          </a:solidFill>
                          <a:latin typeface="+mn-lt"/>
                          <a:ea typeface="+mn-ea"/>
                          <a:cs typeface="+mn-cs"/>
                          <a:sym typeface="Arial"/>
                        </a:rPr>
                        <a:t>Lonnie</a:t>
                      </a:r>
                      <a:r>
                        <a:rPr lang="fr-FR" sz="1400" b="0" i="0" u="none" strike="noStrike" cap="none" baseline="0" dirty="0">
                          <a:solidFill>
                            <a:schemeClr val="dk1"/>
                          </a:solidFill>
                          <a:latin typeface="+mn-lt"/>
                          <a:ea typeface="+mn-ea"/>
                          <a:cs typeface="+mn-cs"/>
                          <a:sym typeface="Arial"/>
                        </a:rPr>
                        <a:t> King</a:t>
                      </a:r>
                      <a:endParaRPr lang="en-US" dirty="0">
                        <a:solidFill>
                          <a:schemeClr val="tx1"/>
                        </a:solidFill>
                      </a:endParaRP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4090147290"/>
                  </a:ext>
                </a:extLst>
              </a:tr>
              <a:tr h="433632">
                <a:tc>
                  <a:txBody>
                    <a:bodyPr/>
                    <a:lstStyle/>
                    <a:p>
                      <a:r>
                        <a:rPr lang="en-US" dirty="0">
                          <a:solidFill>
                            <a:schemeClr val="tx1"/>
                          </a:solidFill>
                        </a:rPr>
                        <a:t>SAGE Guidance for the development of evidence-based vaccination- related recommendations</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lang="en-US" dirty="0">
                          <a:solidFill>
                            <a:schemeClr val="tx1"/>
                          </a:solidFill>
                        </a:rPr>
                        <a:t>2017</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r>
                        <a:rPr lang="en-US" dirty="0">
                          <a:solidFill>
                            <a:schemeClr val="tx1"/>
                          </a:solidFill>
                        </a:rPr>
                        <a:t>WHO</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541266074"/>
                  </a:ext>
                </a:extLst>
              </a:tr>
              <a:tr h="433632">
                <a:tc>
                  <a:txBody>
                    <a:bodyPr/>
                    <a:lstStyle/>
                    <a:p>
                      <a:r>
                        <a:rPr lang="en-US" sz="1400" b="0" i="0" u="none" strike="noStrike" cap="none" baseline="0" dirty="0">
                          <a:solidFill>
                            <a:schemeClr val="dk1"/>
                          </a:solidFill>
                          <a:latin typeface="+mn-lt"/>
                          <a:ea typeface="+mn-ea"/>
                          <a:cs typeface="+mn-cs"/>
                          <a:sym typeface="Arial"/>
                        </a:rPr>
                        <a:t>National decision-making for the introduction of new vaccines: A systematic review, 2010–2020</a:t>
                      </a:r>
                      <a:endParaRPr lang="en-US" dirty="0">
                        <a:solidFill>
                          <a:schemeClr val="tx1"/>
                        </a:solidFill>
                      </a:endParaRP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lang="en-US" dirty="0">
                          <a:solidFill>
                            <a:schemeClr val="tx1"/>
                          </a:solidFill>
                        </a:rPr>
                        <a:t>2021</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r>
                        <a:rPr lang="en-US" sz="1400" b="0" i="0" u="none" strike="noStrike" cap="none" baseline="0" dirty="0" err="1">
                          <a:solidFill>
                            <a:schemeClr val="dk1"/>
                          </a:solidFill>
                          <a:latin typeface="+mn-lt"/>
                          <a:ea typeface="+mn-ea"/>
                          <a:cs typeface="+mn-cs"/>
                          <a:sym typeface="Arial"/>
                        </a:rPr>
                        <a:t>Morgane</a:t>
                      </a:r>
                      <a:r>
                        <a:rPr lang="en-US" sz="1400" b="0" i="0" u="none" strike="noStrike" cap="none" baseline="0" dirty="0">
                          <a:solidFill>
                            <a:schemeClr val="dk1"/>
                          </a:solidFill>
                          <a:latin typeface="+mn-lt"/>
                          <a:ea typeface="+mn-ea"/>
                          <a:cs typeface="+mn-cs"/>
                          <a:sym typeface="Arial"/>
                        </a:rPr>
                        <a:t> </a:t>
                      </a:r>
                      <a:r>
                        <a:rPr lang="en-US" sz="1400" b="0" i="0" u="none" strike="noStrike" cap="none" baseline="0" dirty="0" err="1">
                          <a:solidFill>
                            <a:schemeClr val="dk1"/>
                          </a:solidFill>
                          <a:latin typeface="+mn-lt"/>
                          <a:ea typeface="+mn-ea"/>
                          <a:cs typeface="+mn-cs"/>
                          <a:sym typeface="Arial"/>
                        </a:rPr>
                        <a:t>Donadel</a:t>
                      </a:r>
                      <a:r>
                        <a:rPr lang="en-US" sz="1400" b="0" i="0" u="none" strike="noStrike" cap="none" baseline="0" dirty="0">
                          <a:solidFill>
                            <a:schemeClr val="dk1"/>
                          </a:solidFill>
                          <a:latin typeface="+mn-lt"/>
                          <a:ea typeface="+mn-ea"/>
                          <a:cs typeface="+mn-cs"/>
                          <a:sym typeface="Arial"/>
                        </a:rPr>
                        <a:t>, Maria Susana </a:t>
                      </a:r>
                      <a:r>
                        <a:rPr lang="en-US" sz="1400" b="0" i="0" u="none" strike="noStrike" cap="none" baseline="0" dirty="0" err="1">
                          <a:solidFill>
                            <a:schemeClr val="dk1"/>
                          </a:solidFill>
                          <a:latin typeface="+mn-lt"/>
                          <a:ea typeface="+mn-ea"/>
                          <a:cs typeface="+mn-cs"/>
                          <a:sym typeface="Arial"/>
                        </a:rPr>
                        <a:t>Panero</a:t>
                      </a:r>
                      <a:r>
                        <a:rPr lang="en-US" sz="1400" b="0" i="0" u="none" strike="noStrike" cap="none" baseline="0" dirty="0">
                          <a:solidFill>
                            <a:schemeClr val="dk1"/>
                          </a:solidFill>
                          <a:latin typeface="+mn-lt"/>
                          <a:ea typeface="+mn-ea"/>
                          <a:cs typeface="+mn-cs"/>
                          <a:sym typeface="Arial"/>
                        </a:rPr>
                        <a:t>, Lynnette </a:t>
                      </a:r>
                      <a:r>
                        <a:rPr lang="en-US" sz="1400" b="0" i="0" u="none" strike="noStrike" cap="none" baseline="0" dirty="0" err="1">
                          <a:solidFill>
                            <a:schemeClr val="dk1"/>
                          </a:solidFill>
                          <a:latin typeface="+mn-lt"/>
                          <a:ea typeface="+mn-ea"/>
                          <a:cs typeface="+mn-cs"/>
                          <a:sym typeface="Arial"/>
                        </a:rPr>
                        <a:t>Ametewee</a:t>
                      </a:r>
                      <a:r>
                        <a:rPr lang="en-US" sz="1400" b="0" i="0" u="none" strike="noStrike" cap="none" baseline="0" dirty="0">
                          <a:solidFill>
                            <a:schemeClr val="dk1"/>
                          </a:solidFill>
                          <a:latin typeface="+mn-lt"/>
                          <a:ea typeface="+mn-ea"/>
                          <a:cs typeface="+mn-cs"/>
                          <a:sym typeface="Arial"/>
                        </a:rPr>
                        <a:t>, Abigail M. </a:t>
                      </a:r>
                      <a:r>
                        <a:rPr lang="en-US" sz="1400" b="0" i="0" u="none" strike="noStrike" cap="none" baseline="0" dirty="0" err="1">
                          <a:solidFill>
                            <a:schemeClr val="dk1"/>
                          </a:solidFill>
                          <a:latin typeface="+mn-lt"/>
                          <a:ea typeface="+mn-ea"/>
                          <a:cs typeface="+mn-cs"/>
                          <a:sym typeface="Arial"/>
                        </a:rPr>
                        <a:t>Shefer</a:t>
                      </a:r>
                      <a:endParaRPr lang="en-US" dirty="0">
                        <a:solidFill>
                          <a:schemeClr val="tx1"/>
                        </a:solidFill>
                      </a:endParaRP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954536935"/>
                  </a:ext>
                </a:extLst>
              </a:tr>
              <a:tr h="433632">
                <a:tc>
                  <a:txBody>
                    <a:bodyPr/>
                    <a:lstStyle/>
                    <a:p>
                      <a:r>
                        <a:rPr lang="en-US" dirty="0">
                          <a:solidFill>
                            <a:schemeClr val="tx1"/>
                          </a:solidFill>
                        </a:rPr>
                        <a:t>Factors influencing the prioritization of vaccines by policymakers in low- and middle-income countries: a scoping review</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lang="en-US" dirty="0">
                          <a:solidFill>
                            <a:schemeClr val="tx1"/>
                          </a:solidFill>
                        </a:rPr>
                        <a:t>2022</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r>
                        <a:rPr lang="en-US" dirty="0">
                          <a:solidFill>
                            <a:schemeClr val="tx1"/>
                          </a:solidFill>
                        </a:rPr>
                        <a:t>Guillaume et al.</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85471077"/>
                  </a:ext>
                </a:extLst>
              </a:tr>
              <a:tr h="612186">
                <a:tc>
                  <a:txBody>
                    <a:bodyPr/>
                    <a:lstStyle/>
                    <a:p>
                      <a:r>
                        <a:rPr lang="en-US" sz="1400" b="0" i="0" u="none" strike="noStrike" cap="none" baseline="0" dirty="0">
                          <a:solidFill>
                            <a:schemeClr val="dk1"/>
                          </a:solidFill>
                          <a:latin typeface="+mn-lt"/>
                          <a:ea typeface="+mn-ea"/>
                          <a:cs typeface="+mn-cs"/>
                          <a:sym typeface="Arial"/>
                        </a:rPr>
                        <a:t>The Use of Multicriteria Decision Analysis to Support Decision Making in</a:t>
                      </a:r>
                    </a:p>
                    <a:p>
                      <a:r>
                        <a:rPr lang="en-US" sz="1400" b="0" i="0" u="none" strike="noStrike" cap="none" baseline="0" dirty="0">
                          <a:solidFill>
                            <a:schemeClr val="dk1"/>
                          </a:solidFill>
                          <a:latin typeface="+mn-lt"/>
                          <a:ea typeface="+mn-ea"/>
                          <a:cs typeface="+mn-cs"/>
                          <a:sym typeface="Arial"/>
                        </a:rPr>
                        <a:t>Healthcare: An Updated Systematic Literature Review</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lang="en-US" dirty="0">
                          <a:solidFill>
                            <a:schemeClr val="tx1"/>
                          </a:solidFill>
                        </a:rPr>
                        <a:t>2023</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r>
                        <a:rPr lang="en-US" sz="1400" b="0" i="0" u="none" strike="noStrike" cap="none" baseline="0" dirty="0">
                          <a:solidFill>
                            <a:schemeClr val="dk1"/>
                          </a:solidFill>
                          <a:latin typeface="+mn-lt"/>
                          <a:ea typeface="+mn-ea"/>
                          <a:cs typeface="+mn-cs"/>
                          <a:sym typeface="Arial"/>
                        </a:rPr>
                        <a:t>Pamela Gongora-Salazar, MSc, Stephen Rocks, MSc, Patrick </a:t>
                      </a:r>
                      <a:r>
                        <a:rPr lang="en-US" sz="1400" b="0" i="0" u="none" strike="noStrike" cap="none" baseline="0" dirty="0" err="1">
                          <a:solidFill>
                            <a:schemeClr val="dk1"/>
                          </a:solidFill>
                          <a:latin typeface="+mn-lt"/>
                          <a:ea typeface="+mn-ea"/>
                          <a:cs typeface="+mn-cs"/>
                          <a:sym typeface="Arial"/>
                        </a:rPr>
                        <a:t>Fahr</a:t>
                      </a:r>
                      <a:r>
                        <a:rPr lang="en-US" sz="1400" b="0" i="0" u="none" strike="noStrike" cap="none" baseline="0" dirty="0">
                          <a:solidFill>
                            <a:schemeClr val="dk1"/>
                          </a:solidFill>
                          <a:latin typeface="+mn-lt"/>
                          <a:ea typeface="+mn-ea"/>
                          <a:cs typeface="+mn-cs"/>
                          <a:sym typeface="Arial"/>
                        </a:rPr>
                        <a:t>, DPhil, Oliver Rivero-Arias, DPhil</a:t>
                      </a:r>
                      <a:endParaRPr lang="en-US" dirty="0">
                        <a:solidFill>
                          <a:schemeClr val="tx1"/>
                        </a:solidFill>
                      </a:endParaRP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189041603"/>
                  </a:ext>
                </a:extLst>
              </a:tr>
              <a:tr h="432756">
                <a:tc>
                  <a:txBody>
                    <a:bodyPr/>
                    <a:lstStyle/>
                    <a:p>
                      <a:r>
                        <a:rPr lang="en-US" sz="1400" b="0" i="0" u="none" strike="noStrike" cap="none" baseline="0" dirty="0">
                          <a:solidFill>
                            <a:schemeClr val="dk1"/>
                          </a:solidFill>
                          <a:latin typeface="+mn-lt"/>
                          <a:ea typeface="+mn-ea"/>
                          <a:cs typeface="+mn-cs"/>
                          <a:sym typeface="Arial"/>
                        </a:rPr>
                        <a:t>CAPACITI Tool &amp; Manual</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endParaRPr lang="en-US" dirty="0">
                        <a:solidFill>
                          <a:schemeClr val="tx1"/>
                        </a:solidFill>
                      </a:endParaRP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r>
                        <a:rPr lang="en-US" dirty="0">
                          <a:solidFill>
                            <a:schemeClr val="tx1"/>
                          </a:solidFill>
                        </a:rPr>
                        <a:t>WHO</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473198936"/>
                  </a:ext>
                </a:extLst>
              </a:tr>
              <a:tr h="432756">
                <a:tc>
                  <a:txBody>
                    <a:bodyPr/>
                    <a:lstStyle/>
                    <a:p>
                      <a:r>
                        <a:rPr lang="en-US" sz="1400" b="0" i="0" u="none" strike="noStrike" cap="none" baseline="0">
                          <a:solidFill>
                            <a:schemeClr val="dk1"/>
                          </a:solidFill>
                          <a:latin typeface="+mn-lt"/>
                          <a:ea typeface="+mn-ea"/>
                          <a:cs typeface="+mn-cs"/>
                          <a:sym typeface="Arial"/>
                        </a:rPr>
                        <a:t>Vaccine Investment Strategy </a:t>
                      </a:r>
                      <a:r>
                        <a:rPr lang="en-US" sz="1400" b="0" i="0" u="none" strike="noStrike" cap="none" baseline="0" dirty="0">
                          <a:solidFill>
                            <a:schemeClr val="dk1"/>
                          </a:solidFill>
                          <a:latin typeface="+mn-lt"/>
                          <a:ea typeface="+mn-ea"/>
                          <a:cs typeface="+mn-cs"/>
                          <a:sym typeface="Arial"/>
                        </a:rPr>
                        <a:t>(VIS) process</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endParaRPr lang="en-US" dirty="0">
                        <a:solidFill>
                          <a:schemeClr val="tx1"/>
                        </a:solidFill>
                      </a:endParaRP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r>
                        <a:rPr lang="en-US" dirty="0">
                          <a:solidFill>
                            <a:schemeClr val="tx1"/>
                          </a:solidFill>
                        </a:rPr>
                        <a:t>GAVI</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992618507"/>
                  </a:ext>
                </a:extLst>
              </a:tr>
            </a:tbl>
          </a:graphicData>
        </a:graphic>
      </p:graphicFrame>
    </p:spTree>
    <p:extLst>
      <p:ext uri="{BB962C8B-B14F-4D97-AF65-F5344CB8AC3E}">
        <p14:creationId xmlns:p14="http://schemas.microsoft.com/office/powerpoint/2010/main" val="37241125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rPr>
              <a:t>These criteria relate to</a:t>
            </a:r>
            <a:r>
              <a:rPr lang="en-US" sz="2400" kern="0" dirty="0">
                <a:solidFill>
                  <a:srgbClr val="0F5D61"/>
                </a:solidFill>
                <a:latin typeface="Lato" panose="020F0502020204030203" pitchFamily="34" charset="0"/>
                <a:cs typeface="Times New Roman" panose="02020603050405020304" pitchFamily="18" charset="0"/>
                <a:sym typeface="Lato"/>
              </a:rPr>
              <a:t> 10 topics and are categorized based on the prioritization stages</a:t>
            </a:r>
            <a:endParaRPr kumimoji="0" lang="en-US"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endParaRP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latin typeface="+mj-lt"/>
              </a:rPr>
              <a:pPr/>
              <a:t>22</a:t>
            </a:fld>
            <a:endParaRPr lang="fr-FR" dirty="0">
              <a:latin typeface="+mj-lt"/>
            </a:endParaRPr>
          </a:p>
        </p:txBody>
      </p:sp>
      <p:sp>
        <p:nvSpPr>
          <p:cNvPr id="3" name="TextBox 2">
            <a:extLst>
              <a:ext uri="{FF2B5EF4-FFF2-40B4-BE49-F238E27FC236}">
                <a16:creationId xmlns:a16="http://schemas.microsoft.com/office/drawing/2014/main" id="{54FEB106-8928-0F0C-78EA-B0C309609C7B}"/>
              </a:ext>
            </a:extLst>
          </p:cNvPr>
          <p:cNvSpPr txBox="1"/>
          <p:nvPr/>
        </p:nvSpPr>
        <p:spPr>
          <a:xfrm>
            <a:off x="651882" y="1495518"/>
            <a:ext cx="2389021" cy="446892"/>
          </a:xfrm>
          <a:prstGeom prst="rect">
            <a:avLst/>
          </a:prstGeom>
          <a:noFill/>
        </p:spPr>
        <p:txBody>
          <a:bodyPr wrap="square" rtlCol="0">
            <a:spAutoFit/>
          </a:bodyPr>
          <a:lstStyle/>
          <a:p>
            <a:r>
              <a:rPr lang="en-US" dirty="0"/>
              <a:t>Disease and vaccine</a:t>
            </a:r>
          </a:p>
        </p:txBody>
      </p:sp>
      <p:sp>
        <p:nvSpPr>
          <p:cNvPr id="4" name="TextBox 3">
            <a:extLst>
              <a:ext uri="{FF2B5EF4-FFF2-40B4-BE49-F238E27FC236}">
                <a16:creationId xmlns:a16="http://schemas.microsoft.com/office/drawing/2014/main" id="{361F4D11-1EA1-6130-F81C-CD249CDF3820}"/>
              </a:ext>
            </a:extLst>
          </p:cNvPr>
          <p:cNvSpPr txBox="1"/>
          <p:nvPr/>
        </p:nvSpPr>
        <p:spPr>
          <a:xfrm>
            <a:off x="5799986" y="1495518"/>
            <a:ext cx="2389021" cy="446892"/>
          </a:xfrm>
          <a:prstGeom prst="rect">
            <a:avLst/>
          </a:prstGeom>
          <a:noFill/>
        </p:spPr>
        <p:txBody>
          <a:bodyPr wrap="square" rtlCol="0">
            <a:spAutoFit/>
          </a:bodyPr>
          <a:lstStyle/>
          <a:p>
            <a:r>
              <a:rPr lang="en-US" dirty="0"/>
              <a:t>Program factors</a:t>
            </a:r>
          </a:p>
        </p:txBody>
      </p:sp>
      <p:sp>
        <p:nvSpPr>
          <p:cNvPr id="5" name="Rectangle 4">
            <a:extLst>
              <a:ext uri="{FF2B5EF4-FFF2-40B4-BE49-F238E27FC236}">
                <a16:creationId xmlns:a16="http://schemas.microsoft.com/office/drawing/2014/main" id="{D7D80B2E-C78E-F336-09D3-60BDC01F9C58}"/>
              </a:ext>
            </a:extLst>
          </p:cNvPr>
          <p:cNvSpPr/>
          <p:nvPr/>
        </p:nvSpPr>
        <p:spPr>
          <a:xfrm>
            <a:off x="651882" y="2215082"/>
            <a:ext cx="2260874" cy="914400"/>
          </a:xfrm>
          <a:prstGeom prst="rect">
            <a:avLst/>
          </a:prstGeom>
          <a:solidFill>
            <a:schemeClr val="tx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lumMod val="50000"/>
                  </a:schemeClr>
                </a:solidFill>
              </a:rPr>
              <a:t>Burden &amp; epidemiology of the disease</a:t>
            </a:r>
          </a:p>
        </p:txBody>
      </p:sp>
      <p:sp>
        <p:nvSpPr>
          <p:cNvPr id="6" name="Rectangle 5">
            <a:extLst>
              <a:ext uri="{FF2B5EF4-FFF2-40B4-BE49-F238E27FC236}">
                <a16:creationId xmlns:a16="http://schemas.microsoft.com/office/drawing/2014/main" id="{FFFBCD44-45B0-4398-6F93-EFB5B9D5EA7C}"/>
              </a:ext>
            </a:extLst>
          </p:cNvPr>
          <p:cNvSpPr/>
          <p:nvPr/>
        </p:nvSpPr>
        <p:spPr>
          <a:xfrm>
            <a:off x="651882" y="3327096"/>
            <a:ext cx="2260874" cy="622210"/>
          </a:xfrm>
          <a:prstGeom prst="rect">
            <a:avLst/>
          </a:prstGeom>
          <a:solidFill>
            <a:schemeClr val="tx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lumMod val="50000"/>
                  </a:schemeClr>
                </a:solidFill>
              </a:rPr>
              <a:t>Benefits of the vaccine</a:t>
            </a:r>
          </a:p>
        </p:txBody>
      </p:sp>
      <p:sp>
        <p:nvSpPr>
          <p:cNvPr id="7" name="Rectangle 6">
            <a:extLst>
              <a:ext uri="{FF2B5EF4-FFF2-40B4-BE49-F238E27FC236}">
                <a16:creationId xmlns:a16="http://schemas.microsoft.com/office/drawing/2014/main" id="{0F014B43-7D22-1957-6BC3-8481FF5B1CBB}"/>
              </a:ext>
            </a:extLst>
          </p:cNvPr>
          <p:cNvSpPr/>
          <p:nvPr/>
        </p:nvSpPr>
        <p:spPr>
          <a:xfrm>
            <a:off x="651882" y="4135367"/>
            <a:ext cx="2260874" cy="622210"/>
          </a:xfrm>
          <a:prstGeom prst="rect">
            <a:avLst/>
          </a:prstGeom>
          <a:solidFill>
            <a:schemeClr val="tx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lumMod val="50000"/>
                  </a:schemeClr>
                </a:solidFill>
              </a:rPr>
              <a:t>Vaccine safety</a:t>
            </a:r>
          </a:p>
        </p:txBody>
      </p:sp>
      <p:sp>
        <p:nvSpPr>
          <p:cNvPr id="19" name="Rectangle 18">
            <a:extLst>
              <a:ext uri="{FF2B5EF4-FFF2-40B4-BE49-F238E27FC236}">
                <a16:creationId xmlns:a16="http://schemas.microsoft.com/office/drawing/2014/main" id="{CD5A3FD2-D1FC-11CA-1377-FFF48A28A975}"/>
              </a:ext>
            </a:extLst>
          </p:cNvPr>
          <p:cNvSpPr/>
          <p:nvPr/>
        </p:nvSpPr>
        <p:spPr>
          <a:xfrm>
            <a:off x="5864061" y="2215082"/>
            <a:ext cx="2260874" cy="622210"/>
          </a:xfrm>
          <a:prstGeom prst="rect">
            <a:avLst/>
          </a:prstGeom>
          <a:solidFill>
            <a:schemeClr val="tx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lumMod val="50000"/>
                  </a:schemeClr>
                </a:solidFill>
              </a:rPr>
              <a:t>Strategy</a:t>
            </a:r>
          </a:p>
        </p:txBody>
      </p:sp>
      <p:sp>
        <p:nvSpPr>
          <p:cNvPr id="21" name="Rectangle 20">
            <a:extLst>
              <a:ext uri="{FF2B5EF4-FFF2-40B4-BE49-F238E27FC236}">
                <a16:creationId xmlns:a16="http://schemas.microsoft.com/office/drawing/2014/main" id="{DF92707A-2FE0-8A39-E263-B7806FCF73C2}"/>
              </a:ext>
            </a:extLst>
          </p:cNvPr>
          <p:cNvSpPr/>
          <p:nvPr/>
        </p:nvSpPr>
        <p:spPr>
          <a:xfrm>
            <a:off x="5864061" y="3023352"/>
            <a:ext cx="2260874" cy="622210"/>
          </a:xfrm>
          <a:prstGeom prst="rect">
            <a:avLst/>
          </a:prstGeom>
          <a:solidFill>
            <a:schemeClr val="tx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lumMod val="50000"/>
                  </a:schemeClr>
                </a:solidFill>
              </a:rPr>
              <a:t>Logistics</a:t>
            </a:r>
          </a:p>
        </p:txBody>
      </p:sp>
      <p:sp>
        <p:nvSpPr>
          <p:cNvPr id="22" name="Rectangle 21">
            <a:extLst>
              <a:ext uri="{FF2B5EF4-FFF2-40B4-BE49-F238E27FC236}">
                <a16:creationId xmlns:a16="http://schemas.microsoft.com/office/drawing/2014/main" id="{3524353A-8644-CF2C-029F-839CE178A9A5}"/>
              </a:ext>
            </a:extLst>
          </p:cNvPr>
          <p:cNvSpPr/>
          <p:nvPr/>
        </p:nvSpPr>
        <p:spPr>
          <a:xfrm>
            <a:off x="5864061" y="3831623"/>
            <a:ext cx="2260874" cy="622210"/>
          </a:xfrm>
          <a:prstGeom prst="rect">
            <a:avLst/>
          </a:prstGeom>
          <a:solidFill>
            <a:schemeClr val="tx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lumMod val="50000"/>
                  </a:schemeClr>
                </a:solidFill>
              </a:rPr>
              <a:t>Service delivery</a:t>
            </a:r>
          </a:p>
        </p:txBody>
      </p:sp>
      <p:sp>
        <p:nvSpPr>
          <p:cNvPr id="33" name="TextBox 32">
            <a:extLst>
              <a:ext uri="{FF2B5EF4-FFF2-40B4-BE49-F238E27FC236}">
                <a16:creationId xmlns:a16="http://schemas.microsoft.com/office/drawing/2014/main" id="{43AF4D50-8104-9544-F763-5EF405070A25}"/>
              </a:ext>
            </a:extLst>
          </p:cNvPr>
          <p:cNvSpPr txBox="1"/>
          <p:nvPr/>
        </p:nvSpPr>
        <p:spPr>
          <a:xfrm>
            <a:off x="3257971" y="1495518"/>
            <a:ext cx="2389021" cy="446892"/>
          </a:xfrm>
          <a:prstGeom prst="rect">
            <a:avLst/>
          </a:prstGeom>
          <a:noFill/>
        </p:spPr>
        <p:txBody>
          <a:bodyPr wrap="square" rtlCol="0">
            <a:spAutoFit/>
          </a:bodyPr>
          <a:lstStyle/>
          <a:p>
            <a:r>
              <a:rPr lang="en-US" dirty="0"/>
              <a:t>External factors</a:t>
            </a:r>
          </a:p>
        </p:txBody>
      </p:sp>
      <p:sp>
        <p:nvSpPr>
          <p:cNvPr id="34" name="Rectangle 33">
            <a:extLst>
              <a:ext uri="{FF2B5EF4-FFF2-40B4-BE49-F238E27FC236}">
                <a16:creationId xmlns:a16="http://schemas.microsoft.com/office/drawing/2014/main" id="{2491C4AB-2475-1A53-480D-401C03C3D7D7}"/>
              </a:ext>
            </a:extLst>
          </p:cNvPr>
          <p:cNvSpPr/>
          <p:nvPr/>
        </p:nvSpPr>
        <p:spPr>
          <a:xfrm>
            <a:off x="3275728" y="2215082"/>
            <a:ext cx="2260874" cy="622210"/>
          </a:xfrm>
          <a:prstGeom prst="rect">
            <a:avLst/>
          </a:prstGeom>
          <a:solidFill>
            <a:schemeClr val="tx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lumMod val="50000"/>
                  </a:schemeClr>
                </a:solidFill>
              </a:rPr>
              <a:t>Market availability</a:t>
            </a:r>
          </a:p>
        </p:txBody>
      </p:sp>
      <p:sp>
        <p:nvSpPr>
          <p:cNvPr id="36" name="Rectangle 35">
            <a:extLst>
              <a:ext uri="{FF2B5EF4-FFF2-40B4-BE49-F238E27FC236}">
                <a16:creationId xmlns:a16="http://schemas.microsoft.com/office/drawing/2014/main" id="{7A6789B2-7069-0506-86B8-AA09DF1E87C8}"/>
              </a:ext>
            </a:extLst>
          </p:cNvPr>
          <p:cNvSpPr/>
          <p:nvPr/>
        </p:nvSpPr>
        <p:spPr>
          <a:xfrm>
            <a:off x="3275728" y="3023352"/>
            <a:ext cx="2260874" cy="622210"/>
          </a:xfrm>
          <a:prstGeom prst="rect">
            <a:avLst/>
          </a:prstGeom>
          <a:solidFill>
            <a:schemeClr val="tx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lumMod val="50000"/>
                  </a:schemeClr>
                </a:solidFill>
              </a:rPr>
              <a:t>Finances &amp; economics</a:t>
            </a:r>
          </a:p>
        </p:txBody>
      </p:sp>
      <p:sp>
        <p:nvSpPr>
          <p:cNvPr id="37" name="Rectangle 36">
            <a:extLst>
              <a:ext uri="{FF2B5EF4-FFF2-40B4-BE49-F238E27FC236}">
                <a16:creationId xmlns:a16="http://schemas.microsoft.com/office/drawing/2014/main" id="{B5558037-323A-33D8-505E-66FFB7C2106C}"/>
              </a:ext>
            </a:extLst>
          </p:cNvPr>
          <p:cNvSpPr/>
          <p:nvPr/>
        </p:nvSpPr>
        <p:spPr>
          <a:xfrm>
            <a:off x="3275728" y="3831623"/>
            <a:ext cx="2260874" cy="622210"/>
          </a:xfrm>
          <a:prstGeom prst="rect">
            <a:avLst/>
          </a:prstGeom>
          <a:solidFill>
            <a:schemeClr val="tx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lumMod val="50000"/>
                  </a:schemeClr>
                </a:solidFill>
              </a:rPr>
              <a:t>Legal &amp; ethical</a:t>
            </a:r>
          </a:p>
        </p:txBody>
      </p:sp>
      <p:sp>
        <p:nvSpPr>
          <p:cNvPr id="42" name="Rectangle 41">
            <a:extLst>
              <a:ext uri="{FF2B5EF4-FFF2-40B4-BE49-F238E27FC236}">
                <a16:creationId xmlns:a16="http://schemas.microsoft.com/office/drawing/2014/main" id="{48C40B10-0FE9-FAA1-5DD7-00AA3E7807B3}"/>
              </a:ext>
            </a:extLst>
          </p:cNvPr>
          <p:cNvSpPr/>
          <p:nvPr/>
        </p:nvSpPr>
        <p:spPr>
          <a:xfrm>
            <a:off x="5864061" y="4639894"/>
            <a:ext cx="2260874" cy="622210"/>
          </a:xfrm>
          <a:prstGeom prst="rect">
            <a:avLst/>
          </a:prstGeom>
          <a:solidFill>
            <a:schemeClr val="tx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lumMod val="50000"/>
                  </a:schemeClr>
                </a:solidFill>
              </a:rPr>
              <a:t>Acceptability of the vaccine</a:t>
            </a:r>
          </a:p>
        </p:txBody>
      </p:sp>
      <p:sp>
        <p:nvSpPr>
          <p:cNvPr id="71" name="TextBox 70">
            <a:extLst>
              <a:ext uri="{FF2B5EF4-FFF2-40B4-BE49-F238E27FC236}">
                <a16:creationId xmlns:a16="http://schemas.microsoft.com/office/drawing/2014/main" id="{D9C4C0E0-0073-DDC8-CB8F-92AE1B9A374D}"/>
              </a:ext>
            </a:extLst>
          </p:cNvPr>
          <p:cNvSpPr txBox="1"/>
          <p:nvPr/>
        </p:nvSpPr>
        <p:spPr>
          <a:xfrm>
            <a:off x="9102220" y="1480044"/>
            <a:ext cx="2546435" cy="369332"/>
          </a:xfrm>
          <a:prstGeom prst="rect">
            <a:avLst/>
          </a:prstGeom>
          <a:noFill/>
        </p:spPr>
        <p:txBody>
          <a:bodyPr wrap="square" rtlCol="0">
            <a:spAutoFit/>
          </a:bodyPr>
          <a:lstStyle/>
          <a:p>
            <a:pPr algn="ctr"/>
            <a:r>
              <a:rPr lang="en-US" dirty="0"/>
              <a:t>Prioritization stage</a:t>
            </a:r>
          </a:p>
        </p:txBody>
      </p:sp>
      <p:sp>
        <p:nvSpPr>
          <p:cNvPr id="80" name="Multiplication Sign 79">
            <a:extLst>
              <a:ext uri="{FF2B5EF4-FFF2-40B4-BE49-F238E27FC236}">
                <a16:creationId xmlns:a16="http://schemas.microsoft.com/office/drawing/2014/main" id="{76F1640E-3DCA-FCFB-170A-6C279B411B76}"/>
              </a:ext>
            </a:extLst>
          </p:cNvPr>
          <p:cNvSpPr/>
          <p:nvPr/>
        </p:nvSpPr>
        <p:spPr>
          <a:xfrm>
            <a:off x="8342001" y="1321929"/>
            <a:ext cx="677347" cy="668216"/>
          </a:xfrm>
          <a:prstGeom prst="mathMultiply">
            <a:avLst>
              <a:gd name="adj1" fmla="val 17818"/>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a:extLst>
              <a:ext uri="{FF2B5EF4-FFF2-40B4-BE49-F238E27FC236}">
                <a16:creationId xmlns:a16="http://schemas.microsoft.com/office/drawing/2014/main" id="{0251B441-FAB6-94E0-1AAE-D867EFCE12A4}"/>
              </a:ext>
            </a:extLst>
          </p:cNvPr>
          <p:cNvSpPr/>
          <p:nvPr/>
        </p:nvSpPr>
        <p:spPr>
          <a:xfrm>
            <a:off x="9387781" y="2195060"/>
            <a:ext cx="2260874" cy="622210"/>
          </a:xfrm>
          <a:prstGeom prst="rect">
            <a:avLst/>
          </a:prstGeom>
          <a:solidFill>
            <a:srgbClr val="68999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Importance</a:t>
            </a:r>
          </a:p>
        </p:txBody>
      </p:sp>
      <p:sp>
        <p:nvSpPr>
          <p:cNvPr id="83" name="Rectangle 82">
            <a:extLst>
              <a:ext uri="{FF2B5EF4-FFF2-40B4-BE49-F238E27FC236}">
                <a16:creationId xmlns:a16="http://schemas.microsoft.com/office/drawing/2014/main" id="{BA767CFC-6EA8-3442-865C-B21022FED41F}"/>
              </a:ext>
            </a:extLst>
          </p:cNvPr>
          <p:cNvSpPr/>
          <p:nvPr/>
        </p:nvSpPr>
        <p:spPr>
          <a:xfrm>
            <a:off x="9387781" y="3003331"/>
            <a:ext cx="2260874" cy="622210"/>
          </a:xfrm>
          <a:prstGeom prst="rect">
            <a:avLst/>
          </a:prstGeom>
          <a:solidFill>
            <a:srgbClr val="0F5D6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Feasibility</a:t>
            </a:r>
          </a:p>
        </p:txBody>
      </p:sp>
    </p:spTree>
    <p:extLst>
      <p:ext uri="{BB962C8B-B14F-4D97-AF65-F5344CB8AC3E}">
        <p14:creationId xmlns:p14="http://schemas.microsoft.com/office/powerpoint/2010/main" val="25761147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400" kern="0" dirty="0">
                <a:solidFill>
                  <a:srgbClr val="0F5D61"/>
                </a:solidFill>
                <a:latin typeface="Lato" panose="020F0502020204030203" pitchFamily="34" charset="0"/>
                <a:cs typeface="Times New Roman" panose="02020603050405020304" pitchFamily="18" charset="0"/>
                <a:sym typeface="Lato"/>
              </a:rPr>
              <a:t>71 criteria have been identified in total</a:t>
            </a:r>
            <a:endParaRPr kumimoji="0" lang="en-US"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endParaRPr>
          </a:p>
        </p:txBody>
      </p:sp>
      <p:graphicFrame>
        <p:nvGraphicFramePr>
          <p:cNvPr id="6" name="Table 5">
            <a:extLst>
              <a:ext uri="{FF2B5EF4-FFF2-40B4-BE49-F238E27FC236}">
                <a16:creationId xmlns:a16="http://schemas.microsoft.com/office/drawing/2014/main" id="{06C400CE-E208-4C45-21B2-73D9A1D0C9A0}"/>
              </a:ext>
            </a:extLst>
          </p:cNvPr>
          <p:cNvGraphicFramePr>
            <a:graphicFrameLocks noGrp="1"/>
          </p:cNvGraphicFramePr>
          <p:nvPr/>
        </p:nvGraphicFramePr>
        <p:xfrm>
          <a:off x="472962" y="956942"/>
          <a:ext cx="5333949" cy="5900353"/>
        </p:xfrm>
        <a:graphic>
          <a:graphicData uri="http://schemas.openxmlformats.org/drawingml/2006/table">
            <a:tbl>
              <a:tblPr/>
              <a:tblGrid>
                <a:gridCol w="2760432">
                  <a:extLst>
                    <a:ext uri="{9D8B030D-6E8A-4147-A177-3AD203B41FA5}">
                      <a16:colId xmlns:a16="http://schemas.microsoft.com/office/drawing/2014/main" val="454814299"/>
                    </a:ext>
                  </a:extLst>
                </a:gridCol>
                <a:gridCol w="1378499">
                  <a:extLst>
                    <a:ext uri="{9D8B030D-6E8A-4147-A177-3AD203B41FA5}">
                      <a16:colId xmlns:a16="http://schemas.microsoft.com/office/drawing/2014/main" val="1045922711"/>
                    </a:ext>
                  </a:extLst>
                </a:gridCol>
                <a:gridCol w="1195018">
                  <a:extLst>
                    <a:ext uri="{9D8B030D-6E8A-4147-A177-3AD203B41FA5}">
                      <a16:colId xmlns:a16="http://schemas.microsoft.com/office/drawing/2014/main" val="271391339"/>
                    </a:ext>
                  </a:extLst>
                </a:gridCol>
              </a:tblGrid>
              <a:tr h="124562">
                <a:tc>
                  <a:txBody>
                    <a:bodyPr/>
                    <a:lstStyle/>
                    <a:p>
                      <a:pPr algn="l" fontAlgn="b"/>
                      <a:r>
                        <a:rPr lang="en-US" sz="900" b="1" i="0" u="none" strike="noStrike" dirty="0">
                          <a:solidFill>
                            <a:srgbClr val="0F5D61"/>
                          </a:solidFill>
                          <a:effectLst/>
                          <a:latin typeface="Calibri" panose="020F0502020204030204" pitchFamily="34" charset="0"/>
                        </a:rPr>
                        <a:t>Criterion</a:t>
                      </a:r>
                    </a:p>
                  </a:txBody>
                  <a:tcPr marL="8626" marR="8626" marT="8626"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r>
                        <a:rPr lang="en-US" sz="900" b="1" i="0" u="none" strike="noStrike" dirty="0">
                          <a:solidFill>
                            <a:srgbClr val="0F5D61"/>
                          </a:solidFill>
                          <a:effectLst/>
                          <a:latin typeface="Calibri" panose="020F0502020204030204" pitchFamily="34" charset="0"/>
                        </a:rPr>
                        <a:t>Category</a:t>
                      </a:r>
                    </a:p>
                  </a:txBody>
                  <a:tcPr marL="8626" marR="8626" marT="8626"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r>
                        <a:rPr lang="en-US" sz="900" b="1" i="0" u="none" strike="noStrike" dirty="0">
                          <a:solidFill>
                            <a:srgbClr val="0F5D61"/>
                          </a:solidFill>
                          <a:effectLst/>
                          <a:latin typeface="Calibri" panose="020F0502020204030204" pitchFamily="34" charset="0"/>
                        </a:rPr>
                        <a:t>Sud-category</a:t>
                      </a:r>
                    </a:p>
                  </a:txBody>
                  <a:tcPr marL="8626" marR="8626" marT="8626" marB="0" anchor="b">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4336633"/>
                  </a:ext>
                </a:extLst>
              </a:tr>
              <a:tr h="279959">
                <a:tc>
                  <a:txBody>
                    <a:bodyPr/>
                    <a:lstStyle/>
                    <a:p>
                      <a:pPr algn="l" fontAlgn="b"/>
                      <a:r>
                        <a:rPr lang="en-US" sz="700" b="0" i="0" u="none" strike="noStrike" dirty="0">
                          <a:solidFill>
                            <a:srgbClr val="000000"/>
                          </a:solidFill>
                          <a:effectLst/>
                          <a:latin typeface="+mj-lt"/>
                        </a:rPr>
                        <a:t>Ethical, programmatic, reputational or social issues that may affect acceptability of the vaccine to the target population (e.g. reputation of the country producer, halal)</a:t>
                      </a:r>
                    </a:p>
                  </a:txBody>
                  <a:tcPr marL="7620" marR="7620" marT="7620" marB="0">
                    <a:lnL>
                      <a:noFill/>
                    </a:lnL>
                    <a:lnR>
                      <a:noFill/>
                    </a:ln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mj-lt"/>
                        </a:rPr>
                        <a:t>Acceptability of the vaccine</a:t>
                      </a:r>
                    </a:p>
                  </a:txBody>
                  <a:tcPr marL="7620" marR="7620" marT="7620" marB="0">
                    <a:lnL>
                      <a:noFill/>
                    </a:lnL>
                    <a:lnR>
                      <a:noFill/>
                    </a:ln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en-US" sz="700" b="0" i="0" u="none" strike="noStrike">
                          <a:solidFill>
                            <a:srgbClr val="000000"/>
                          </a:solidFill>
                          <a:effectLst/>
                          <a:latin typeface="+mj-lt"/>
                        </a:rPr>
                        <a:t>Perception of target population of the vaccine</a:t>
                      </a:r>
                    </a:p>
                  </a:txBody>
                  <a:tcPr marL="7620" marR="7620" marT="7620" marB="0">
                    <a:lnL>
                      <a:noFill/>
                    </a:lnL>
                    <a:lnR>
                      <a:noFill/>
                    </a:ln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74938099"/>
                  </a:ext>
                </a:extLst>
              </a:tr>
              <a:tr h="188810">
                <a:tc>
                  <a:txBody>
                    <a:bodyPr/>
                    <a:lstStyle/>
                    <a:p>
                      <a:pPr algn="l" fontAlgn="b"/>
                      <a:r>
                        <a:rPr lang="en-US" sz="700" b="0" i="0" u="none" strike="noStrike" dirty="0">
                          <a:solidFill>
                            <a:srgbClr val="000000"/>
                          </a:solidFill>
                          <a:effectLst/>
                          <a:latin typeface="+mj-lt"/>
                        </a:rPr>
                        <a:t>Level of use in HICs, thought-leader or </a:t>
                      </a:r>
                      <a:r>
                        <a:rPr lang="en-US" sz="700" b="0" i="0" u="none" strike="noStrike" dirty="0" err="1">
                          <a:solidFill>
                            <a:srgbClr val="000000"/>
                          </a:solidFill>
                          <a:effectLst/>
                          <a:latin typeface="+mj-lt"/>
                        </a:rPr>
                        <a:t>neighbouring</a:t>
                      </a:r>
                      <a:r>
                        <a:rPr lang="en-US" sz="700" b="0" i="0" u="none" strike="noStrike" dirty="0">
                          <a:solidFill>
                            <a:srgbClr val="000000"/>
                          </a:solidFill>
                          <a:effectLst/>
                          <a:latin typeface="+mj-lt"/>
                        </a:rPr>
                        <a:t> countries (e.g. related to safety)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mj-lt"/>
                        </a:rPr>
                        <a:t>Acceptability of the vaccine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en-US" sz="700" b="0" i="0" u="none" strike="noStrike">
                          <a:solidFill>
                            <a:srgbClr val="000000"/>
                          </a:solidFill>
                          <a:effectLst/>
                          <a:latin typeface="+mj-lt"/>
                        </a:rPr>
                        <a:t>Perception of target population of the vaccine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66268365"/>
                  </a:ext>
                </a:extLst>
              </a:tr>
              <a:tr h="188810">
                <a:tc>
                  <a:txBody>
                    <a:bodyPr/>
                    <a:lstStyle/>
                    <a:p>
                      <a:pPr algn="l" fontAlgn="b"/>
                      <a:r>
                        <a:rPr lang="en-US" sz="700" b="0" i="0" u="none" strike="noStrike">
                          <a:solidFill>
                            <a:srgbClr val="000000"/>
                          </a:solidFill>
                          <a:effectLst/>
                          <a:latin typeface="+mj-lt"/>
                        </a:rPr>
                        <a:t>Perception of the target population of the disease risk, severity, fear and demand for disease control</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mj-lt"/>
                        </a:rPr>
                        <a:t>Acceptability of the vaccine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en-US" sz="700" b="0" i="0" u="none" strike="noStrike">
                          <a:solidFill>
                            <a:srgbClr val="000000"/>
                          </a:solidFill>
                          <a:effectLst/>
                          <a:latin typeface="+mj-lt"/>
                        </a:rPr>
                        <a:t>Perception of target population of the disease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4234732596"/>
                  </a:ext>
                </a:extLst>
              </a:tr>
              <a:tr h="188810">
                <a:tc>
                  <a:txBody>
                    <a:bodyPr/>
                    <a:lstStyle/>
                    <a:p>
                      <a:pPr algn="l" fontAlgn="b"/>
                      <a:r>
                        <a:rPr lang="en-US" sz="700" b="0" i="0" u="none" strike="noStrike">
                          <a:solidFill>
                            <a:srgbClr val="000000"/>
                          </a:solidFill>
                          <a:effectLst/>
                          <a:latin typeface="+mj-lt"/>
                        </a:rPr>
                        <a:t>Perception of the target population on the desirable and undesirable effects of the vaccine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mj-lt"/>
                        </a:rPr>
                        <a:t>Acceptability of the vaccine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en-US" sz="700" b="0" i="0" u="none" strike="noStrike">
                          <a:solidFill>
                            <a:srgbClr val="000000"/>
                          </a:solidFill>
                          <a:effectLst/>
                          <a:latin typeface="+mj-lt"/>
                        </a:rPr>
                        <a:t>Perception of target population of the vaccine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140708530"/>
                  </a:ext>
                </a:extLst>
              </a:tr>
              <a:tr h="188810">
                <a:tc>
                  <a:txBody>
                    <a:bodyPr/>
                    <a:lstStyle/>
                    <a:p>
                      <a:pPr algn="l" fontAlgn="b"/>
                      <a:r>
                        <a:rPr lang="en-US" sz="700" b="0" i="0" u="none" strike="noStrike" dirty="0">
                          <a:solidFill>
                            <a:srgbClr val="000000"/>
                          </a:solidFill>
                          <a:effectLst/>
                          <a:latin typeface="+mj-lt"/>
                        </a:rPr>
                        <a:t>Acceptability of schedule (e.g. multiple injections, additional visits)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err="1">
                          <a:solidFill>
                            <a:srgbClr val="000000"/>
                          </a:solidFill>
                          <a:effectLst/>
                          <a:latin typeface="+mj-lt"/>
                        </a:rPr>
                        <a:t>Acceptability</a:t>
                      </a:r>
                      <a:r>
                        <a:rPr lang="fr-FR" sz="700" b="0" i="0" u="none" strike="noStrike" dirty="0">
                          <a:solidFill>
                            <a:srgbClr val="000000"/>
                          </a:solidFill>
                          <a:effectLst/>
                          <a:latin typeface="+mj-lt"/>
                        </a:rPr>
                        <a:t> of the vaccine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en-US" sz="700" b="0" i="0" u="none" strike="noStrike">
                          <a:solidFill>
                            <a:srgbClr val="000000"/>
                          </a:solidFill>
                          <a:effectLst/>
                          <a:latin typeface="+mj-lt"/>
                        </a:rPr>
                        <a:t>Perception of target population of the vaccine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969189759"/>
                  </a:ext>
                </a:extLst>
              </a:tr>
              <a:tr h="97660">
                <a:tc>
                  <a:txBody>
                    <a:bodyPr/>
                    <a:lstStyle/>
                    <a:p>
                      <a:pPr algn="l" fontAlgn="b"/>
                      <a:r>
                        <a:rPr lang="en-US" sz="700" b="0" i="0" u="none" strike="noStrike" dirty="0">
                          <a:solidFill>
                            <a:srgbClr val="000000"/>
                          </a:solidFill>
                          <a:effectLst/>
                          <a:latin typeface="+mj-lt"/>
                        </a:rPr>
                        <a:t>Availability of resources for marketing and communication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mj-lt"/>
                        </a:rPr>
                        <a:t>Acceptability of the vaccine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mj-lt"/>
                        </a:rPr>
                        <a:t>Demand generation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925569151"/>
                  </a:ext>
                </a:extLst>
              </a:tr>
              <a:tr h="97660">
                <a:tc>
                  <a:txBody>
                    <a:bodyPr/>
                    <a:lstStyle/>
                    <a:p>
                      <a:pPr algn="l" fontAlgn="b"/>
                      <a:r>
                        <a:rPr lang="en-US" sz="700" b="0" i="0" u="none" strike="noStrike" dirty="0">
                          <a:solidFill>
                            <a:srgbClr val="000000"/>
                          </a:solidFill>
                          <a:effectLst/>
                          <a:latin typeface="+mj-lt"/>
                        </a:rPr>
                        <a:t>Coverage of active serogroups or serotypes in the country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mj-lt"/>
                        </a:rPr>
                        <a:t>Benefits of the vaccine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mj-lt"/>
                        </a:rPr>
                        <a:t>Direct impact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154163147"/>
                  </a:ext>
                </a:extLst>
              </a:tr>
              <a:tr h="188810">
                <a:tc>
                  <a:txBody>
                    <a:bodyPr/>
                    <a:lstStyle/>
                    <a:p>
                      <a:pPr algn="l" fontAlgn="b"/>
                      <a:r>
                        <a:rPr lang="en-US" sz="700" b="0" i="0" u="none" strike="noStrike">
                          <a:solidFill>
                            <a:srgbClr val="000000"/>
                          </a:solidFill>
                          <a:effectLst/>
                          <a:latin typeface="+mj-lt"/>
                        </a:rPr>
                        <a:t>Effectiveness of the vaccine including in different populations/age groups/cohorts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mj-lt"/>
                        </a:rPr>
                        <a:t>Benefits of the vaccine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mj-lt"/>
                        </a:rPr>
                        <a:t>Direct impact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40682909"/>
                  </a:ext>
                </a:extLst>
              </a:tr>
              <a:tr h="97660">
                <a:tc>
                  <a:txBody>
                    <a:bodyPr/>
                    <a:lstStyle/>
                    <a:p>
                      <a:pPr algn="l" fontAlgn="b"/>
                      <a:r>
                        <a:rPr lang="en-US" sz="700" b="0" i="0" u="none" strike="noStrike">
                          <a:solidFill>
                            <a:srgbClr val="000000"/>
                          </a:solidFill>
                          <a:effectLst/>
                          <a:latin typeface="+mj-lt"/>
                        </a:rPr>
                        <a:t>Efficacy and immunogenicity of the vaccine in target population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err="1">
                          <a:solidFill>
                            <a:srgbClr val="000000"/>
                          </a:solidFill>
                          <a:effectLst/>
                          <a:latin typeface="+mj-lt"/>
                        </a:rPr>
                        <a:t>Benefits</a:t>
                      </a:r>
                      <a:r>
                        <a:rPr lang="fr-FR" sz="700" b="0" i="0" u="none" strike="noStrike" dirty="0">
                          <a:solidFill>
                            <a:srgbClr val="000000"/>
                          </a:solidFill>
                          <a:effectLst/>
                          <a:latin typeface="+mj-lt"/>
                        </a:rPr>
                        <a:t> of the vaccine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mj-lt"/>
                        </a:rPr>
                        <a:t>Direct impact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939882817"/>
                  </a:ext>
                </a:extLst>
              </a:tr>
              <a:tr h="97660">
                <a:tc>
                  <a:txBody>
                    <a:bodyPr/>
                    <a:lstStyle/>
                    <a:p>
                      <a:pPr algn="l" fontAlgn="b"/>
                      <a:r>
                        <a:rPr lang="en-US" sz="700" b="0" i="0" u="none" strike="noStrike" dirty="0">
                          <a:solidFill>
                            <a:srgbClr val="000000"/>
                          </a:solidFill>
                          <a:effectLst/>
                          <a:latin typeface="+mj-lt"/>
                        </a:rPr>
                        <a:t>Duration of protection and waning of immunity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mj-lt"/>
                        </a:rPr>
                        <a:t>Benefits of the vaccine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mj-lt"/>
                        </a:rPr>
                        <a:t>Direct impact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4238450561"/>
                  </a:ext>
                </a:extLst>
              </a:tr>
              <a:tr h="97660">
                <a:tc>
                  <a:txBody>
                    <a:bodyPr/>
                    <a:lstStyle/>
                    <a:p>
                      <a:pPr algn="l" fontAlgn="b"/>
                      <a:r>
                        <a:rPr lang="en-US" sz="700" b="0" i="0" u="none" strike="noStrike">
                          <a:solidFill>
                            <a:srgbClr val="000000"/>
                          </a:solidFill>
                          <a:effectLst/>
                          <a:latin typeface="+mj-lt"/>
                        </a:rPr>
                        <a:t>Number needed to vaccinate to prevent a case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mj-lt"/>
                        </a:rPr>
                        <a:t>Benefits of the vaccine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mj-lt"/>
                        </a:rPr>
                        <a:t>Direct impact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62550059"/>
                  </a:ext>
                </a:extLst>
              </a:tr>
              <a:tr h="97660">
                <a:tc>
                  <a:txBody>
                    <a:bodyPr/>
                    <a:lstStyle/>
                    <a:p>
                      <a:pPr algn="l" fontAlgn="b"/>
                      <a:r>
                        <a:rPr lang="en-US" sz="700" b="0" i="0" u="none" strike="noStrike">
                          <a:solidFill>
                            <a:srgbClr val="000000"/>
                          </a:solidFill>
                          <a:effectLst/>
                          <a:latin typeface="+mj-lt"/>
                        </a:rPr>
                        <a:t>Impact on resistance to antibiotics &amp; antivirals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mj-lt"/>
                        </a:rPr>
                        <a:t>Benefits of the vaccine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mj-lt"/>
                        </a:rPr>
                        <a:t>Indirect impact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470695295"/>
                  </a:ext>
                </a:extLst>
              </a:tr>
              <a:tr h="97660">
                <a:tc>
                  <a:txBody>
                    <a:bodyPr/>
                    <a:lstStyle/>
                    <a:p>
                      <a:pPr algn="l" fontAlgn="b"/>
                      <a:r>
                        <a:rPr lang="fr-FR" sz="700" b="0" i="0" u="none" strike="noStrike">
                          <a:solidFill>
                            <a:srgbClr val="000000"/>
                          </a:solidFill>
                          <a:effectLst/>
                          <a:latin typeface="+mj-lt"/>
                        </a:rPr>
                        <a:t>Herd immunity / protection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err="1">
                          <a:solidFill>
                            <a:srgbClr val="000000"/>
                          </a:solidFill>
                          <a:effectLst/>
                          <a:latin typeface="+mj-lt"/>
                        </a:rPr>
                        <a:t>Benefits</a:t>
                      </a:r>
                      <a:r>
                        <a:rPr lang="fr-FR" sz="700" b="0" i="0" u="none" strike="noStrike" dirty="0">
                          <a:solidFill>
                            <a:srgbClr val="000000"/>
                          </a:solidFill>
                          <a:effectLst/>
                          <a:latin typeface="+mj-lt"/>
                        </a:rPr>
                        <a:t> of the vaccine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mj-lt"/>
                        </a:rPr>
                        <a:t>Indirect impact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744599550"/>
                  </a:ext>
                </a:extLst>
              </a:tr>
              <a:tr h="97660">
                <a:tc>
                  <a:txBody>
                    <a:bodyPr/>
                    <a:lstStyle/>
                    <a:p>
                      <a:pPr algn="l" fontAlgn="b"/>
                      <a:r>
                        <a:rPr lang="en-US" sz="700" b="0" i="0" u="none" strike="noStrike">
                          <a:solidFill>
                            <a:srgbClr val="000000"/>
                          </a:solidFill>
                          <a:effectLst/>
                          <a:latin typeface="+mj-lt"/>
                        </a:rPr>
                        <a:t>Effect of the vaccine on transmission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mj-lt"/>
                        </a:rPr>
                        <a:t>Benefits of the vaccine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a:solidFill>
                            <a:srgbClr val="000000"/>
                          </a:solidFill>
                          <a:effectLst/>
                          <a:latin typeface="+mj-lt"/>
                        </a:rPr>
                        <a:t>Indirect impact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645622385"/>
                  </a:ext>
                </a:extLst>
              </a:tr>
              <a:tr h="97660">
                <a:tc>
                  <a:txBody>
                    <a:bodyPr/>
                    <a:lstStyle/>
                    <a:p>
                      <a:pPr algn="l" fontAlgn="b"/>
                      <a:r>
                        <a:rPr lang="en-US" sz="700" b="0" i="0" u="none" strike="noStrike">
                          <a:solidFill>
                            <a:srgbClr val="000000"/>
                          </a:solidFill>
                          <a:effectLst/>
                          <a:latin typeface="+mj-lt"/>
                        </a:rPr>
                        <a:t>Cost of the disease to the health system</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700" b="0" i="0" u="none" strike="noStrike" kern="0" cap="none" spc="0" normalizeH="0" baseline="0" noProof="0">
                          <a:ln>
                            <a:noFill/>
                          </a:ln>
                          <a:solidFill>
                            <a:srgbClr val="000000"/>
                          </a:solidFill>
                          <a:effectLst/>
                          <a:uLnTx/>
                          <a:uFillTx/>
                          <a:latin typeface="Lato"/>
                          <a:ea typeface="+mn-ea"/>
                          <a:cs typeface="+mn-cs"/>
                          <a:sym typeface="Arial"/>
                        </a:rPr>
                        <a:t>Burden &amp; epidemiology</a:t>
                      </a:r>
                      <a:endParaRPr kumimoji="0" lang="en-US" sz="700" b="0" i="0" u="none" strike="noStrike" kern="0" cap="none" spc="0" normalizeH="0" baseline="0" noProof="0" dirty="0">
                        <a:ln>
                          <a:noFill/>
                        </a:ln>
                        <a:solidFill>
                          <a:srgbClr val="000000"/>
                        </a:solidFill>
                        <a:effectLst/>
                        <a:uLnTx/>
                        <a:uFillTx/>
                        <a:latin typeface="Lato"/>
                        <a:ea typeface="+mn-ea"/>
                        <a:cs typeface="+mn-cs"/>
                        <a:sym typeface="Arial"/>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en-US" sz="700" b="0" i="0" u="none" strike="noStrike" dirty="0">
                          <a:solidFill>
                            <a:srgbClr val="000000"/>
                          </a:solidFill>
                          <a:effectLst/>
                          <a:latin typeface="+mj-lt"/>
                        </a:rPr>
                        <a:t>Economic impact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4228874787"/>
                  </a:ext>
                </a:extLst>
              </a:tr>
              <a:tr h="97660">
                <a:tc>
                  <a:txBody>
                    <a:bodyPr/>
                    <a:lstStyle/>
                    <a:p>
                      <a:pPr algn="l" fontAlgn="b"/>
                      <a:r>
                        <a:rPr lang="en-US" sz="700" b="0" i="0" u="none" strike="noStrike">
                          <a:solidFill>
                            <a:srgbClr val="000000"/>
                          </a:solidFill>
                          <a:effectLst/>
                          <a:latin typeface="+mj-lt"/>
                        </a:rPr>
                        <a:t>Direct &amp; indirect costs to patient &amp; families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700" b="0" i="0" u="none" strike="noStrike" kern="0" cap="none" spc="0" normalizeH="0" baseline="0" noProof="0">
                          <a:ln>
                            <a:noFill/>
                          </a:ln>
                          <a:solidFill>
                            <a:srgbClr val="000000"/>
                          </a:solidFill>
                          <a:effectLst/>
                          <a:uLnTx/>
                          <a:uFillTx/>
                          <a:latin typeface="Lato"/>
                          <a:ea typeface="+mn-ea"/>
                          <a:cs typeface="+mn-cs"/>
                          <a:sym typeface="Arial"/>
                        </a:rPr>
                        <a:t>Burden &amp; epidemiology</a:t>
                      </a:r>
                      <a:endParaRPr kumimoji="0" lang="en-US" sz="700" b="0" i="0" u="none" strike="noStrike" kern="0" cap="none" spc="0" normalizeH="0" baseline="0" noProof="0" dirty="0">
                        <a:ln>
                          <a:noFill/>
                        </a:ln>
                        <a:solidFill>
                          <a:srgbClr val="000000"/>
                        </a:solidFill>
                        <a:effectLst/>
                        <a:uLnTx/>
                        <a:uFillTx/>
                        <a:latin typeface="Lato"/>
                        <a:ea typeface="+mn-ea"/>
                        <a:cs typeface="+mn-cs"/>
                        <a:sym typeface="Arial"/>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en-US" sz="700" b="0" i="0" u="none" strike="noStrike" dirty="0">
                          <a:solidFill>
                            <a:srgbClr val="000000"/>
                          </a:solidFill>
                          <a:effectLst/>
                          <a:latin typeface="+mj-lt"/>
                        </a:rPr>
                        <a:t>Economic impact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152338754"/>
                  </a:ext>
                </a:extLst>
              </a:tr>
              <a:tr h="188810">
                <a:tc>
                  <a:txBody>
                    <a:bodyPr/>
                    <a:lstStyle/>
                    <a:p>
                      <a:pPr algn="l" fontAlgn="b"/>
                      <a:r>
                        <a:rPr lang="en-US" sz="700" b="0" i="0" u="none" strike="noStrike">
                          <a:solidFill>
                            <a:srgbClr val="000000"/>
                          </a:solidFill>
                          <a:effectLst/>
                          <a:latin typeface="+mj-lt"/>
                        </a:rPr>
                        <a:t>Short- and long-term use of health care (e.g. treatments, hospitalization)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700" b="0" i="0" u="none" strike="noStrike" kern="0" cap="none" spc="0" normalizeH="0" baseline="0" noProof="0">
                          <a:ln>
                            <a:noFill/>
                          </a:ln>
                          <a:solidFill>
                            <a:srgbClr val="000000"/>
                          </a:solidFill>
                          <a:effectLst/>
                          <a:uLnTx/>
                          <a:uFillTx/>
                          <a:latin typeface="Lato"/>
                          <a:ea typeface="+mn-ea"/>
                          <a:cs typeface="+mn-cs"/>
                          <a:sym typeface="Arial"/>
                        </a:rPr>
                        <a:t>Burden &amp; epidemiology</a:t>
                      </a:r>
                      <a:endParaRPr kumimoji="0" lang="en-US" sz="700" b="0" i="0" u="none" strike="noStrike" kern="0" cap="none" spc="0" normalizeH="0" baseline="0" noProof="0" dirty="0">
                        <a:ln>
                          <a:noFill/>
                        </a:ln>
                        <a:solidFill>
                          <a:srgbClr val="000000"/>
                        </a:solidFill>
                        <a:effectLst/>
                        <a:uLnTx/>
                        <a:uFillTx/>
                        <a:latin typeface="Lato"/>
                        <a:ea typeface="+mn-ea"/>
                        <a:cs typeface="+mn-cs"/>
                        <a:sym typeface="Arial"/>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en-US" sz="700" b="0" i="0" u="none" strike="noStrike" dirty="0">
                          <a:solidFill>
                            <a:srgbClr val="000000"/>
                          </a:solidFill>
                          <a:effectLst/>
                          <a:latin typeface="+mj-lt"/>
                        </a:rPr>
                        <a:t>Economic impact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174552135"/>
                  </a:ext>
                </a:extLst>
              </a:tr>
              <a:tr h="188810">
                <a:tc>
                  <a:txBody>
                    <a:bodyPr/>
                    <a:lstStyle/>
                    <a:p>
                      <a:pPr algn="l" fontAlgn="b"/>
                      <a:r>
                        <a:rPr lang="en-US" sz="700" b="0" i="0" u="none" strike="noStrike">
                          <a:solidFill>
                            <a:srgbClr val="000000"/>
                          </a:solidFill>
                          <a:effectLst/>
                          <a:latin typeface="+mj-lt"/>
                        </a:rPr>
                        <a:t>Productivity losses e.g. linked to work &amp; school absenteeism linked to the disease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700" b="0" i="0" u="none" strike="noStrike" kern="0" cap="none" spc="0" normalizeH="0" baseline="0" noProof="0">
                          <a:ln>
                            <a:noFill/>
                          </a:ln>
                          <a:solidFill>
                            <a:srgbClr val="000000"/>
                          </a:solidFill>
                          <a:effectLst/>
                          <a:uLnTx/>
                          <a:uFillTx/>
                          <a:latin typeface="Lato"/>
                          <a:ea typeface="+mn-ea"/>
                          <a:cs typeface="+mn-cs"/>
                          <a:sym typeface="Arial"/>
                        </a:rPr>
                        <a:t>Burden &amp; epidemiology</a:t>
                      </a:r>
                      <a:endParaRPr kumimoji="0" lang="en-US" sz="700" b="0" i="0" u="none" strike="noStrike" kern="0" cap="none" spc="0" normalizeH="0" baseline="0" noProof="0" dirty="0">
                        <a:ln>
                          <a:noFill/>
                        </a:ln>
                        <a:solidFill>
                          <a:srgbClr val="000000"/>
                        </a:solidFill>
                        <a:effectLst/>
                        <a:uLnTx/>
                        <a:uFillTx/>
                        <a:latin typeface="Lato"/>
                        <a:ea typeface="+mn-ea"/>
                        <a:cs typeface="+mn-cs"/>
                        <a:sym typeface="Arial"/>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en-US" sz="700" b="0" i="0" u="none" strike="noStrike" dirty="0">
                          <a:solidFill>
                            <a:srgbClr val="000000"/>
                          </a:solidFill>
                          <a:effectLst/>
                          <a:latin typeface="+mj-lt"/>
                        </a:rPr>
                        <a:t>Economic impact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595915106"/>
                  </a:ext>
                </a:extLst>
              </a:tr>
              <a:tr h="97660">
                <a:tc>
                  <a:txBody>
                    <a:bodyPr/>
                    <a:lstStyle/>
                    <a:p>
                      <a:pPr algn="l" fontAlgn="b"/>
                      <a:r>
                        <a:rPr lang="en-US" sz="700" b="0" i="0" u="none" strike="noStrike" dirty="0">
                          <a:solidFill>
                            <a:srgbClr val="000000"/>
                          </a:solidFill>
                          <a:effectLst/>
                          <a:latin typeface="+mj-lt"/>
                        </a:rPr>
                        <a:t>Burden inequity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700" b="0" i="0" u="none" strike="noStrike" kern="0" cap="none" spc="0" normalizeH="0" baseline="0" noProof="0">
                          <a:ln>
                            <a:noFill/>
                          </a:ln>
                          <a:solidFill>
                            <a:srgbClr val="000000"/>
                          </a:solidFill>
                          <a:effectLst/>
                          <a:uLnTx/>
                          <a:uFillTx/>
                          <a:latin typeface="Lato"/>
                          <a:ea typeface="+mn-ea"/>
                          <a:cs typeface="+mn-cs"/>
                          <a:sym typeface="Arial"/>
                        </a:rPr>
                        <a:t>Burden &amp; epidemiology</a:t>
                      </a:r>
                      <a:endParaRPr kumimoji="0" lang="en-US" sz="700" b="0" i="0" u="none" strike="noStrike" kern="0" cap="none" spc="0" normalizeH="0" baseline="0" noProof="0" dirty="0">
                        <a:ln>
                          <a:noFill/>
                        </a:ln>
                        <a:solidFill>
                          <a:srgbClr val="000000"/>
                        </a:solidFill>
                        <a:effectLst/>
                        <a:uLnTx/>
                        <a:uFillTx/>
                        <a:latin typeface="Lato"/>
                        <a:ea typeface="+mn-ea"/>
                        <a:cs typeface="+mn-cs"/>
                        <a:sym typeface="Arial"/>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err="1">
                          <a:solidFill>
                            <a:srgbClr val="000000"/>
                          </a:solidFill>
                          <a:effectLst/>
                          <a:latin typeface="+mj-lt"/>
                        </a:rPr>
                        <a:t>Epidemiology</a:t>
                      </a:r>
                      <a:endParaRPr lang="fr-FR" sz="700" b="0" i="0" u="none" strike="noStrike" dirty="0">
                        <a:solidFill>
                          <a:srgbClr val="000000"/>
                        </a:solidFill>
                        <a:effectLst/>
                        <a:latin typeface="+mj-lt"/>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204384142"/>
                  </a:ext>
                </a:extLst>
              </a:tr>
              <a:tr h="97660">
                <a:tc>
                  <a:txBody>
                    <a:bodyPr/>
                    <a:lstStyle/>
                    <a:p>
                      <a:pPr algn="l" fontAlgn="b"/>
                      <a:r>
                        <a:rPr lang="en-US" sz="700" b="0" i="0" u="none" strike="noStrike">
                          <a:solidFill>
                            <a:srgbClr val="000000"/>
                          </a:solidFill>
                          <a:effectLst/>
                          <a:latin typeface="+mj-lt"/>
                        </a:rPr>
                        <a:t>Incidence including in different sociodemographic and age groups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700" b="0" i="0" u="none" strike="noStrike" kern="0" cap="none" spc="0" normalizeH="0" baseline="0" noProof="0">
                          <a:ln>
                            <a:noFill/>
                          </a:ln>
                          <a:solidFill>
                            <a:srgbClr val="000000"/>
                          </a:solidFill>
                          <a:effectLst/>
                          <a:uLnTx/>
                          <a:uFillTx/>
                          <a:latin typeface="Lato"/>
                          <a:ea typeface="+mn-ea"/>
                          <a:cs typeface="+mn-cs"/>
                          <a:sym typeface="Arial"/>
                        </a:rPr>
                        <a:t>Burden &amp; epidemiology</a:t>
                      </a:r>
                      <a:endParaRPr kumimoji="0" lang="en-US" sz="700" b="0" i="0" u="none" strike="noStrike" kern="0" cap="none" spc="0" normalizeH="0" baseline="0" noProof="0" dirty="0">
                        <a:ln>
                          <a:noFill/>
                        </a:ln>
                        <a:solidFill>
                          <a:srgbClr val="000000"/>
                        </a:solidFill>
                        <a:effectLst/>
                        <a:uLnTx/>
                        <a:uFillTx/>
                        <a:latin typeface="Lato"/>
                        <a:ea typeface="+mn-ea"/>
                        <a:cs typeface="+mn-cs"/>
                        <a:sym typeface="Arial"/>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err="1">
                          <a:solidFill>
                            <a:srgbClr val="000000"/>
                          </a:solidFill>
                          <a:effectLst/>
                          <a:latin typeface="+mj-lt"/>
                        </a:rPr>
                        <a:t>Epidemiology</a:t>
                      </a:r>
                      <a:endParaRPr lang="fr-FR" sz="700" b="0" i="0" u="none" strike="noStrike" dirty="0">
                        <a:solidFill>
                          <a:srgbClr val="000000"/>
                        </a:solidFill>
                        <a:effectLst/>
                        <a:latin typeface="+mj-lt"/>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841018710"/>
                  </a:ext>
                </a:extLst>
              </a:tr>
              <a:tr h="97660">
                <a:tc>
                  <a:txBody>
                    <a:bodyPr/>
                    <a:lstStyle/>
                    <a:p>
                      <a:pPr algn="l" fontAlgn="b"/>
                      <a:r>
                        <a:rPr lang="en-US" sz="700" b="0" i="0" u="none" strike="noStrike">
                          <a:solidFill>
                            <a:srgbClr val="000000"/>
                          </a:solidFill>
                          <a:effectLst/>
                          <a:latin typeface="+mj-lt"/>
                        </a:rPr>
                        <a:t>Prevalence including in different sociodemographic and age groups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700" b="0" i="0" u="none" strike="noStrike" kern="0" cap="none" spc="0" normalizeH="0" baseline="0" noProof="0">
                          <a:ln>
                            <a:noFill/>
                          </a:ln>
                          <a:solidFill>
                            <a:srgbClr val="000000"/>
                          </a:solidFill>
                          <a:effectLst/>
                          <a:uLnTx/>
                          <a:uFillTx/>
                          <a:latin typeface="Lato"/>
                          <a:ea typeface="+mn-ea"/>
                          <a:cs typeface="+mn-cs"/>
                          <a:sym typeface="Arial"/>
                        </a:rPr>
                        <a:t>Burden &amp; epidemiology</a:t>
                      </a:r>
                      <a:endParaRPr kumimoji="0" lang="en-US" sz="700" b="0" i="0" u="none" strike="noStrike" kern="0" cap="none" spc="0" normalizeH="0" baseline="0" noProof="0" dirty="0">
                        <a:ln>
                          <a:noFill/>
                        </a:ln>
                        <a:solidFill>
                          <a:srgbClr val="000000"/>
                        </a:solidFill>
                        <a:effectLst/>
                        <a:uLnTx/>
                        <a:uFillTx/>
                        <a:latin typeface="Lato"/>
                        <a:ea typeface="+mn-ea"/>
                        <a:cs typeface="+mn-cs"/>
                        <a:sym typeface="Arial"/>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err="1">
                          <a:solidFill>
                            <a:srgbClr val="000000"/>
                          </a:solidFill>
                          <a:effectLst/>
                          <a:latin typeface="+mj-lt"/>
                        </a:rPr>
                        <a:t>Epidemiology</a:t>
                      </a:r>
                      <a:endParaRPr lang="fr-FR" sz="700" b="0" i="0" u="none" strike="noStrike" dirty="0">
                        <a:solidFill>
                          <a:srgbClr val="000000"/>
                        </a:solidFill>
                        <a:effectLst/>
                        <a:latin typeface="+mj-lt"/>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803368600"/>
                  </a:ext>
                </a:extLst>
              </a:tr>
              <a:tr h="188810">
                <a:tc>
                  <a:txBody>
                    <a:bodyPr/>
                    <a:lstStyle/>
                    <a:p>
                      <a:pPr algn="l" fontAlgn="b"/>
                      <a:r>
                        <a:rPr lang="en-US" sz="700" b="0" i="0" u="none" strike="noStrike" dirty="0">
                          <a:solidFill>
                            <a:schemeClr val="tx1"/>
                          </a:solidFill>
                          <a:effectLst/>
                          <a:latin typeface="+mj-lt"/>
                        </a:rPr>
                        <a:t>Outbreak potential incl. past occurrence of outbreaks and potential for international spread, and epidemic and pandemic risk</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700" b="0" i="0" u="none" strike="noStrike" kern="0" cap="none" spc="0" normalizeH="0" baseline="0" noProof="0">
                          <a:ln>
                            <a:noFill/>
                          </a:ln>
                          <a:solidFill>
                            <a:srgbClr val="000000"/>
                          </a:solidFill>
                          <a:effectLst/>
                          <a:uLnTx/>
                          <a:uFillTx/>
                          <a:latin typeface="Lato"/>
                          <a:ea typeface="+mn-ea"/>
                          <a:cs typeface="+mn-cs"/>
                          <a:sym typeface="Arial"/>
                        </a:rPr>
                        <a:t>Burden &amp; epidemiology</a:t>
                      </a:r>
                      <a:endParaRPr kumimoji="0" lang="en-US" sz="700" b="0" i="0" u="none" strike="noStrike" kern="0" cap="none" spc="0" normalizeH="0" baseline="0" noProof="0" dirty="0">
                        <a:ln>
                          <a:noFill/>
                        </a:ln>
                        <a:solidFill>
                          <a:srgbClr val="000000"/>
                        </a:solidFill>
                        <a:effectLst/>
                        <a:uLnTx/>
                        <a:uFillTx/>
                        <a:latin typeface="Lato"/>
                        <a:ea typeface="+mn-ea"/>
                        <a:cs typeface="+mn-cs"/>
                        <a:sym typeface="Arial"/>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err="1">
                          <a:solidFill>
                            <a:srgbClr val="000000"/>
                          </a:solidFill>
                          <a:effectLst/>
                          <a:latin typeface="+mj-lt"/>
                        </a:rPr>
                        <a:t>Epidemiology</a:t>
                      </a:r>
                      <a:endParaRPr lang="fr-FR" sz="700" b="0" i="0" u="none" strike="noStrike" dirty="0">
                        <a:solidFill>
                          <a:srgbClr val="000000"/>
                        </a:solidFill>
                        <a:effectLst/>
                        <a:latin typeface="+mj-lt"/>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679787068"/>
                  </a:ext>
                </a:extLst>
              </a:tr>
              <a:tr h="97660">
                <a:tc>
                  <a:txBody>
                    <a:bodyPr/>
                    <a:lstStyle/>
                    <a:p>
                      <a:pPr algn="l" fontAlgn="b"/>
                      <a:r>
                        <a:rPr lang="fr-FR" sz="700" b="0" i="0" u="none" strike="noStrike" dirty="0" err="1">
                          <a:solidFill>
                            <a:schemeClr val="tx1"/>
                          </a:solidFill>
                          <a:effectLst/>
                          <a:latin typeface="+mj-lt"/>
                        </a:rPr>
                        <a:t>Hospitalization</a:t>
                      </a:r>
                      <a:r>
                        <a:rPr lang="fr-FR" sz="700" b="0" i="0" u="none" strike="noStrike" dirty="0">
                          <a:solidFill>
                            <a:schemeClr val="tx1"/>
                          </a:solidFill>
                          <a:effectLst/>
                          <a:latin typeface="+mj-lt"/>
                        </a:rPr>
                        <a:t> rate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700" b="0" i="0" u="none" strike="noStrike" kern="0" cap="none" spc="0" normalizeH="0" baseline="0" noProof="0">
                          <a:ln>
                            <a:noFill/>
                          </a:ln>
                          <a:solidFill>
                            <a:srgbClr val="000000"/>
                          </a:solidFill>
                          <a:effectLst/>
                          <a:uLnTx/>
                          <a:uFillTx/>
                          <a:latin typeface="Lato"/>
                          <a:ea typeface="+mn-ea"/>
                          <a:cs typeface="+mn-cs"/>
                          <a:sym typeface="Arial"/>
                        </a:rPr>
                        <a:t>Burden &amp; epidemiology</a:t>
                      </a:r>
                      <a:endParaRPr kumimoji="0" lang="en-US" sz="700" b="0" i="0" u="none" strike="noStrike" kern="0" cap="none" spc="0" normalizeH="0" baseline="0" noProof="0" dirty="0">
                        <a:ln>
                          <a:noFill/>
                        </a:ln>
                        <a:solidFill>
                          <a:srgbClr val="000000"/>
                        </a:solidFill>
                        <a:effectLst/>
                        <a:uLnTx/>
                        <a:uFillTx/>
                        <a:latin typeface="Lato"/>
                        <a:ea typeface="+mn-ea"/>
                        <a:cs typeface="+mn-cs"/>
                        <a:sym typeface="Arial"/>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err="1">
                          <a:solidFill>
                            <a:srgbClr val="000000"/>
                          </a:solidFill>
                          <a:effectLst/>
                          <a:latin typeface="+mj-lt"/>
                        </a:rPr>
                        <a:t>Health</a:t>
                      </a:r>
                      <a:r>
                        <a:rPr lang="fr-FR" sz="700" b="0" i="0" u="none" strike="noStrike" dirty="0">
                          <a:solidFill>
                            <a:srgbClr val="000000"/>
                          </a:solidFill>
                          <a:effectLst/>
                          <a:latin typeface="+mj-lt"/>
                        </a:rPr>
                        <a:t> impact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914056522"/>
                  </a:ext>
                </a:extLst>
              </a:tr>
              <a:tr h="188810">
                <a:tc>
                  <a:txBody>
                    <a:bodyPr/>
                    <a:lstStyle/>
                    <a:p>
                      <a:pPr algn="l" fontAlgn="b"/>
                      <a:r>
                        <a:rPr lang="en-US" sz="700" b="0" i="0" u="none" strike="noStrike" dirty="0">
                          <a:solidFill>
                            <a:schemeClr val="tx1"/>
                          </a:solidFill>
                          <a:effectLst/>
                          <a:latin typeface="+mj-lt"/>
                        </a:rPr>
                        <a:t>Mortality and lethality incl. in different sociodemographic and age groups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700" b="0" i="0" u="none" strike="noStrike" kern="0" cap="none" spc="0" normalizeH="0" baseline="0" noProof="0">
                          <a:ln>
                            <a:noFill/>
                          </a:ln>
                          <a:solidFill>
                            <a:srgbClr val="000000"/>
                          </a:solidFill>
                          <a:effectLst/>
                          <a:uLnTx/>
                          <a:uFillTx/>
                          <a:latin typeface="Lato"/>
                          <a:ea typeface="+mn-ea"/>
                          <a:cs typeface="+mn-cs"/>
                          <a:sym typeface="Arial"/>
                        </a:rPr>
                        <a:t>Burden &amp; epidemiology</a:t>
                      </a:r>
                      <a:endParaRPr kumimoji="0" lang="en-US" sz="700" b="0" i="0" u="none" strike="noStrike" kern="0" cap="none" spc="0" normalizeH="0" baseline="0" noProof="0" dirty="0">
                        <a:ln>
                          <a:noFill/>
                        </a:ln>
                        <a:solidFill>
                          <a:srgbClr val="000000"/>
                        </a:solidFill>
                        <a:effectLst/>
                        <a:uLnTx/>
                        <a:uFillTx/>
                        <a:latin typeface="Lato"/>
                        <a:ea typeface="+mn-ea"/>
                        <a:cs typeface="+mn-cs"/>
                        <a:sym typeface="Arial"/>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err="1">
                          <a:solidFill>
                            <a:srgbClr val="000000"/>
                          </a:solidFill>
                          <a:effectLst/>
                          <a:latin typeface="+mj-lt"/>
                        </a:rPr>
                        <a:t>Health</a:t>
                      </a:r>
                      <a:r>
                        <a:rPr lang="fr-FR" sz="700" b="0" i="0" u="none" strike="noStrike" dirty="0">
                          <a:solidFill>
                            <a:srgbClr val="000000"/>
                          </a:solidFill>
                          <a:effectLst/>
                          <a:latin typeface="+mj-lt"/>
                        </a:rPr>
                        <a:t> impact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388406671"/>
                  </a:ext>
                </a:extLst>
              </a:tr>
              <a:tr h="97660">
                <a:tc>
                  <a:txBody>
                    <a:bodyPr/>
                    <a:lstStyle/>
                    <a:p>
                      <a:pPr algn="l" fontAlgn="b"/>
                      <a:r>
                        <a:rPr lang="en-US" sz="700" b="0" i="0" u="none" strike="noStrike">
                          <a:solidFill>
                            <a:schemeClr val="tx1"/>
                          </a:solidFill>
                          <a:effectLst/>
                          <a:latin typeface="+mj-lt"/>
                        </a:rPr>
                        <a:t>Intensity of suffering/severity of disease symptoms </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700" b="0" i="0" u="none" strike="noStrike" kern="0" cap="none" spc="0" normalizeH="0" baseline="0" noProof="0">
                          <a:ln>
                            <a:noFill/>
                          </a:ln>
                          <a:solidFill>
                            <a:srgbClr val="000000"/>
                          </a:solidFill>
                          <a:effectLst/>
                          <a:uLnTx/>
                          <a:uFillTx/>
                          <a:latin typeface="Lato"/>
                          <a:ea typeface="+mn-ea"/>
                          <a:cs typeface="+mn-cs"/>
                          <a:sym typeface="Arial"/>
                        </a:rPr>
                        <a:t>Burden &amp; epidemiology</a:t>
                      </a:r>
                      <a:endParaRPr kumimoji="0" lang="en-US" sz="700" b="0" i="0" u="none" strike="noStrike" kern="0" cap="none" spc="0" normalizeH="0" baseline="0" noProof="0" dirty="0">
                        <a:ln>
                          <a:noFill/>
                        </a:ln>
                        <a:solidFill>
                          <a:srgbClr val="000000"/>
                        </a:solidFill>
                        <a:effectLst/>
                        <a:uLnTx/>
                        <a:uFillTx/>
                        <a:latin typeface="Lato"/>
                        <a:ea typeface="+mn-ea"/>
                        <a:cs typeface="+mn-cs"/>
                        <a:sym typeface="Arial"/>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a:solidFill>
                            <a:srgbClr val="000000"/>
                          </a:solidFill>
                          <a:effectLst/>
                          <a:latin typeface="+mj-lt"/>
                        </a:rPr>
                        <a:t>Social impact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641742825"/>
                  </a:ext>
                </a:extLst>
              </a:tr>
              <a:tr h="108988">
                <a:tc>
                  <a:txBody>
                    <a:bodyPr/>
                    <a:lstStyle/>
                    <a:p>
                      <a:pPr algn="l" fontAlgn="b"/>
                      <a:r>
                        <a:rPr lang="en-US" sz="700" b="0" i="0" u="none" strike="noStrike" dirty="0">
                          <a:solidFill>
                            <a:schemeClr val="tx1"/>
                          </a:solidFill>
                          <a:effectLst/>
                          <a:latin typeface="+mj-lt"/>
                        </a:rPr>
                        <a:t>Long-term complications of disease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700" b="0" i="0" u="none" strike="noStrike" kern="0" cap="none" spc="0" normalizeH="0" baseline="0" noProof="0">
                          <a:ln>
                            <a:noFill/>
                          </a:ln>
                          <a:solidFill>
                            <a:srgbClr val="000000"/>
                          </a:solidFill>
                          <a:effectLst/>
                          <a:uLnTx/>
                          <a:uFillTx/>
                          <a:latin typeface="Lato"/>
                          <a:ea typeface="+mn-ea"/>
                          <a:cs typeface="+mn-cs"/>
                          <a:sym typeface="Arial"/>
                        </a:rPr>
                        <a:t>Burden &amp; epidemiology</a:t>
                      </a:r>
                      <a:endParaRPr kumimoji="0" lang="en-US" sz="700" b="0" i="0" u="none" strike="noStrike" kern="0" cap="none" spc="0" normalizeH="0" baseline="0" noProof="0" dirty="0">
                        <a:ln>
                          <a:noFill/>
                        </a:ln>
                        <a:solidFill>
                          <a:srgbClr val="000000"/>
                        </a:solidFill>
                        <a:effectLst/>
                        <a:uLnTx/>
                        <a:uFillTx/>
                        <a:latin typeface="Lato"/>
                        <a:ea typeface="+mn-ea"/>
                        <a:cs typeface="+mn-cs"/>
                        <a:sym typeface="Arial"/>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a:solidFill>
                            <a:srgbClr val="000000"/>
                          </a:solidFill>
                          <a:effectLst/>
                          <a:latin typeface="+mj-lt"/>
                        </a:rPr>
                        <a:t>Social impact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779422335"/>
                  </a:ext>
                </a:extLst>
              </a:tr>
              <a:tr h="97660">
                <a:tc>
                  <a:txBody>
                    <a:bodyPr/>
                    <a:lstStyle/>
                    <a:p>
                      <a:pPr algn="l" fontAlgn="b"/>
                      <a:r>
                        <a:rPr lang="fr-FR" sz="700" b="0" i="0" u="none" strike="noStrike" dirty="0" err="1">
                          <a:solidFill>
                            <a:schemeClr val="tx1"/>
                          </a:solidFill>
                          <a:effectLst/>
                          <a:latin typeface="+mj-lt"/>
                        </a:rPr>
                        <a:t>Disability-adjusted</a:t>
                      </a:r>
                      <a:r>
                        <a:rPr lang="fr-FR" sz="700" b="0" i="0" u="none" strike="noStrike" dirty="0">
                          <a:solidFill>
                            <a:schemeClr val="tx1"/>
                          </a:solidFill>
                          <a:effectLst/>
                          <a:latin typeface="+mj-lt"/>
                        </a:rPr>
                        <a:t> life </a:t>
                      </a:r>
                      <a:r>
                        <a:rPr lang="fr-FR" sz="700" b="0" i="0" u="none" strike="noStrike" dirty="0" err="1">
                          <a:solidFill>
                            <a:schemeClr val="tx1"/>
                          </a:solidFill>
                          <a:effectLst/>
                          <a:latin typeface="+mj-lt"/>
                        </a:rPr>
                        <a:t>years</a:t>
                      </a:r>
                      <a:r>
                        <a:rPr lang="fr-FR" sz="700" b="0" i="0" u="none" strike="noStrike" dirty="0">
                          <a:solidFill>
                            <a:schemeClr val="tx1"/>
                          </a:solidFill>
                          <a:effectLst/>
                          <a:latin typeface="+mj-lt"/>
                        </a:rPr>
                        <a:t> (</a:t>
                      </a:r>
                      <a:r>
                        <a:rPr lang="fr-FR" sz="700" b="0" i="0" u="none" strike="noStrike" dirty="0" err="1">
                          <a:solidFill>
                            <a:schemeClr val="tx1"/>
                          </a:solidFill>
                          <a:effectLst/>
                          <a:latin typeface="+mj-lt"/>
                        </a:rPr>
                        <a:t>DALYs</a:t>
                      </a:r>
                      <a:r>
                        <a:rPr lang="fr-FR" sz="700" b="0" i="0" u="none" strike="noStrike" dirty="0">
                          <a:solidFill>
                            <a:schemeClr val="tx1"/>
                          </a:solidFill>
                          <a:effectLst/>
                          <a:latin typeface="+mj-lt"/>
                        </a:rPr>
                        <a: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700" b="0" i="0" u="none" strike="noStrike" kern="0" cap="none" spc="0" normalizeH="0" baseline="0" noProof="0">
                          <a:ln>
                            <a:noFill/>
                          </a:ln>
                          <a:solidFill>
                            <a:srgbClr val="000000"/>
                          </a:solidFill>
                          <a:effectLst/>
                          <a:uLnTx/>
                          <a:uFillTx/>
                          <a:latin typeface="Lato"/>
                          <a:ea typeface="+mn-ea"/>
                          <a:cs typeface="+mn-cs"/>
                          <a:sym typeface="Arial"/>
                        </a:rPr>
                        <a:t>Burden &amp; epidemiology</a:t>
                      </a:r>
                      <a:endParaRPr kumimoji="0" lang="en-US" sz="700" b="0" i="0" u="none" strike="noStrike" kern="0" cap="none" spc="0" normalizeH="0" baseline="0" noProof="0" dirty="0">
                        <a:ln>
                          <a:noFill/>
                        </a:ln>
                        <a:solidFill>
                          <a:srgbClr val="000000"/>
                        </a:solidFill>
                        <a:effectLst/>
                        <a:uLnTx/>
                        <a:uFillTx/>
                        <a:latin typeface="Lato"/>
                        <a:ea typeface="+mn-ea"/>
                        <a:cs typeface="+mn-cs"/>
                        <a:sym typeface="Arial"/>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a:solidFill>
                            <a:srgbClr val="000000"/>
                          </a:solidFill>
                          <a:effectLst/>
                          <a:latin typeface="+mj-lt"/>
                        </a:rPr>
                        <a:t>Social impact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497533803"/>
                  </a:ext>
                </a:extLst>
              </a:tr>
              <a:tr h="97660">
                <a:tc>
                  <a:txBody>
                    <a:bodyPr/>
                    <a:lstStyle/>
                    <a:p>
                      <a:pPr algn="l" fontAlgn="b"/>
                      <a:r>
                        <a:rPr lang="en-US" sz="700" b="0" i="0" u="none" strike="noStrike">
                          <a:solidFill>
                            <a:schemeClr val="tx1"/>
                          </a:solidFill>
                          <a:effectLst/>
                          <a:latin typeface="+mj-lt"/>
                        </a:rPr>
                        <a:t>Loss of quality-adjusted life years (QALYs)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700" b="0" i="0" u="none" strike="noStrike" kern="0" cap="none" spc="0" normalizeH="0" baseline="0" noProof="0">
                          <a:ln>
                            <a:noFill/>
                          </a:ln>
                          <a:solidFill>
                            <a:srgbClr val="000000"/>
                          </a:solidFill>
                          <a:effectLst/>
                          <a:uLnTx/>
                          <a:uFillTx/>
                          <a:latin typeface="Lato"/>
                          <a:ea typeface="+mn-ea"/>
                          <a:cs typeface="+mn-cs"/>
                          <a:sym typeface="Arial"/>
                        </a:rPr>
                        <a:t>Burden &amp; epidemiology</a:t>
                      </a:r>
                      <a:endParaRPr kumimoji="0" lang="en-US" sz="700" b="0" i="0" u="none" strike="noStrike" kern="0" cap="none" spc="0" normalizeH="0" baseline="0" noProof="0" dirty="0">
                        <a:ln>
                          <a:noFill/>
                        </a:ln>
                        <a:solidFill>
                          <a:srgbClr val="000000"/>
                        </a:solidFill>
                        <a:effectLst/>
                        <a:uLnTx/>
                        <a:uFillTx/>
                        <a:latin typeface="Lato"/>
                        <a:ea typeface="+mn-ea"/>
                        <a:cs typeface="+mn-cs"/>
                        <a:sym typeface="Arial"/>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a:solidFill>
                            <a:srgbClr val="000000"/>
                          </a:solidFill>
                          <a:effectLst/>
                          <a:latin typeface="+mj-lt"/>
                        </a:rPr>
                        <a:t>Social impact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437312737"/>
                  </a:ext>
                </a:extLst>
              </a:tr>
              <a:tr h="161487">
                <a:tc>
                  <a:txBody>
                    <a:bodyPr/>
                    <a:lstStyle/>
                    <a:p>
                      <a:pPr algn="l" fontAlgn="b"/>
                      <a:r>
                        <a:rPr lang="en-US" sz="700" b="0" i="0" u="none" strike="noStrike" dirty="0">
                          <a:solidFill>
                            <a:schemeClr val="tx1"/>
                          </a:solidFill>
                          <a:effectLst/>
                          <a:latin typeface="+mj-lt"/>
                        </a:rPr>
                        <a:t>Absence of satisfactory alternatives to prevent/treat the disease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700" b="0" i="0" u="none" strike="noStrike" kern="0" cap="none" spc="0" normalizeH="0" baseline="0" noProof="0" dirty="0">
                          <a:ln>
                            <a:noFill/>
                          </a:ln>
                          <a:solidFill>
                            <a:srgbClr val="000000"/>
                          </a:solidFill>
                          <a:effectLst/>
                          <a:uLnTx/>
                          <a:uFillTx/>
                          <a:latin typeface="Lato"/>
                          <a:ea typeface="+mn-ea"/>
                          <a:cs typeface="+mn-cs"/>
                          <a:sym typeface="Arial"/>
                        </a:rPr>
                        <a:t>Burden &amp; epidemiology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a:solidFill>
                            <a:srgbClr val="000000"/>
                          </a:solidFill>
                          <a:effectLst/>
                          <a:latin typeface="+mj-lt"/>
                        </a:rPr>
                        <a:t>Alternatives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651508893"/>
                  </a:ext>
                </a:extLst>
              </a:tr>
              <a:tr h="279959">
                <a:tc>
                  <a:txBody>
                    <a:bodyPr/>
                    <a:lstStyle/>
                    <a:p>
                      <a:pPr algn="l" fontAlgn="b"/>
                      <a:r>
                        <a:rPr lang="en-US" sz="700" b="0" i="0" u="none" strike="noStrike" dirty="0">
                          <a:solidFill>
                            <a:schemeClr val="tx1"/>
                          </a:solidFill>
                          <a:effectLst/>
                          <a:latin typeface="+mj-lt"/>
                        </a:rPr>
                        <a:t>Social and economic benefits including reduction in health care costs, improvement in life expectancy, in quality of life for individuals, families, caregivers and communities, productivity gains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a:solidFill>
                            <a:srgbClr val="000000"/>
                          </a:solidFill>
                          <a:effectLst/>
                          <a:latin typeface="+mj-lt"/>
                        </a:rPr>
                        <a:t>Finances &amp; </a:t>
                      </a:r>
                      <a:r>
                        <a:rPr lang="fr-FR" sz="700" b="0" i="0" u="none" strike="noStrike" dirty="0" err="1">
                          <a:solidFill>
                            <a:srgbClr val="000000"/>
                          </a:solidFill>
                          <a:effectLst/>
                          <a:latin typeface="+mj-lt"/>
                        </a:rPr>
                        <a:t>economics</a:t>
                      </a:r>
                      <a:endParaRPr lang="fr-FR" sz="700" b="0" i="0" u="none" strike="noStrike" dirty="0">
                        <a:solidFill>
                          <a:srgbClr val="000000"/>
                        </a:solidFill>
                        <a:effectLst/>
                        <a:latin typeface="+mj-lt"/>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err="1">
                          <a:solidFill>
                            <a:srgbClr val="000000"/>
                          </a:solidFill>
                          <a:effectLst/>
                          <a:latin typeface="+mj-lt"/>
                        </a:rPr>
                        <a:t>Benefits</a:t>
                      </a:r>
                      <a:endParaRPr lang="fr-FR" sz="700" b="0" i="0" u="none" strike="noStrike" dirty="0">
                        <a:solidFill>
                          <a:srgbClr val="000000"/>
                        </a:solidFill>
                        <a:effectLst/>
                        <a:latin typeface="+mj-lt"/>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946462972"/>
                  </a:ext>
                </a:extLst>
              </a:tr>
              <a:tr h="188810">
                <a:tc>
                  <a:txBody>
                    <a:bodyPr/>
                    <a:lstStyle/>
                    <a:p>
                      <a:pPr algn="l" fontAlgn="b"/>
                      <a:r>
                        <a:rPr lang="en-US" sz="700" b="0" i="0" u="none" strike="noStrike">
                          <a:solidFill>
                            <a:schemeClr val="tx1"/>
                          </a:solidFill>
                          <a:effectLst/>
                          <a:latin typeface="+mj-lt"/>
                        </a:rPr>
                        <a:t>Indirect benefits (i.e. reduced antimicrobial resistance, reduced emergency room overcrowding)</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a:solidFill>
                            <a:srgbClr val="000000"/>
                          </a:solidFill>
                          <a:effectLst/>
                          <a:latin typeface="+mj-lt"/>
                        </a:rPr>
                        <a:t>Finances &amp; </a:t>
                      </a:r>
                      <a:r>
                        <a:rPr lang="fr-FR" sz="700" b="0" i="0" u="none" strike="noStrike" dirty="0" err="1">
                          <a:solidFill>
                            <a:srgbClr val="000000"/>
                          </a:solidFill>
                          <a:effectLst/>
                          <a:latin typeface="+mj-lt"/>
                        </a:rPr>
                        <a:t>economics</a:t>
                      </a:r>
                      <a:endParaRPr lang="fr-FR" sz="700" b="0" i="0" u="none" strike="noStrike" dirty="0">
                        <a:solidFill>
                          <a:srgbClr val="000000"/>
                        </a:solidFill>
                        <a:effectLst/>
                        <a:latin typeface="+mj-lt"/>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err="1">
                          <a:solidFill>
                            <a:srgbClr val="000000"/>
                          </a:solidFill>
                          <a:effectLst/>
                          <a:latin typeface="+mj-lt"/>
                        </a:rPr>
                        <a:t>Benefits</a:t>
                      </a:r>
                      <a:endParaRPr lang="fr-FR" sz="700" b="0" i="0" u="none" strike="noStrike" dirty="0">
                        <a:solidFill>
                          <a:srgbClr val="000000"/>
                        </a:solidFill>
                        <a:effectLst/>
                        <a:latin typeface="+mj-lt"/>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94029956"/>
                  </a:ext>
                </a:extLst>
              </a:tr>
              <a:tr h="97660">
                <a:tc>
                  <a:txBody>
                    <a:bodyPr/>
                    <a:lstStyle/>
                    <a:p>
                      <a:pPr algn="l" fontAlgn="b"/>
                      <a:r>
                        <a:rPr lang="en-US" sz="700" b="0" i="0" u="none" strike="noStrike">
                          <a:solidFill>
                            <a:schemeClr val="tx1"/>
                          </a:solidFill>
                          <a:effectLst/>
                          <a:latin typeface="+mj-lt"/>
                        </a:rPr>
                        <a:t>Direct costs (cost of vaccine, materials, vaccinators, delivery)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a:solidFill>
                            <a:srgbClr val="000000"/>
                          </a:solidFill>
                          <a:effectLst/>
                          <a:latin typeface="+mj-lt"/>
                        </a:rPr>
                        <a:t>Finances &amp; </a:t>
                      </a:r>
                      <a:r>
                        <a:rPr lang="fr-FR" sz="700" b="0" i="0" u="none" strike="noStrike" dirty="0" err="1">
                          <a:solidFill>
                            <a:srgbClr val="000000"/>
                          </a:solidFill>
                          <a:effectLst/>
                          <a:latin typeface="+mj-lt"/>
                        </a:rPr>
                        <a:t>economics</a:t>
                      </a:r>
                      <a:endParaRPr lang="fr-FR" sz="700" b="0" i="0" u="none" strike="noStrike" dirty="0">
                        <a:solidFill>
                          <a:srgbClr val="000000"/>
                        </a:solidFill>
                        <a:effectLst/>
                        <a:latin typeface="+mj-lt"/>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err="1">
                          <a:solidFill>
                            <a:srgbClr val="000000"/>
                          </a:solidFill>
                          <a:effectLst/>
                          <a:latin typeface="+mj-lt"/>
                        </a:rPr>
                        <a:t>Cost</a:t>
                      </a:r>
                      <a:endParaRPr lang="fr-FR" sz="700" b="0" i="0" u="none" strike="noStrike" dirty="0">
                        <a:solidFill>
                          <a:srgbClr val="000000"/>
                        </a:solidFill>
                        <a:effectLst/>
                        <a:latin typeface="+mj-lt"/>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4014362862"/>
                  </a:ext>
                </a:extLst>
              </a:tr>
              <a:tr h="188810">
                <a:tc>
                  <a:txBody>
                    <a:bodyPr/>
                    <a:lstStyle/>
                    <a:p>
                      <a:pPr algn="l" fontAlgn="b"/>
                      <a:r>
                        <a:rPr lang="en-US" sz="700" b="0" i="0" u="none" strike="noStrike" dirty="0">
                          <a:solidFill>
                            <a:schemeClr val="tx1"/>
                          </a:solidFill>
                          <a:effectLst/>
                          <a:latin typeface="+mj-lt"/>
                        </a:rPr>
                        <a:t>Indirect costs (e.g. training of health-care workers, supply chain expenses)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mj-lt"/>
                        </a:rPr>
                        <a:t>Finances &amp; economics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err="1">
                          <a:solidFill>
                            <a:srgbClr val="000000"/>
                          </a:solidFill>
                          <a:effectLst/>
                          <a:latin typeface="+mj-lt"/>
                        </a:rPr>
                        <a:t>Cost</a:t>
                      </a:r>
                      <a:endParaRPr lang="fr-FR" sz="700" b="0" i="0" u="none" strike="noStrike" dirty="0">
                        <a:solidFill>
                          <a:srgbClr val="000000"/>
                        </a:solidFill>
                        <a:effectLst/>
                        <a:latin typeface="+mj-lt"/>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773144343"/>
                  </a:ext>
                </a:extLst>
              </a:tr>
              <a:tr h="97660">
                <a:tc>
                  <a:txBody>
                    <a:bodyPr/>
                    <a:lstStyle/>
                    <a:p>
                      <a:pPr algn="l" fontAlgn="b"/>
                      <a:r>
                        <a:rPr lang="fr-FR" sz="700" b="0" i="0" u="none" strike="noStrike">
                          <a:solidFill>
                            <a:schemeClr val="tx1"/>
                          </a:solidFill>
                          <a:effectLst/>
                          <a:latin typeface="+mj-lt"/>
                        </a:rPr>
                        <a:t>Perspective on vaccine price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mj-lt"/>
                        </a:rPr>
                        <a:t>Finances &amp; economics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err="1">
                          <a:solidFill>
                            <a:srgbClr val="000000"/>
                          </a:solidFill>
                          <a:effectLst/>
                          <a:latin typeface="+mj-lt"/>
                        </a:rPr>
                        <a:t>Cost</a:t>
                      </a:r>
                      <a:endParaRPr lang="fr-FR" sz="700" b="0" i="0" u="none" strike="noStrike" dirty="0">
                        <a:solidFill>
                          <a:srgbClr val="000000"/>
                        </a:solidFill>
                        <a:effectLst/>
                        <a:latin typeface="+mj-lt"/>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195312554"/>
                  </a:ext>
                </a:extLst>
              </a:tr>
              <a:tr h="188810">
                <a:tc>
                  <a:txBody>
                    <a:bodyPr/>
                    <a:lstStyle/>
                    <a:p>
                      <a:pPr algn="l" fontAlgn="b"/>
                      <a:r>
                        <a:rPr lang="en-US" sz="700" b="0" i="0" u="none" strike="noStrike" dirty="0">
                          <a:solidFill>
                            <a:schemeClr val="tx1"/>
                          </a:solidFill>
                          <a:effectLst/>
                          <a:latin typeface="+mj-lt"/>
                        </a:rPr>
                        <a:t>Availability and sustainability of funding to cover the total cost of the program (incl. GAVI eligibility)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mj-lt"/>
                        </a:rPr>
                        <a:t>Finances &amp; economics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err="1">
                          <a:solidFill>
                            <a:srgbClr val="000000"/>
                          </a:solidFill>
                          <a:effectLst/>
                          <a:latin typeface="+mj-lt"/>
                        </a:rPr>
                        <a:t>Cost</a:t>
                      </a:r>
                      <a:endParaRPr lang="fr-FR" sz="700" b="0" i="0" u="none" strike="noStrike" dirty="0">
                        <a:solidFill>
                          <a:srgbClr val="000000"/>
                        </a:solidFill>
                        <a:effectLst/>
                        <a:latin typeface="+mj-lt"/>
                      </a:endParaRP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012976231"/>
                  </a:ext>
                </a:extLst>
              </a:tr>
            </a:tbl>
          </a:graphicData>
        </a:graphic>
      </p:graphicFrame>
      <p:graphicFrame>
        <p:nvGraphicFramePr>
          <p:cNvPr id="2" name="Table 1">
            <a:extLst>
              <a:ext uri="{FF2B5EF4-FFF2-40B4-BE49-F238E27FC236}">
                <a16:creationId xmlns:a16="http://schemas.microsoft.com/office/drawing/2014/main" id="{08EAC8D3-CB54-C4C5-9153-F2680F1EE1E0}"/>
              </a:ext>
            </a:extLst>
          </p:cNvPr>
          <p:cNvGraphicFramePr>
            <a:graphicFrameLocks noGrp="1"/>
          </p:cNvGraphicFramePr>
          <p:nvPr/>
        </p:nvGraphicFramePr>
        <p:xfrm>
          <a:off x="6212346" y="956941"/>
          <a:ext cx="5580585" cy="5860786"/>
        </p:xfrm>
        <a:graphic>
          <a:graphicData uri="http://schemas.openxmlformats.org/drawingml/2006/table">
            <a:tbl>
              <a:tblPr/>
              <a:tblGrid>
                <a:gridCol w="3247349">
                  <a:extLst>
                    <a:ext uri="{9D8B030D-6E8A-4147-A177-3AD203B41FA5}">
                      <a16:colId xmlns:a16="http://schemas.microsoft.com/office/drawing/2014/main" val="454814299"/>
                    </a:ext>
                  </a:extLst>
                </a:gridCol>
                <a:gridCol w="1082962">
                  <a:extLst>
                    <a:ext uri="{9D8B030D-6E8A-4147-A177-3AD203B41FA5}">
                      <a16:colId xmlns:a16="http://schemas.microsoft.com/office/drawing/2014/main" val="1045922711"/>
                    </a:ext>
                  </a:extLst>
                </a:gridCol>
                <a:gridCol w="1250274">
                  <a:extLst>
                    <a:ext uri="{9D8B030D-6E8A-4147-A177-3AD203B41FA5}">
                      <a16:colId xmlns:a16="http://schemas.microsoft.com/office/drawing/2014/main" val="271391339"/>
                    </a:ext>
                  </a:extLst>
                </a:gridCol>
              </a:tblGrid>
              <a:tr h="115346">
                <a:tc>
                  <a:txBody>
                    <a:bodyPr/>
                    <a:lstStyle/>
                    <a:p>
                      <a:pPr algn="l" fontAlgn="b"/>
                      <a:r>
                        <a:rPr lang="en-US" sz="900" b="1" i="0" u="none" strike="noStrike" dirty="0">
                          <a:solidFill>
                            <a:srgbClr val="0F5D61"/>
                          </a:solidFill>
                          <a:effectLst/>
                          <a:latin typeface="Calibri" panose="020F0502020204030204" pitchFamily="34" charset="0"/>
                        </a:rPr>
                        <a:t>Criterion</a:t>
                      </a:r>
                    </a:p>
                  </a:txBody>
                  <a:tcPr marL="8626" marR="8626" marT="8626"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r>
                        <a:rPr lang="en-US" sz="900" b="1" i="0" u="none" strike="noStrike" dirty="0">
                          <a:solidFill>
                            <a:srgbClr val="0F5D61"/>
                          </a:solidFill>
                          <a:effectLst/>
                          <a:latin typeface="Calibri" panose="020F0502020204030204" pitchFamily="34" charset="0"/>
                        </a:rPr>
                        <a:t>Category</a:t>
                      </a:r>
                    </a:p>
                  </a:txBody>
                  <a:tcPr marL="8626" marR="8626" marT="8626"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r>
                        <a:rPr lang="en-US" sz="900" b="1" i="0" u="none" strike="noStrike" dirty="0">
                          <a:solidFill>
                            <a:srgbClr val="0F5D61"/>
                          </a:solidFill>
                          <a:effectLst/>
                          <a:latin typeface="Calibri" panose="020F0502020204030204" pitchFamily="34" charset="0"/>
                        </a:rPr>
                        <a:t>Sub-category</a:t>
                      </a:r>
                    </a:p>
                  </a:txBody>
                  <a:tcPr marL="8626" marR="8626" marT="8626" marB="0" anchor="b">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4336633"/>
                  </a:ext>
                </a:extLst>
              </a:tr>
              <a:tr h="259246">
                <a:tc>
                  <a:txBody>
                    <a:bodyPr/>
                    <a:lstStyle/>
                    <a:p>
                      <a:pPr algn="l" fontAlgn="b"/>
                      <a:r>
                        <a:rPr lang="en-US" sz="700" b="0" i="0" u="none" strike="noStrike" dirty="0">
                          <a:solidFill>
                            <a:srgbClr val="000000"/>
                          </a:solidFill>
                          <a:effectLst/>
                          <a:latin typeface="Calibri" panose="020F0502020204030204" pitchFamily="34" charset="0"/>
                        </a:rPr>
                        <a:t>Net present cost benefit ratios (from health care and societal perspectives) of vaccine vs. alternative strategies (per life saved, case prevented, life year gained, quality-adjusted life year gained)</a:t>
                      </a:r>
                    </a:p>
                  </a:txBody>
                  <a:tcPr marL="7620" marR="7620" marT="7620" marB="0">
                    <a:lnL>
                      <a:noFill/>
                    </a:lnL>
                    <a:lnR>
                      <a:noFill/>
                    </a:ln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Finances &amp; economics</a:t>
                      </a:r>
                    </a:p>
                  </a:txBody>
                  <a:tcPr marL="7620" marR="7620" marT="7620" marB="0">
                    <a:lnL>
                      <a:noFill/>
                    </a:lnL>
                    <a:lnR>
                      <a:noFill/>
                    </a:ln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Ratio</a:t>
                      </a:r>
                    </a:p>
                  </a:txBody>
                  <a:tcPr marL="7620" marR="7620" marT="7620" marB="0">
                    <a:lnL>
                      <a:noFill/>
                    </a:lnL>
                    <a:lnR>
                      <a:noFill/>
                    </a:ln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74938099"/>
                  </a:ext>
                </a:extLst>
              </a:tr>
              <a:tr h="259246">
                <a:tc>
                  <a:txBody>
                    <a:bodyPr/>
                    <a:lstStyle/>
                    <a:p>
                      <a:pPr algn="l" fontAlgn="b"/>
                      <a:r>
                        <a:rPr lang="en-US" sz="700" b="0" i="0" u="none" strike="noStrike">
                          <a:solidFill>
                            <a:srgbClr val="000000"/>
                          </a:solidFill>
                          <a:effectLst/>
                          <a:latin typeface="Calibri" panose="020F0502020204030204" pitchFamily="34" charset="0"/>
                        </a:rPr>
                        <a:t>Absence of legal constraints concerning use of vaccine (i.e. departure from manufacturers’ recommendations/off license use of the vaccine, mandatory, recording, potential compensation for adverse events, incentives) </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Legal &amp; Ethical</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Legal</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66268365"/>
                  </a:ext>
                </a:extLst>
              </a:tr>
              <a:tr h="103644">
                <a:tc>
                  <a:txBody>
                    <a:bodyPr/>
                    <a:lstStyle/>
                    <a:p>
                      <a:pPr algn="l" fontAlgn="b"/>
                      <a:r>
                        <a:rPr lang="fr-FR" sz="700" b="0" i="0" u="none" strike="noStrike">
                          <a:solidFill>
                            <a:srgbClr val="000000"/>
                          </a:solidFill>
                          <a:effectLst/>
                          <a:latin typeface="Calibri" panose="020F0502020204030204" pitchFamily="34" charset="0"/>
                        </a:rPr>
                        <a:t>Licensing by foreign NRA</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Legal &amp; Ethical</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Legal</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4234732596"/>
                  </a:ext>
                </a:extLst>
              </a:tr>
              <a:tr h="90435">
                <a:tc>
                  <a:txBody>
                    <a:bodyPr/>
                    <a:lstStyle/>
                    <a:p>
                      <a:pPr algn="l" fontAlgn="b"/>
                      <a:r>
                        <a:rPr lang="fr-FR" sz="700" b="0" i="0" u="none" strike="noStrike">
                          <a:solidFill>
                            <a:srgbClr val="000000"/>
                          </a:solidFill>
                          <a:effectLst/>
                          <a:latin typeface="Calibri" panose="020F0502020204030204" pitchFamily="34" charset="0"/>
                        </a:rPr>
                        <a:t>Prequalified by WHO</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Legal &amp; Ethical</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Legal</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140708530"/>
                  </a:ext>
                </a:extLst>
              </a:tr>
              <a:tr h="90435">
                <a:tc>
                  <a:txBody>
                    <a:bodyPr/>
                    <a:lstStyle/>
                    <a:p>
                      <a:pPr algn="l" fontAlgn="b"/>
                      <a:r>
                        <a:rPr lang="fr-FR" sz="700" b="0" i="0" u="none" strike="noStrike">
                          <a:solidFill>
                            <a:srgbClr val="000000"/>
                          </a:solidFill>
                          <a:effectLst/>
                          <a:latin typeface="Calibri" panose="020F0502020204030204" pitchFamily="34" charset="0"/>
                        </a:rPr>
                        <a:t>Licensing by national RA</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Legal &amp; Ethical</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Legal</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969189759"/>
                  </a:ext>
                </a:extLst>
              </a:tr>
              <a:tr h="90435">
                <a:tc>
                  <a:txBody>
                    <a:bodyPr/>
                    <a:lstStyle/>
                    <a:p>
                      <a:pPr algn="l" fontAlgn="b"/>
                      <a:r>
                        <a:rPr lang="en-US" sz="700" b="0" i="0" u="none" strike="noStrike">
                          <a:solidFill>
                            <a:srgbClr val="000000"/>
                          </a:solidFill>
                          <a:effectLst/>
                          <a:latin typeface="Calibri" panose="020F0502020204030204" pitchFamily="34" charset="0"/>
                        </a:rPr>
                        <a:t>Accessibility and equity of vaccination for the target population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Legal &amp; Ethical</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Ethical</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925569151"/>
                  </a:ext>
                </a:extLst>
              </a:tr>
              <a:tr h="174840">
                <a:tc>
                  <a:txBody>
                    <a:bodyPr/>
                    <a:lstStyle/>
                    <a:p>
                      <a:pPr algn="l" fontAlgn="b"/>
                      <a:r>
                        <a:rPr lang="en-US" sz="700" b="0" i="0" u="none" strike="noStrike">
                          <a:solidFill>
                            <a:srgbClr val="000000"/>
                          </a:solidFill>
                          <a:effectLst/>
                          <a:latin typeface="Calibri" panose="020F0502020204030204" pitchFamily="34" charset="0"/>
                        </a:rPr>
                        <a:t>Ethical, market and diplomatic issues that may affect acceptability of the vaccine to stakeholders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Legal &amp; Ethical</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Ethical</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154163147"/>
                  </a:ext>
                </a:extLst>
              </a:tr>
              <a:tr h="174840">
                <a:tc>
                  <a:txBody>
                    <a:bodyPr/>
                    <a:lstStyle/>
                    <a:p>
                      <a:pPr algn="l" fontAlgn="b"/>
                      <a:r>
                        <a:rPr lang="en-US" sz="700" b="0" i="0" u="none" strike="noStrike">
                          <a:solidFill>
                            <a:srgbClr val="000000"/>
                          </a:solidFill>
                          <a:effectLst/>
                          <a:latin typeface="Calibri" panose="020F0502020204030204" pitchFamily="34" charset="0"/>
                        </a:rPr>
                        <a:t>Compatibility of the presentation of the vaccines with the expected uses in the country (e.g. to population spread in the country)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Logistics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Product aspect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40682909"/>
                  </a:ext>
                </a:extLst>
              </a:tr>
              <a:tr h="103579">
                <a:tc>
                  <a:txBody>
                    <a:bodyPr/>
                    <a:lstStyle/>
                    <a:p>
                      <a:pPr algn="l" fontAlgn="b"/>
                      <a:r>
                        <a:rPr lang="en-US" sz="700" b="0" i="0" u="none" strike="noStrike">
                          <a:solidFill>
                            <a:srgbClr val="000000"/>
                          </a:solidFill>
                          <a:effectLst/>
                          <a:latin typeface="Calibri" panose="020F0502020204030204" pitchFamily="34" charset="0"/>
                        </a:rPr>
                        <a:t>Ease of conservation (volume &amp; cold chain requirements)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Logistics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Cold Chain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939882817"/>
                  </a:ext>
                </a:extLst>
              </a:tr>
              <a:tr h="90435">
                <a:tc>
                  <a:txBody>
                    <a:bodyPr/>
                    <a:lstStyle/>
                    <a:p>
                      <a:pPr algn="l" fontAlgn="b"/>
                      <a:r>
                        <a:rPr lang="en-US" sz="700" b="0" i="0" u="none" strike="noStrike">
                          <a:solidFill>
                            <a:srgbClr val="000000"/>
                          </a:solidFill>
                          <a:effectLst/>
                          <a:latin typeface="Calibri" panose="020F0502020204030204" pitchFamily="34" charset="0"/>
                        </a:rPr>
                        <a:t>Shelf life of the vaccine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Logistics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Cold Chain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4238450561"/>
                  </a:ext>
                </a:extLst>
              </a:tr>
              <a:tr h="174840">
                <a:tc>
                  <a:txBody>
                    <a:bodyPr/>
                    <a:lstStyle/>
                    <a:p>
                      <a:pPr algn="l" fontAlgn="b"/>
                      <a:r>
                        <a:rPr lang="en-US" sz="700" b="0" i="0" u="none" strike="noStrike">
                          <a:solidFill>
                            <a:srgbClr val="000000"/>
                          </a:solidFill>
                          <a:effectLst/>
                          <a:latin typeface="Calibri" panose="020F0502020204030204" pitchFamily="34" charset="0"/>
                        </a:rPr>
                        <a:t>Availability of adequate cold chain equipment at all levels or ability to procure CCE required to store the vaccine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Logistics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Cold Chain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62550059"/>
                  </a:ext>
                </a:extLst>
              </a:tr>
              <a:tr h="90435">
                <a:tc>
                  <a:txBody>
                    <a:bodyPr/>
                    <a:lstStyle/>
                    <a:p>
                      <a:pPr algn="l" fontAlgn="b"/>
                      <a:r>
                        <a:rPr lang="en-US" sz="700" b="0" i="0" u="none" strike="noStrike">
                          <a:solidFill>
                            <a:srgbClr val="000000"/>
                          </a:solidFill>
                          <a:effectLst/>
                          <a:latin typeface="Calibri" panose="020F0502020204030204" pitchFamily="34" charset="0"/>
                        </a:rPr>
                        <a:t>Readiness of the existing distribution channels in the country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Logistics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Distribution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470695295"/>
                  </a:ext>
                </a:extLst>
              </a:tr>
              <a:tr h="90435">
                <a:tc>
                  <a:txBody>
                    <a:bodyPr/>
                    <a:lstStyle/>
                    <a:p>
                      <a:pPr algn="l" fontAlgn="b"/>
                      <a:r>
                        <a:rPr lang="fr-FR" sz="700" b="0" i="0" u="none" strike="noStrike">
                          <a:solidFill>
                            <a:srgbClr val="000000"/>
                          </a:solidFill>
                          <a:effectLst/>
                          <a:latin typeface="Calibri" panose="020F0502020204030204" pitchFamily="34" charset="0"/>
                        </a:rPr>
                        <a:t>Indicative wastage rate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Logistics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Wastage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744599550"/>
                  </a:ext>
                </a:extLst>
              </a:tr>
              <a:tr h="90435">
                <a:tc>
                  <a:txBody>
                    <a:bodyPr/>
                    <a:lstStyle/>
                    <a:p>
                      <a:pPr algn="l" fontAlgn="b"/>
                      <a:r>
                        <a:rPr lang="en-US" sz="700" b="0" i="0" u="none" strike="noStrike">
                          <a:solidFill>
                            <a:srgbClr val="000000"/>
                          </a:solidFill>
                          <a:effectLst/>
                          <a:latin typeface="Calibri" panose="020F0502020204030204" pitchFamily="34" charset="0"/>
                        </a:rPr>
                        <a:t>Ability to maintain wastage at expected levels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Logistics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Wastage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645622385"/>
                  </a:ext>
                </a:extLst>
              </a:tr>
              <a:tr h="90435">
                <a:tc>
                  <a:txBody>
                    <a:bodyPr/>
                    <a:lstStyle/>
                    <a:p>
                      <a:pPr algn="l" fontAlgn="b"/>
                      <a:r>
                        <a:rPr lang="fr-FR" sz="700" b="0" i="0" u="none" strike="noStrike">
                          <a:solidFill>
                            <a:srgbClr val="000000"/>
                          </a:solidFill>
                          <a:effectLst/>
                          <a:latin typeface="Calibri" panose="020F0502020204030204" pitchFamily="34" charset="0"/>
                        </a:rPr>
                        <a:t>Ability to manage waste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Logistics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Wastage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4228874787"/>
                  </a:ext>
                </a:extLst>
              </a:tr>
              <a:tr h="90435">
                <a:tc>
                  <a:txBody>
                    <a:bodyPr/>
                    <a:lstStyle/>
                    <a:p>
                      <a:pPr algn="l" fontAlgn="b"/>
                      <a:r>
                        <a:rPr lang="en-US" sz="700" b="0" i="0" u="none" strike="noStrike">
                          <a:solidFill>
                            <a:srgbClr val="000000"/>
                          </a:solidFill>
                          <a:effectLst/>
                          <a:latin typeface="Calibri" panose="020F0502020204030204" pitchFamily="34" charset="0"/>
                        </a:rPr>
                        <a:t>Adequacy of the labels to the local language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Logistics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Product aspect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152338754"/>
                  </a:ext>
                </a:extLst>
              </a:tr>
              <a:tr h="90435">
                <a:tc>
                  <a:txBody>
                    <a:bodyPr/>
                    <a:lstStyle/>
                    <a:p>
                      <a:pPr algn="l" fontAlgn="b"/>
                      <a:r>
                        <a:rPr lang="en-US" sz="700" b="0" i="0" u="none" strike="noStrike">
                          <a:solidFill>
                            <a:srgbClr val="000000"/>
                          </a:solidFill>
                          <a:effectLst/>
                          <a:latin typeface="Calibri" panose="020F0502020204030204" pitchFamily="34" charset="0"/>
                        </a:rPr>
                        <a:t>Market availability of the vaccine and supplies over the selected time period</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err="1">
                          <a:solidFill>
                            <a:srgbClr val="000000"/>
                          </a:solidFill>
                          <a:effectLst/>
                          <a:latin typeface="Calibri" panose="020F0502020204030204" pitchFamily="34" charset="0"/>
                        </a:rPr>
                        <a:t>Market</a:t>
                      </a:r>
                      <a:r>
                        <a:rPr lang="fr-FR" sz="700" b="0" i="0" u="none" strike="noStrike" dirty="0">
                          <a:solidFill>
                            <a:srgbClr val="000000"/>
                          </a:solidFill>
                          <a:effectLst/>
                          <a:latin typeface="Calibri" panose="020F0502020204030204" pitchFamily="34" charset="0"/>
                        </a:rPr>
                        <a:t> availability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a:solidFill>
                            <a:srgbClr val="000000"/>
                          </a:solidFill>
                          <a:effectLst/>
                          <a:latin typeface="Calibri" panose="020F0502020204030204" pitchFamily="34" charset="0"/>
                        </a:rPr>
                        <a:t>Availability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174552135"/>
                  </a:ext>
                </a:extLst>
              </a:tr>
              <a:tr h="90435">
                <a:tc>
                  <a:txBody>
                    <a:bodyPr/>
                    <a:lstStyle/>
                    <a:p>
                      <a:pPr algn="l" fontAlgn="b"/>
                      <a:r>
                        <a:rPr lang="en-US" sz="700" b="0" i="0" u="none" strike="noStrike">
                          <a:solidFill>
                            <a:srgbClr val="000000"/>
                          </a:solidFill>
                          <a:effectLst/>
                          <a:latin typeface="Calibri" panose="020F0502020204030204" pitchFamily="34" charset="0"/>
                        </a:rPr>
                        <a:t>Sustainability of the market availability of the vaccine and supplies in the longer term</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err="1">
                          <a:solidFill>
                            <a:srgbClr val="000000"/>
                          </a:solidFill>
                          <a:effectLst/>
                          <a:latin typeface="Calibri" panose="020F0502020204030204" pitchFamily="34" charset="0"/>
                        </a:rPr>
                        <a:t>Market</a:t>
                      </a:r>
                      <a:r>
                        <a:rPr lang="fr-FR" sz="700" b="0" i="0" u="none" strike="noStrike" dirty="0">
                          <a:solidFill>
                            <a:srgbClr val="000000"/>
                          </a:solidFill>
                          <a:effectLst/>
                          <a:latin typeface="Calibri" panose="020F0502020204030204" pitchFamily="34" charset="0"/>
                        </a:rPr>
                        <a:t> availability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a:solidFill>
                            <a:srgbClr val="000000"/>
                          </a:solidFill>
                          <a:effectLst/>
                          <a:latin typeface="Calibri" panose="020F0502020204030204" pitchFamily="34" charset="0"/>
                        </a:rPr>
                        <a:t>Availability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595915106"/>
                  </a:ext>
                </a:extLst>
              </a:tr>
              <a:tr h="90435">
                <a:tc>
                  <a:txBody>
                    <a:bodyPr/>
                    <a:lstStyle/>
                    <a:p>
                      <a:pPr algn="l" fontAlgn="b"/>
                      <a:r>
                        <a:rPr lang="en-US" sz="700" b="0" i="0" u="none" strike="noStrike" dirty="0">
                          <a:solidFill>
                            <a:srgbClr val="000000"/>
                          </a:solidFill>
                          <a:effectLst/>
                          <a:latin typeface="Calibri" panose="020F0502020204030204" pitchFamily="34" charset="0"/>
                        </a:rPr>
                        <a:t>Ease of procurement of the vaccine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err="1">
                          <a:solidFill>
                            <a:srgbClr val="000000"/>
                          </a:solidFill>
                          <a:effectLst/>
                          <a:latin typeface="Calibri" panose="020F0502020204030204" pitchFamily="34" charset="0"/>
                        </a:rPr>
                        <a:t>Market</a:t>
                      </a:r>
                      <a:r>
                        <a:rPr lang="fr-FR" sz="700" b="0" i="0" u="none" strike="noStrike" dirty="0">
                          <a:solidFill>
                            <a:srgbClr val="000000"/>
                          </a:solidFill>
                          <a:effectLst/>
                          <a:latin typeface="Calibri" panose="020F0502020204030204" pitchFamily="34" charset="0"/>
                        </a:rPr>
                        <a:t> availability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Procurement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204384142"/>
                  </a:ext>
                </a:extLst>
              </a:tr>
              <a:tr h="90435">
                <a:tc>
                  <a:txBody>
                    <a:bodyPr/>
                    <a:lstStyle/>
                    <a:p>
                      <a:pPr algn="l" fontAlgn="b"/>
                      <a:r>
                        <a:rPr lang="en-US" sz="700" b="0" i="0" u="none" strike="noStrike">
                          <a:solidFill>
                            <a:srgbClr val="000000"/>
                          </a:solidFill>
                          <a:effectLst/>
                          <a:latin typeface="Calibri" panose="020F0502020204030204" pitchFamily="34" charset="0"/>
                        </a:rPr>
                        <a:t>Safety issues related to the product being similar to an existing vaccines or drugs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Vaccine safety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Safety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841018710"/>
                  </a:ext>
                </a:extLst>
              </a:tr>
              <a:tr h="174840">
                <a:tc>
                  <a:txBody>
                    <a:bodyPr/>
                    <a:lstStyle/>
                    <a:p>
                      <a:pPr algn="l" fontAlgn="b"/>
                      <a:r>
                        <a:rPr lang="en-US" sz="700" b="0" i="0" u="none" strike="noStrike">
                          <a:solidFill>
                            <a:srgbClr val="000000"/>
                          </a:solidFill>
                          <a:effectLst/>
                          <a:latin typeface="Calibri" panose="020F0502020204030204" pitchFamily="34" charset="0"/>
                        </a:rPr>
                        <a:t>Risk at population level (e.g. risk of displacement of average age of infection, potential impact of strain selection or emergence of non-vaccine serotypes)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Vaccine safety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Safety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803368600"/>
                  </a:ext>
                </a:extLst>
              </a:tr>
              <a:tr h="174840">
                <a:tc>
                  <a:txBody>
                    <a:bodyPr/>
                    <a:lstStyle/>
                    <a:p>
                      <a:pPr algn="l" fontAlgn="b"/>
                      <a:r>
                        <a:rPr lang="en-US" sz="700" b="0" i="0" u="none" strike="noStrike">
                          <a:solidFill>
                            <a:srgbClr val="000000"/>
                          </a:solidFill>
                          <a:effectLst/>
                          <a:latin typeface="Calibri" panose="020F0502020204030204" pitchFamily="34" charset="0"/>
                        </a:rPr>
                        <a:t>Risk at individual level incl. Type, severity, consequences and frequency of AEFI, including reactogenicity profile &amp; capacity to mitigate known adverse events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Vaccine safety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Safety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679787068"/>
                  </a:ext>
                </a:extLst>
              </a:tr>
              <a:tr h="174840">
                <a:tc>
                  <a:txBody>
                    <a:bodyPr/>
                    <a:lstStyle/>
                    <a:p>
                      <a:pPr algn="l" fontAlgn="b"/>
                      <a:r>
                        <a:rPr lang="en-US" sz="700" b="0" i="0" u="none" strike="noStrike">
                          <a:solidFill>
                            <a:srgbClr val="000000"/>
                          </a:solidFill>
                          <a:effectLst/>
                          <a:latin typeface="Calibri" panose="020F0502020204030204" pitchFamily="34" charset="0"/>
                        </a:rPr>
                        <a:t>Contraindications and precautions for vaccination (e.g. requirement to check background especially factoring risk groups or risk factors)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Vaccine safety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Safety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914056522"/>
                  </a:ext>
                </a:extLst>
              </a:tr>
              <a:tr h="103579">
                <a:tc>
                  <a:txBody>
                    <a:bodyPr/>
                    <a:lstStyle/>
                    <a:p>
                      <a:pPr algn="l" fontAlgn="b"/>
                      <a:r>
                        <a:rPr lang="en-US" sz="700" b="0" i="0" u="none" strike="noStrike">
                          <a:solidFill>
                            <a:srgbClr val="000000"/>
                          </a:solidFill>
                          <a:effectLst/>
                          <a:latin typeface="Calibri" panose="020F0502020204030204" pitchFamily="34" charset="0"/>
                        </a:rPr>
                        <a:t>Interference with other vaccines regarding immunity/protection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Vaccine safety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Safety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388406671"/>
                  </a:ext>
                </a:extLst>
              </a:tr>
              <a:tr h="90435">
                <a:tc>
                  <a:txBody>
                    <a:bodyPr/>
                    <a:lstStyle/>
                    <a:p>
                      <a:pPr algn="l" fontAlgn="b"/>
                      <a:r>
                        <a:rPr lang="en-US" sz="700" b="0" i="0" u="none" strike="noStrike">
                          <a:solidFill>
                            <a:srgbClr val="000000"/>
                          </a:solidFill>
                          <a:effectLst/>
                          <a:latin typeface="Calibri" panose="020F0502020204030204" pitchFamily="34" charset="0"/>
                        </a:rPr>
                        <a:t>Ease of preparation, reconstitution &amp; administration (open-vial policy, CTC)</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Service delivery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Human Resources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641742825"/>
                  </a:ext>
                </a:extLst>
              </a:tr>
              <a:tr h="90435">
                <a:tc>
                  <a:txBody>
                    <a:bodyPr/>
                    <a:lstStyle/>
                    <a:p>
                      <a:pPr algn="l" fontAlgn="b"/>
                      <a:r>
                        <a:rPr lang="en-US" sz="700" b="0" i="0" u="none" strike="noStrike" dirty="0">
                          <a:solidFill>
                            <a:srgbClr val="000000"/>
                          </a:solidFill>
                          <a:effectLst/>
                          <a:latin typeface="Calibri" panose="020F0502020204030204" pitchFamily="34" charset="0"/>
                        </a:rPr>
                        <a:t>Expected impact of the introduction on the human resources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Service delivery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Human Resources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779422335"/>
                  </a:ext>
                </a:extLst>
              </a:tr>
              <a:tr h="90435">
                <a:tc>
                  <a:txBody>
                    <a:bodyPr/>
                    <a:lstStyle/>
                    <a:p>
                      <a:pPr algn="l" fontAlgn="b"/>
                      <a:r>
                        <a:rPr lang="en-US" sz="700" b="0" i="0" u="none" strike="noStrike">
                          <a:solidFill>
                            <a:srgbClr val="000000"/>
                          </a:solidFill>
                          <a:effectLst/>
                          <a:latin typeface="Calibri" panose="020F0502020204030204" pitchFamily="34" charset="0"/>
                        </a:rPr>
                        <a:t>Impact on existing immunization services or other health sectors - risk of overload</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Service delivery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Human Resources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497533803"/>
                  </a:ext>
                </a:extLst>
              </a:tr>
              <a:tr h="174840">
                <a:tc>
                  <a:txBody>
                    <a:bodyPr/>
                    <a:lstStyle/>
                    <a:p>
                      <a:pPr algn="l" fontAlgn="b"/>
                      <a:r>
                        <a:rPr lang="en-US" sz="700" b="0" i="0" u="none" strike="noStrike">
                          <a:solidFill>
                            <a:srgbClr val="000000"/>
                          </a:solidFill>
                          <a:effectLst/>
                          <a:latin typeface="Calibri" panose="020F0502020204030204" pitchFamily="34" charset="0"/>
                        </a:rPr>
                        <a:t>Availability of information systems to manage the vaccine supply chain and measure related performance metrics (i.e. coverage and vaccine utilization)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Service delivery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Systems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437312737"/>
                  </a:ext>
                </a:extLst>
              </a:tr>
              <a:tr h="90435">
                <a:tc>
                  <a:txBody>
                    <a:bodyPr/>
                    <a:lstStyle/>
                    <a:p>
                      <a:pPr algn="l" fontAlgn="b"/>
                      <a:r>
                        <a:rPr lang="en-US" sz="700" b="0" i="0" u="none" strike="noStrike">
                          <a:solidFill>
                            <a:srgbClr val="000000"/>
                          </a:solidFill>
                          <a:effectLst/>
                          <a:latin typeface="Calibri" panose="020F0502020204030204" pitchFamily="34" charset="0"/>
                        </a:rPr>
                        <a:t>Interchangeability with alternative or future products/presentations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Strategy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Opportunities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651508893"/>
                  </a:ext>
                </a:extLst>
              </a:tr>
              <a:tr h="174840">
                <a:tc>
                  <a:txBody>
                    <a:bodyPr/>
                    <a:lstStyle/>
                    <a:p>
                      <a:pPr algn="l" fontAlgn="b"/>
                      <a:r>
                        <a:rPr lang="en-US" sz="700" b="0" i="0" u="none" strike="noStrike">
                          <a:solidFill>
                            <a:srgbClr val="000000"/>
                          </a:solidFill>
                          <a:effectLst/>
                          <a:latin typeface="Calibri" panose="020F0502020204030204" pitchFamily="34" charset="0"/>
                        </a:rPr>
                        <a:t>Contribution to national/regional/global goals (e.g., eradication, control, elimination, reduction)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Strategy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Opportunities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946462972"/>
                  </a:ext>
                </a:extLst>
              </a:tr>
              <a:tr h="174840">
                <a:tc>
                  <a:txBody>
                    <a:bodyPr/>
                    <a:lstStyle/>
                    <a:p>
                      <a:pPr algn="l" fontAlgn="b"/>
                      <a:r>
                        <a:rPr lang="en-US" sz="700" b="0" i="0" u="none" strike="noStrike">
                          <a:solidFill>
                            <a:srgbClr val="000000"/>
                          </a:solidFill>
                          <a:effectLst/>
                          <a:latin typeface="Calibri" panose="020F0502020204030204" pitchFamily="34" charset="0"/>
                        </a:rPr>
                        <a:t>Opportunity to pair introduction with other planned program (e.g. other vaccine introduction or switch with same target population)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Strategy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Opportunities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94029956"/>
                  </a:ext>
                </a:extLst>
              </a:tr>
              <a:tr h="90435">
                <a:tc>
                  <a:txBody>
                    <a:bodyPr/>
                    <a:lstStyle/>
                    <a:p>
                      <a:pPr algn="l" fontAlgn="b"/>
                      <a:r>
                        <a:rPr lang="en-US" sz="700" b="0" i="0" u="none" strike="noStrike">
                          <a:solidFill>
                            <a:srgbClr val="000000"/>
                          </a:solidFill>
                          <a:effectLst/>
                          <a:latin typeface="Calibri" panose="020F0502020204030204" pitchFamily="34" charset="0"/>
                        </a:rPr>
                        <a:t>Existing recommendations / guidelines for use (e.g. SAGE, professional organizations)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Strategy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Opportunities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4014362862"/>
                  </a:ext>
                </a:extLst>
              </a:tr>
              <a:tr h="90435">
                <a:tc>
                  <a:txBody>
                    <a:bodyPr/>
                    <a:lstStyle/>
                    <a:p>
                      <a:pPr algn="l" fontAlgn="b"/>
                      <a:r>
                        <a:rPr lang="en-US" sz="700" b="0" i="0" u="none" strike="noStrike">
                          <a:solidFill>
                            <a:srgbClr val="000000"/>
                          </a:solidFill>
                          <a:effectLst/>
                          <a:latin typeface="Calibri" panose="020F0502020204030204" pitchFamily="34" charset="0"/>
                        </a:rPr>
                        <a:t>Accessibility of the target population (age, gender, special risk)</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Strategy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Target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773144343"/>
                  </a:ext>
                </a:extLst>
              </a:tr>
              <a:tr h="174840">
                <a:tc>
                  <a:txBody>
                    <a:bodyPr/>
                    <a:lstStyle/>
                    <a:p>
                      <a:pPr algn="l" fontAlgn="b"/>
                      <a:r>
                        <a:rPr lang="en-US" sz="700" b="0" i="0" u="none" strike="noStrike">
                          <a:solidFill>
                            <a:srgbClr val="000000"/>
                          </a:solidFill>
                          <a:effectLst/>
                          <a:latin typeface="Calibri" panose="020F0502020204030204" pitchFamily="34" charset="0"/>
                        </a:rPr>
                        <a:t>Ease of the considered immunization strategies - incl. geographic (stepwise or nationwide) and target populations (selective/stepwise or universal)</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Strategy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Introduction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195312554"/>
                  </a:ext>
                </a:extLst>
              </a:tr>
              <a:tr h="103579">
                <a:tc>
                  <a:txBody>
                    <a:bodyPr/>
                    <a:lstStyle/>
                    <a:p>
                      <a:pPr algn="l" fontAlgn="b"/>
                      <a:r>
                        <a:rPr lang="en-US" sz="700" b="0" i="0" u="none" strike="noStrike">
                          <a:solidFill>
                            <a:srgbClr val="000000"/>
                          </a:solidFill>
                          <a:effectLst/>
                          <a:latin typeface="Calibri" panose="020F0502020204030204" pitchFamily="34" charset="0"/>
                        </a:rPr>
                        <a:t>Administration strategy (single dose, routine primary series only, booster, campaigns)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Strategy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Administration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012976231"/>
                  </a:ext>
                </a:extLst>
              </a:tr>
              <a:tr h="174840">
                <a:tc>
                  <a:txBody>
                    <a:bodyPr/>
                    <a:lstStyle/>
                    <a:p>
                      <a:pPr algn="l" fontAlgn="b"/>
                      <a:r>
                        <a:rPr lang="en-US" sz="700" b="0" i="0" u="none" strike="noStrike" dirty="0">
                          <a:solidFill>
                            <a:srgbClr val="000000"/>
                          </a:solidFill>
                          <a:effectLst/>
                          <a:latin typeface="Calibri" panose="020F0502020204030204" pitchFamily="34" charset="0"/>
                        </a:rPr>
                        <a:t>Feasibility of the program delivery strategy (physicians, CHW, nurses, pharmacists, school-based)</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a:solidFill>
                            <a:srgbClr val="000000"/>
                          </a:solidFill>
                          <a:effectLst/>
                          <a:latin typeface="Calibri" panose="020F0502020204030204" pitchFamily="34" charset="0"/>
                        </a:rPr>
                        <a:t>Strategy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dirty="0">
                          <a:solidFill>
                            <a:srgbClr val="000000"/>
                          </a:solidFill>
                          <a:effectLst/>
                          <a:latin typeface="Calibri" panose="020F0502020204030204" pitchFamily="34" charset="0"/>
                        </a:rPr>
                        <a:t>Administration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898663751"/>
                  </a:ext>
                </a:extLst>
              </a:tr>
            </a:tbl>
          </a:graphicData>
        </a:graphic>
      </p:graphicFrame>
    </p:spTree>
    <p:extLst>
      <p:ext uri="{BB962C8B-B14F-4D97-AF65-F5344CB8AC3E}">
        <p14:creationId xmlns:p14="http://schemas.microsoft.com/office/powerpoint/2010/main" val="6442846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427;p16">
            <a:extLst>
              <a:ext uri="{FF2B5EF4-FFF2-40B4-BE49-F238E27FC236}">
                <a16:creationId xmlns:a16="http://schemas.microsoft.com/office/drawing/2014/main" id="{A436C083-7193-45CB-E15A-2F71139880E4}"/>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dirty="0">
              <a:latin typeface="Lato" panose="020F0502020204030203" pitchFamily="34" charset="0"/>
              <a:cs typeface="Times New Roman" panose="02020603050405020304" pitchFamily="18" charset="0"/>
            </a:endParaRPr>
          </a:p>
        </p:txBody>
      </p:sp>
      <p:sp>
        <p:nvSpPr>
          <p:cNvPr id="5" name="Google Shape;126;p14">
            <a:extLst>
              <a:ext uri="{FF2B5EF4-FFF2-40B4-BE49-F238E27FC236}">
                <a16:creationId xmlns:a16="http://schemas.microsoft.com/office/drawing/2014/main" id="{620710FA-3D46-1E11-74A8-97A47980EC03}"/>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rPr>
              <a:t>Criteria have been pre-classified as essential, significant or other to ensure simplicity and readability of the framework - </a:t>
            </a:r>
            <a:r>
              <a:rPr lang="en-US" sz="2400" kern="0" noProof="0" dirty="0">
                <a:solidFill>
                  <a:srgbClr val="0F5D61"/>
                </a:solidFill>
                <a:latin typeface="Lato" panose="020F0502020204030203" pitchFamily="34" charset="0"/>
                <a:cs typeface="Times New Roman" panose="02020603050405020304" pitchFamily="18" charset="0"/>
                <a:sym typeface="Lato"/>
              </a:rPr>
              <a:t>but the NITAG will finalize these classifications as relevant to their context and priorities</a:t>
            </a:r>
            <a:endParaRPr kumimoji="0" lang="en-US"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endParaRPr>
          </a:p>
        </p:txBody>
      </p:sp>
      <p:sp>
        <p:nvSpPr>
          <p:cNvPr id="6" name="TextBox 5">
            <a:extLst>
              <a:ext uri="{FF2B5EF4-FFF2-40B4-BE49-F238E27FC236}">
                <a16:creationId xmlns:a16="http://schemas.microsoft.com/office/drawing/2014/main" id="{9A27C963-6E8B-2459-5D3C-E4E6FD9DD97F}"/>
              </a:ext>
            </a:extLst>
          </p:cNvPr>
          <p:cNvSpPr txBox="1"/>
          <p:nvPr/>
        </p:nvSpPr>
        <p:spPr>
          <a:xfrm>
            <a:off x="2055407" y="1554364"/>
            <a:ext cx="4791075" cy="215444"/>
          </a:xfrm>
          <a:prstGeom prst="rect">
            <a:avLst/>
          </a:prstGeom>
          <a:noFill/>
        </p:spPr>
        <p:txBody>
          <a:bodyPr vert="horz" wrap="square" lIns="0" tIns="0" rIns="0" bIns="0" rtlCol="0" anchor="t" anchorCtr="0">
            <a:spAutoFit/>
          </a:bodyPr>
          <a:lstStyle/>
          <a:p>
            <a:r>
              <a:rPr lang="en-GB" sz="1400" b="1" kern="0" dirty="0">
                <a:solidFill>
                  <a:srgbClr val="0F5D61"/>
                </a:solidFill>
                <a:latin typeface="+mj-lt"/>
              </a:rPr>
              <a:t>Criteria were pre-classified selected based on:</a:t>
            </a:r>
          </a:p>
        </p:txBody>
      </p:sp>
      <p:grpSp>
        <p:nvGrpSpPr>
          <p:cNvPr id="7" name="Group 6">
            <a:extLst>
              <a:ext uri="{FF2B5EF4-FFF2-40B4-BE49-F238E27FC236}">
                <a16:creationId xmlns:a16="http://schemas.microsoft.com/office/drawing/2014/main" id="{A31EF817-DACB-D363-6945-A4DE399EE7C2}"/>
              </a:ext>
            </a:extLst>
          </p:cNvPr>
          <p:cNvGrpSpPr/>
          <p:nvPr/>
        </p:nvGrpSpPr>
        <p:grpSpPr>
          <a:xfrm>
            <a:off x="472963" y="1847627"/>
            <a:ext cx="6604112" cy="1188720"/>
            <a:chOff x="641350" y="2161963"/>
            <a:chExt cx="7359969" cy="685800"/>
          </a:xfrm>
        </p:grpSpPr>
        <p:sp>
          <p:nvSpPr>
            <p:cNvPr id="8" name="Rectangle 7">
              <a:extLst>
                <a:ext uri="{FF2B5EF4-FFF2-40B4-BE49-F238E27FC236}">
                  <a16:creationId xmlns:a16="http://schemas.microsoft.com/office/drawing/2014/main" id="{3D405CF3-0F18-FC34-00A3-8EDAB1ACC44D}"/>
                </a:ext>
              </a:extLst>
            </p:cNvPr>
            <p:cNvSpPr/>
            <p:nvPr/>
          </p:nvSpPr>
          <p:spPr>
            <a:xfrm>
              <a:off x="2404909" y="2161963"/>
              <a:ext cx="5596410" cy="685800"/>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lIns="731520" rtlCol="0" anchor="ctr"/>
            <a:lstStyle/>
            <a:p>
              <a:pPr marL="171450" indent="-171450">
                <a:buFont typeface="Arial" panose="020B0604020202020204" pitchFamily="34" charset="0"/>
                <a:buChar char="•"/>
              </a:pPr>
              <a:r>
                <a:rPr lang="en-US" sz="1200" dirty="0">
                  <a:solidFill>
                    <a:schemeClr val="tx1"/>
                  </a:solidFill>
                </a:rPr>
                <a:t>Is this criteria more important for decision-making than other criteria? </a:t>
              </a:r>
            </a:p>
            <a:p>
              <a:pPr marL="171450" indent="-171450">
                <a:buFont typeface="Arial" panose="020B0604020202020204" pitchFamily="34" charset="0"/>
                <a:buChar char="•"/>
              </a:pPr>
              <a:r>
                <a:rPr lang="en-US" sz="1200" dirty="0">
                  <a:solidFill>
                    <a:schemeClr val="tx1"/>
                  </a:solidFill>
                </a:rPr>
                <a:t>Is there potential for the data to singularly impact decision-making?</a:t>
              </a:r>
            </a:p>
          </p:txBody>
        </p:sp>
        <p:sp>
          <p:nvSpPr>
            <p:cNvPr id="9" name="Arrow: Pentagon 8">
              <a:extLst>
                <a:ext uri="{FF2B5EF4-FFF2-40B4-BE49-F238E27FC236}">
                  <a16:creationId xmlns:a16="http://schemas.microsoft.com/office/drawing/2014/main" id="{CFA9306B-406C-9BBA-A3C4-E1C2CD28091B}"/>
                </a:ext>
              </a:extLst>
            </p:cNvPr>
            <p:cNvSpPr/>
            <p:nvPr/>
          </p:nvSpPr>
          <p:spPr>
            <a:xfrm>
              <a:off x="1048389" y="2161963"/>
              <a:ext cx="2123033" cy="685800"/>
            </a:xfrm>
            <a:prstGeom prst="homePlate">
              <a:avLst/>
            </a:prstGeom>
            <a:solidFill>
              <a:srgbClr val="B0CA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0F5D61"/>
                  </a:solidFill>
                </a:rPr>
                <a:t>Relative importance of criteria</a:t>
              </a:r>
              <a:endParaRPr lang="en-US" sz="1400" b="1" dirty="0"/>
            </a:p>
          </p:txBody>
        </p:sp>
        <p:sp>
          <p:nvSpPr>
            <p:cNvPr id="10" name="Rectangle 9">
              <a:extLst>
                <a:ext uri="{FF2B5EF4-FFF2-40B4-BE49-F238E27FC236}">
                  <a16:creationId xmlns:a16="http://schemas.microsoft.com/office/drawing/2014/main" id="{0C53457B-990F-3680-B645-4F7044617C1B}"/>
                </a:ext>
              </a:extLst>
            </p:cNvPr>
            <p:cNvSpPr/>
            <p:nvPr/>
          </p:nvSpPr>
          <p:spPr>
            <a:xfrm>
              <a:off x="641350" y="2161963"/>
              <a:ext cx="485617" cy="685800"/>
            </a:xfrm>
            <a:prstGeom prst="rect">
              <a:avLst/>
            </a:prstGeom>
            <a:solidFill>
              <a:srgbClr val="1C585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1</a:t>
              </a:r>
            </a:p>
          </p:txBody>
        </p:sp>
      </p:grpSp>
      <p:grpSp>
        <p:nvGrpSpPr>
          <p:cNvPr id="11" name="Group 10">
            <a:extLst>
              <a:ext uri="{FF2B5EF4-FFF2-40B4-BE49-F238E27FC236}">
                <a16:creationId xmlns:a16="http://schemas.microsoft.com/office/drawing/2014/main" id="{56C07A6E-6AB5-2FC6-1041-82EDC7DB29AB}"/>
              </a:ext>
            </a:extLst>
          </p:cNvPr>
          <p:cNvGrpSpPr/>
          <p:nvPr/>
        </p:nvGrpSpPr>
        <p:grpSpPr>
          <a:xfrm>
            <a:off x="472963" y="3114165"/>
            <a:ext cx="6604112" cy="1188720"/>
            <a:chOff x="641350" y="2883181"/>
            <a:chExt cx="7359969" cy="872837"/>
          </a:xfrm>
        </p:grpSpPr>
        <p:sp>
          <p:nvSpPr>
            <p:cNvPr id="12" name="Rectangle 11">
              <a:extLst>
                <a:ext uri="{FF2B5EF4-FFF2-40B4-BE49-F238E27FC236}">
                  <a16:creationId xmlns:a16="http://schemas.microsoft.com/office/drawing/2014/main" id="{3FDADBA6-4AEC-8C9B-C2C4-129D415213F0}"/>
                </a:ext>
              </a:extLst>
            </p:cNvPr>
            <p:cNvSpPr/>
            <p:nvPr/>
          </p:nvSpPr>
          <p:spPr>
            <a:xfrm>
              <a:off x="2403454" y="2883181"/>
              <a:ext cx="5597865" cy="872837"/>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lIns="731520" rtlCol="0" anchor="ctr"/>
            <a:lstStyle/>
            <a:p>
              <a:pPr marL="171450" indent="-171450">
                <a:buFont typeface="Arial" panose="020B0604020202020204" pitchFamily="34" charset="0"/>
                <a:buChar char="•"/>
              </a:pPr>
              <a:r>
                <a:rPr lang="en-US" sz="1200" dirty="0">
                  <a:solidFill>
                    <a:schemeClr val="tx1"/>
                  </a:solidFill>
                </a:rPr>
                <a:t>Is there a reasonable expectation that country-specific data is available that is current, representative and credible?</a:t>
              </a:r>
            </a:p>
            <a:p>
              <a:pPr marL="171450" indent="-171450">
                <a:buFont typeface="Arial" panose="020B0604020202020204" pitchFamily="34" charset="0"/>
                <a:buChar char="•"/>
              </a:pPr>
              <a:r>
                <a:rPr lang="en-US" sz="1200" dirty="0">
                  <a:solidFill>
                    <a:schemeClr val="tx1"/>
                  </a:solidFill>
                </a:rPr>
                <a:t>Is there regional or global data that exists and is made available?</a:t>
              </a:r>
            </a:p>
            <a:p>
              <a:pPr marL="171450" indent="-171450">
                <a:buFont typeface="Arial" panose="020B0604020202020204" pitchFamily="34" charset="0"/>
                <a:buChar char="•"/>
              </a:pPr>
              <a:r>
                <a:rPr lang="en-US" sz="1200" dirty="0">
                  <a:solidFill>
                    <a:schemeClr val="tx1"/>
                  </a:solidFill>
                </a:rPr>
                <a:t>If no published evidence is expected to be available, are there experts that can provide advice and considerations?</a:t>
              </a:r>
            </a:p>
          </p:txBody>
        </p:sp>
        <p:sp>
          <p:nvSpPr>
            <p:cNvPr id="13" name="Arrow: Pentagon 12">
              <a:extLst>
                <a:ext uri="{FF2B5EF4-FFF2-40B4-BE49-F238E27FC236}">
                  <a16:creationId xmlns:a16="http://schemas.microsoft.com/office/drawing/2014/main" id="{4B41CFAA-43FC-F608-DB7E-2DAD7FB151B3}"/>
                </a:ext>
              </a:extLst>
            </p:cNvPr>
            <p:cNvSpPr/>
            <p:nvPr/>
          </p:nvSpPr>
          <p:spPr>
            <a:xfrm>
              <a:off x="1048389" y="2883182"/>
              <a:ext cx="2123033" cy="872836"/>
            </a:xfrm>
            <a:prstGeom prst="homePlate">
              <a:avLst/>
            </a:prstGeom>
            <a:solidFill>
              <a:srgbClr val="B0CA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0F5D61"/>
                  </a:solidFill>
                </a:rPr>
                <a:t>Expected availability of data</a:t>
              </a:r>
              <a:endParaRPr lang="en-US" sz="1400" b="1" dirty="0"/>
            </a:p>
          </p:txBody>
        </p:sp>
        <p:sp>
          <p:nvSpPr>
            <p:cNvPr id="14" name="Rectangle 13">
              <a:extLst>
                <a:ext uri="{FF2B5EF4-FFF2-40B4-BE49-F238E27FC236}">
                  <a16:creationId xmlns:a16="http://schemas.microsoft.com/office/drawing/2014/main" id="{9433F197-A3DC-84ED-FE9F-1FD59D3A7B53}"/>
                </a:ext>
              </a:extLst>
            </p:cNvPr>
            <p:cNvSpPr/>
            <p:nvPr/>
          </p:nvSpPr>
          <p:spPr>
            <a:xfrm>
              <a:off x="641350" y="2883182"/>
              <a:ext cx="485617" cy="872836"/>
            </a:xfrm>
            <a:prstGeom prst="rect">
              <a:avLst/>
            </a:prstGeom>
            <a:solidFill>
              <a:srgbClr val="1C585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2</a:t>
              </a:r>
            </a:p>
          </p:txBody>
        </p:sp>
      </p:grpSp>
      <p:grpSp>
        <p:nvGrpSpPr>
          <p:cNvPr id="15" name="Group 14">
            <a:extLst>
              <a:ext uri="{FF2B5EF4-FFF2-40B4-BE49-F238E27FC236}">
                <a16:creationId xmlns:a16="http://schemas.microsoft.com/office/drawing/2014/main" id="{7BF400F4-CBA3-4AAA-F946-87D3CDA6D108}"/>
              </a:ext>
            </a:extLst>
          </p:cNvPr>
          <p:cNvGrpSpPr/>
          <p:nvPr/>
        </p:nvGrpSpPr>
        <p:grpSpPr>
          <a:xfrm>
            <a:off x="472962" y="4380703"/>
            <a:ext cx="6604111" cy="1188720"/>
            <a:chOff x="641350" y="3626341"/>
            <a:chExt cx="7359967" cy="685800"/>
          </a:xfrm>
        </p:grpSpPr>
        <p:sp>
          <p:nvSpPr>
            <p:cNvPr id="16" name="Rectangle 15">
              <a:extLst>
                <a:ext uri="{FF2B5EF4-FFF2-40B4-BE49-F238E27FC236}">
                  <a16:creationId xmlns:a16="http://schemas.microsoft.com/office/drawing/2014/main" id="{57DF855A-38DF-E51A-CF7D-3F85794114A4}"/>
                </a:ext>
              </a:extLst>
            </p:cNvPr>
            <p:cNvSpPr/>
            <p:nvPr/>
          </p:nvSpPr>
          <p:spPr>
            <a:xfrm>
              <a:off x="2403453" y="3626341"/>
              <a:ext cx="5597864" cy="685800"/>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lIns="731520" rtlCol="0" anchor="ctr"/>
            <a:lstStyle/>
            <a:p>
              <a:pPr marL="171450" indent="-171450">
                <a:buFont typeface="Arial" panose="020B0604020202020204" pitchFamily="34" charset="0"/>
                <a:buChar char="•"/>
              </a:pPr>
              <a:r>
                <a:rPr lang="en-US" sz="1200" dirty="0">
                  <a:solidFill>
                    <a:schemeClr val="tx1"/>
                  </a:solidFill>
                </a:rPr>
                <a:t>Will the data vary sufficiently to differentiate between vaccines, or are all vaccines expected to have similar results?</a:t>
              </a:r>
            </a:p>
          </p:txBody>
        </p:sp>
        <p:sp>
          <p:nvSpPr>
            <p:cNvPr id="17" name="Arrow: Pentagon 16">
              <a:extLst>
                <a:ext uri="{FF2B5EF4-FFF2-40B4-BE49-F238E27FC236}">
                  <a16:creationId xmlns:a16="http://schemas.microsoft.com/office/drawing/2014/main" id="{364613EF-EC6F-39BA-53EC-BC4D5FEE97FF}"/>
                </a:ext>
              </a:extLst>
            </p:cNvPr>
            <p:cNvSpPr/>
            <p:nvPr/>
          </p:nvSpPr>
          <p:spPr>
            <a:xfrm>
              <a:off x="1048390" y="3626341"/>
              <a:ext cx="2123033" cy="685800"/>
            </a:xfrm>
            <a:prstGeom prst="homePlate">
              <a:avLst/>
            </a:prstGeom>
            <a:solidFill>
              <a:srgbClr val="B0CA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0F5D61"/>
                  </a:solidFill>
                </a:rPr>
                <a:t>Ability to easily differentiate among vaccines</a:t>
              </a:r>
            </a:p>
          </p:txBody>
        </p:sp>
        <p:sp>
          <p:nvSpPr>
            <p:cNvPr id="18" name="Rectangle 17">
              <a:extLst>
                <a:ext uri="{FF2B5EF4-FFF2-40B4-BE49-F238E27FC236}">
                  <a16:creationId xmlns:a16="http://schemas.microsoft.com/office/drawing/2014/main" id="{D247E6CF-8AB0-6AD9-4A54-432D30B7A37A}"/>
                </a:ext>
              </a:extLst>
            </p:cNvPr>
            <p:cNvSpPr/>
            <p:nvPr/>
          </p:nvSpPr>
          <p:spPr>
            <a:xfrm>
              <a:off x="641350" y="3626341"/>
              <a:ext cx="485616" cy="685800"/>
            </a:xfrm>
            <a:prstGeom prst="rect">
              <a:avLst/>
            </a:prstGeom>
            <a:solidFill>
              <a:srgbClr val="1C585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3</a:t>
              </a:r>
            </a:p>
          </p:txBody>
        </p:sp>
      </p:grpSp>
      <p:sp>
        <p:nvSpPr>
          <p:cNvPr id="27" name="Rectangle 26">
            <a:extLst>
              <a:ext uri="{FF2B5EF4-FFF2-40B4-BE49-F238E27FC236}">
                <a16:creationId xmlns:a16="http://schemas.microsoft.com/office/drawing/2014/main" id="{3106AD58-978E-E9A3-D919-FBCC8566B693}"/>
              </a:ext>
            </a:extLst>
          </p:cNvPr>
          <p:cNvSpPr/>
          <p:nvPr/>
        </p:nvSpPr>
        <p:spPr>
          <a:xfrm>
            <a:off x="-9525" y="5757626"/>
            <a:ext cx="12201525" cy="879103"/>
          </a:xfrm>
          <a:prstGeom prst="rect">
            <a:avLst/>
          </a:prstGeom>
          <a:solidFill>
            <a:srgbClr val="0F5D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en-US" dirty="0"/>
              <a:t>The pre-classification presented in the following slides is only a starting point for discussion. </a:t>
            </a:r>
            <a:r>
              <a:rPr lang="en-US" b="1" dirty="0"/>
              <a:t>The NITAG will have the final say on the criteria selected, including a 4</a:t>
            </a:r>
            <a:r>
              <a:rPr lang="en-US" b="1" baseline="30000" dirty="0"/>
              <a:t>th</a:t>
            </a:r>
            <a:r>
              <a:rPr lang="en-US" b="1" dirty="0"/>
              <a:t> consideration for selection: applicability to the country’s context.</a:t>
            </a:r>
            <a:endParaRPr lang="fr-FR" b="1" dirty="0"/>
          </a:p>
        </p:txBody>
      </p:sp>
      <p:sp>
        <p:nvSpPr>
          <p:cNvPr id="2" name="TextBox 1">
            <a:extLst>
              <a:ext uri="{FF2B5EF4-FFF2-40B4-BE49-F238E27FC236}">
                <a16:creationId xmlns:a16="http://schemas.microsoft.com/office/drawing/2014/main" id="{D631A15B-A581-C0C6-3971-A6F35B64DDF3}"/>
              </a:ext>
            </a:extLst>
          </p:cNvPr>
          <p:cNvSpPr txBox="1"/>
          <p:nvPr/>
        </p:nvSpPr>
        <p:spPr>
          <a:xfrm>
            <a:off x="7729791" y="1390840"/>
            <a:ext cx="3841894" cy="215444"/>
          </a:xfrm>
          <a:prstGeom prst="rect">
            <a:avLst/>
          </a:prstGeom>
          <a:noFill/>
        </p:spPr>
        <p:txBody>
          <a:bodyPr vert="horz" wrap="square" lIns="0" tIns="0" rIns="0" bIns="0" rtlCol="0" anchor="t" anchorCtr="0">
            <a:spAutoFit/>
          </a:bodyPr>
          <a:lstStyle/>
          <a:p>
            <a:pPr algn="ctr"/>
            <a:r>
              <a:rPr lang="en-GB" sz="1400" b="1" kern="0" dirty="0">
                <a:solidFill>
                  <a:srgbClr val="0F5D61"/>
                </a:solidFill>
                <a:latin typeface="+mj-lt"/>
              </a:rPr>
              <a:t>Criteria classifications</a:t>
            </a:r>
          </a:p>
        </p:txBody>
      </p:sp>
      <p:sp>
        <p:nvSpPr>
          <p:cNvPr id="3" name="Rectangle 2">
            <a:extLst>
              <a:ext uri="{FF2B5EF4-FFF2-40B4-BE49-F238E27FC236}">
                <a16:creationId xmlns:a16="http://schemas.microsoft.com/office/drawing/2014/main" id="{9AA30934-5346-11C4-A0B0-52605D47E277}"/>
              </a:ext>
            </a:extLst>
          </p:cNvPr>
          <p:cNvSpPr/>
          <p:nvPr/>
        </p:nvSpPr>
        <p:spPr>
          <a:xfrm>
            <a:off x="7567494" y="3170554"/>
            <a:ext cx="4207354" cy="602507"/>
          </a:xfrm>
          <a:prstGeom prst="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b="1" dirty="0">
                <a:solidFill>
                  <a:schemeClr val="tx1"/>
                </a:solidFill>
              </a:rPr>
              <a:t>Essential criteria </a:t>
            </a:r>
            <a:r>
              <a:rPr lang="en-US" sz="1600" dirty="0">
                <a:solidFill>
                  <a:schemeClr val="tx1"/>
                </a:solidFill>
              </a:rPr>
              <a:t>will have a higher weight and are globally relevant</a:t>
            </a:r>
            <a:endParaRPr lang="en-US" sz="1600" b="1" dirty="0">
              <a:solidFill>
                <a:schemeClr val="tx1"/>
              </a:solidFill>
            </a:endParaRPr>
          </a:p>
        </p:txBody>
      </p:sp>
      <p:sp>
        <p:nvSpPr>
          <p:cNvPr id="19" name="Rectangle 18">
            <a:extLst>
              <a:ext uri="{FF2B5EF4-FFF2-40B4-BE49-F238E27FC236}">
                <a16:creationId xmlns:a16="http://schemas.microsoft.com/office/drawing/2014/main" id="{4FB9BBC5-27DC-1580-9236-EE98D4CE5B22}"/>
              </a:ext>
            </a:extLst>
          </p:cNvPr>
          <p:cNvSpPr/>
          <p:nvPr/>
        </p:nvSpPr>
        <p:spPr>
          <a:xfrm>
            <a:off x="7568608" y="3896410"/>
            <a:ext cx="4206240" cy="868933"/>
          </a:xfrm>
          <a:prstGeom prst="rect">
            <a:avLst/>
          </a:prstGeom>
          <a:noFill/>
          <a:ln w="190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b="1" dirty="0">
                <a:solidFill>
                  <a:schemeClr val="tx1"/>
                </a:solidFill>
              </a:rPr>
              <a:t>Significant criteria </a:t>
            </a:r>
            <a:r>
              <a:rPr lang="en-US" sz="1600" dirty="0">
                <a:solidFill>
                  <a:schemeClr val="tx1"/>
                </a:solidFill>
              </a:rPr>
              <a:t>will have a lower weight and should be chosen based on country-specific relevancy and priorities</a:t>
            </a:r>
          </a:p>
        </p:txBody>
      </p:sp>
      <p:sp>
        <p:nvSpPr>
          <p:cNvPr id="20" name="Rectangle 19">
            <a:extLst>
              <a:ext uri="{FF2B5EF4-FFF2-40B4-BE49-F238E27FC236}">
                <a16:creationId xmlns:a16="http://schemas.microsoft.com/office/drawing/2014/main" id="{D15F5588-83AB-BD06-2934-9B550068A706}"/>
              </a:ext>
            </a:extLst>
          </p:cNvPr>
          <p:cNvSpPr/>
          <p:nvPr/>
        </p:nvSpPr>
        <p:spPr>
          <a:xfrm>
            <a:off x="7568608" y="4901319"/>
            <a:ext cx="4206240" cy="775582"/>
          </a:xfrm>
          <a:prstGeom prst="rect">
            <a:avLst/>
          </a:prstGeom>
          <a:no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b="1" dirty="0">
                <a:solidFill>
                  <a:schemeClr val="tx1"/>
                </a:solidFill>
              </a:rPr>
              <a:t>Other</a:t>
            </a:r>
            <a:r>
              <a:rPr lang="en-US" sz="1600" dirty="0">
                <a:solidFill>
                  <a:schemeClr val="tx1"/>
                </a:solidFill>
              </a:rPr>
              <a:t> </a:t>
            </a:r>
            <a:r>
              <a:rPr lang="en-US" sz="1600" b="1" dirty="0">
                <a:solidFill>
                  <a:schemeClr val="tx1"/>
                </a:solidFill>
              </a:rPr>
              <a:t>criteria</a:t>
            </a:r>
            <a:r>
              <a:rPr lang="en-US" sz="1600" dirty="0">
                <a:solidFill>
                  <a:schemeClr val="tx1"/>
                </a:solidFill>
              </a:rPr>
              <a:t> will have the lowest weight and are chosen based on country-specific relevancy and priorities.</a:t>
            </a:r>
            <a:endParaRPr lang="en-US" sz="1600" b="1" dirty="0">
              <a:solidFill>
                <a:schemeClr val="tx1"/>
              </a:solidFill>
            </a:endParaRPr>
          </a:p>
        </p:txBody>
      </p:sp>
      <p:grpSp>
        <p:nvGrpSpPr>
          <p:cNvPr id="21" name="Group 20">
            <a:extLst>
              <a:ext uri="{FF2B5EF4-FFF2-40B4-BE49-F238E27FC236}">
                <a16:creationId xmlns:a16="http://schemas.microsoft.com/office/drawing/2014/main" id="{368FB4FD-6EC1-DE90-4E70-81032FB6E077}"/>
              </a:ext>
            </a:extLst>
          </p:cNvPr>
          <p:cNvGrpSpPr/>
          <p:nvPr/>
        </p:nvGrpSpPr>
        <p:grpSpPr>
          <a:xfrm rot="10800000">
            <a:off x="8120510" y="331397"/>
            <a:ext cx="3101321" cy="2667939"/>
            <a:chOff x="5750049" y="1759219"/>
            <a:chExt cx="3492214" cy="3492214"/>
          </a:xfrm>
        </p:grpSpPr>
        <p:sp>
          <p:nvSpPr>
            <p:cNvPr id="22" name="Partial Circle 48">
              <a:extLst>
                <a:ext uri="{FF2B5EF4-FFF2-40B4-BE49-F238E27FC236}">
                  <a16:creationId xmlns:a16="http://schemas.microsoft.com/office/drawing/2014/main" id="{BBB70A36-0237-E5BA-5983-9EAEFD77D167}"/>
                </a:ext>
              </a:extLst>
            </p:cNvPr>
            <p:cNvSpPr/>
            <p:nvPr/>
          </p:nvSpPr>
          <p:spPr>
            <a:xfrm rot="16200000">
              <a:off x="6280534" y="2298328"/>
              <a:ext cx="2385229" cy="2385229"/>
            </a:xfrm>
            <a:prstGeom prst="pie">
              <a:avLst>
                <a:gd name="adj1" fmla="val 16205912"/>
                <a:gd name="adj2" fmla="val 5427780"/>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fr-FR" dirty="0"/>
            </a:p>
          </p:txBody>
        </p:sp>
        <p:grpSp>
          <p:nvGrpSpPr>
            <p:cNvPr id="23" name="Group 22">
              <a:extLst>
                <a:ext uri="{FF2B5EF4-FFF2-40B4-BE49-F238E27FC236}">
                  <a16:creationId xmlns:a16="http://schemas.microsoft.com/office/drawing/2014/main" id="{4901C121-7033-F7EA-7E51-A3E7F4333728}"/>
                </a:ext>
              </a:extLst>
            </p:cNvPr>
            <p:cNvGrpSpPr/>
            <p:nvPr/>
          </p:nvGrpSpPr>
          <p:grpSpPr>
            <a:xfrm rot="16200000">
              <a:off x="5750049" y="1759219"/>
              <a:ext cx="3492214" cy="3492214"/>
              <a:chOff x="5750048" y="1759218"/>
              <a:chExt cx="3492214" cy="3492214"/>
            </a:xfrm>
          </p:grpSpPr>
          <p:sp>
            <p:nvSpPr>
              <p:cNvPr id="24" name="Partial Circle 49">
                <a:extLst>
                  <a:ext uri="{FF2B5EF4-FFF2-40B4-BE49-F238E27FC236}">
                    <a16:creationId xmlns:a16="http://schemas.microsoft.com/office/drawing/2014/main" id="{B07BB4A0-1BBB-01EF-D152-269E86D9F87D}"/>
                  </a:ext>
                </a:extLst>
              </p:cNvPr>
              <p:cNvSpPr/>
              <p:nvPr/>
            </p:nvSpPr>
            <p:spPr>
              <a:xfrm>
                <a:off x="5750048" y="1759218"/>
                <a:ext cx="3492214" cy="3492214"/>
              </a:xfrm>
              <a:prstGeom prst="pie">
                <a:avLst>
                  <a:gd name="adj1" fmla="val 16205912"/>
                  <a:gd name="adj2" fmla="val 5427780"/>
                </a:avLst>
              </a:prstGeom>
              <a:noFill/>
              <a:ln w="952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fr-FR" dirty="0"/>
              </a:p>
            </p:txBody>
          </p:sp>
          <p:sp>
            <p:nvSpPr>
              <p:cNvPr id="25" name="Partial Circle 50">
                <a:extLst>
                  <a:ext uri="{FF2B5EF4-FFF2-40B4-BE49-F238E27FC236}">
                    <a16:creationId xmlns:a16="http://schemas.microsoft.com/office/drawing/2014/main" id="{CCAA0632-8033-251F-6DF7-6E2BEFA50DF9}"/>
                  </a:ext>
                </a:extLst>
              </p:cNvPr>
              <p:cNvSpPr/>
              <p:nvPr/>
            </p:nvSpPr>
            <p:spPr>
              <a:xfrm>
                <a:off x="6861148" y="2869926"/>
                <a:ext cx="1224000" cy="1224000"/>
              </a:xfrm>
              <a:prstGeom prst="pie">
                <a:avLst>
                  <a:gd name="adj1" fmla="val 16205912"/>
                  <a:gd name="adj2" fmla="val 5427780"/>
                </a:avLst>
              </a:prstGeom>
              <a:solidFill>
                <a:srgbClr val="C00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rtl="0"/>
                <a:endParaRPr lang="fr-FR" sz="1200" b="1" dirty="0">
                  <a:solidFill>
                    <a:srgbClr val="FFFFFF"/>
                  </a:solidFill>
                </a:endParaRPr>
              </a:p>
            </p:txBody>
          </p:sp>
          <p:sp>
            <p:nvSpPr>
              <p:cNvPr id="26" name="TextBox 25">
                <a:extLst>
                  <a:ext uri="{FF2B5EF4-FFF2-40B4-BE49-F238E27FC236}">
                    <a16:creationId xmlns:a16="http://schemas.microsoft.com/office/drawing/2014/main" id="{24EEBBA7-FD7D-3DF2-B324-AF8954F9B511}"/>
                  </a:ext>
                </a:extLst>
              </p:cNvPr>
              <p:cNvSpPr txBox="1"/>
              <p:nvPr/>
            </p:nvSpPr>
            <p:spPr>
              <a:xfrm rot="16200000">
                <a:off x="7928341" y="3182163"/>
                <a:ext cx="1444641" cy="646326"/>
              </a:xfrm>
              <a:prstGeom prst="rect">
                <a:avLst/>
              </a:prstGeom>
              <a:noFill/>
            </p:spPr>
            <p:txBody>
              <a:bodyPr wrap="square" rtlCol="0">
                <a:prstTxWarp prst="textArchDown">
                  <a:avLst/>
                </a:prstTxWarp>
                <a:spAutoFit/>
              </a:bodyPr>
              <a:lstStyle/>
              <a:p>
                <a:pPr algn="ctr" rtl="0"/>
                <a:r>
                  <a:rPr lang="fr-FR" sz="1600" b="1" dirty="0" err="1">
                    <a:solidFill>
                      <a:schemeClr val="tx1">
                        <a:lumMod val="50000"/>
                      </a:schemeClr>
                    </a:solidFill>
                  </a:rPr>
                  <a:t>Other</a:t>
                </a:r>
                <a:endParaRPr lang="fr-FR" sz="1600" b="1" dirty="0">
                  <a:solidFill>
                    <a:schemeClr val="tx1">
                      <a:lumMod val="50000"/>
                    </a:schemeClr>
                  </a:solidFill>
                </a:endParaRPr>
              </a:p>
            </p:txBody>
          </p:sp>
          <p:sp>
            <p:nvSpPr>
              <p:cNvPr id="28" name="TextBox 27">
                <a:extLst>
                  <a:ext uri="{FF2B5EF4-FFF2-40B4-BE49-F238E27FC236}">
                    <a16:creationId xmlns:a16="http://schemas.microsoft.com/office/drawing/2014/main" id="{2D5DCC9A-7CC3-54C8-14F5-3AB7C0FD6A72}"/>
                  </a:ext>
                </a:extLst>
              </p:cNvPr>
              <p:cNvSpPr txBox="1"/>
              <p:nvPr/>
            </p:nvSpPr>
            <p:spPr>
              <a:xfrm rot="16200000">
                <a:off x="7332928" y="3171184"/>
                <a:ext cx="1444641" cy="646326"/>
              </a:xfrm>
              <a:prstGeom prst="rect">
                <a:avLst/>
              </a:prstGeom>
              <a:noFill/>
            </p:spPr>
            <p:txBody>
              <a:bodyPr wrap="square" rtlCol="0">
                <a:prstTxWarp prst="textArchDown">
                  <a:avLst/>
                </a:prstTxWarp>
                <a:spAutoFit/>
              </a:bodyPr>
              <a:lstStyle/>
              <a:p>
                <a:pPr algn="ctr" rtl="0"/>
                <a:r>
                  <a:rPr lang="fr-FR" sz="1600" b="1" dirty="0">
                    <a:solidFill>
                      <a:schemeClr val="tx1">
                        <a:lumMod val="50000"/>
                      </a:schemeClr>
                    </a:solidFill>
                  </a:rPr>
                  <a:t>Significant</a:t>
                </a:r>
              </a:p>
            </p:txBody>
          </p:sp>
          <p:sp>
            <p:nvSpPr>
              <p:cNvPr id="29" name="TextBox 28">
                <a:extLst>
                  <a:ext uri="{FF2B5EF4-FFF2-40B4-BE49-F238E27FC236}">
                    <a16:creationId xmlns:a16="http://schemas.microsoft.com/office/drawing/2014/main" id="{F88FCB14-3ED5-C37D-DD5E-7409C1008989}"/>
                  </a:ext>
                </a:extLst>
              </p:cNvPr>
              <p:cNvSpPr txBox="1"/>
              <p:nvPr/>
            </p:nvSpPr>
            <p:spPr>
              <a:xfrm rot="16200000">
                <a:off x="6970365" y="3307298"/>
                <a:ext cx="1444641" cy="369433"/>
              </a:xfrm>
              <a:prstGeom prst="rect">
                <a:avLst/>
              </a:prstGeom>
              <a:noFill/>
            </p:spPr>
            <p:txBody>
              <a:bodyPr wrap="square" rtlCol="0">
                <a:spAutoFit/>
              </a:bodyPr>
              <a:lstStyle/>
              <a:p>
                <a:pPr algn="ctr" rtl="0"/>
                <a:r>
                  <a:rPr lang="fr-FR" sz="1600" b="1" dirty="0">
                    <a:solidFill>
                      <a:schemeClr val="bg1"/>
                    </a:solidFill>
                  </a:rPr>
                  <a:t>Essential</a:t>
                </a:r>
              </a:p>
            </p:txBody>
          </p:sp>
        </p:grpSp>
      </p:grpSp>
    </p:spTree>
    <p:extLst>
      <p:ext uri="{BB962C8B-B14F-4D97-AF65-F5344CB8AC3E}">
        <p14:creationId xmlns:p14="http://schemas.microsoft.com/office/powerpoint/2010/main" val="38629065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Criteria review: Burden &amp; epidemiology of the disease</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en-US" noProof="0" smtClean="0">
                <a:latin typeface="+mj-lt"/>
              </a:rPr>
              <a:pPr/>
              <a:t>25</a:t>
            </a:fld>
            <a:endParaRPr lang="en-US" noProof="0" dirty="0">
              <a:latin typeface="+mj-lt"/>
            </a:endParaRPr>
          </a:p>
        </p:txBody>
      </p:sp>
      <p:graphicFrame>
        <p:nvGraphicFramePr>
          <p:cNvPr id="3" name="Table 2">
            <a:extLst>
              <a:ext uri="{FF2B5EF4-FFF2-40B4-BE49-F238E27FC236}">
                <a16:creationId xmlns:a16="http://schemas.microsoft.com/office/drawing/2014/main" id="{3525073C-C8E1-EB0C-F962-3FAE6E11624E}"/>
              </a:ext>
            </a:extLst>
          </p:cNvPr>
          <p:cNvGraphicFramePr>
            <a:graphicFrameLocks noGrp="1"/>
          </p:cNvGraphicFramePr>
          <p:nvPr/>
        </p:nvGraphicFramePr>
        <p:xfrm>
          <a:off x="472961" y="1199400"/>
          <a:ext cx="11227627" cy="4387754"/>
        </p:xfrm>
        <a:graphic>
          <a:graphicData uri="http://schemas.openxmlformats.org/drawingml/2006/table">
            <a:tbl>
              <a:tblPr/>
              <a:tblGrid>
                <a:gridCol w="1685208">
                  <a:extLst>
                    <a:ext uri="{9D8B030D-6E8A-4147-A177-3AD203B41FA5}">
                      <a16:colId xmlns:a16="http://schemas.microsoft.com/office/drawing/2014/main" val="1564478177"/>
                    </a:ext>
                  </a:extLst>
                </a:gridCol>
                <a:gridCol w="5101987">
                  <a:extLst>
                    <a:ext uri="{9D8B030D-6E8A-4147-A177-3AD203B41FA5}">
                      <a16:colId xmlns:a16="http://schemas.microsoft.com/office/drawing/2014/main" val="4176978140"/>
                    </a:ext>
                  </a:extLst>
                </a:gridCol>
                <a:gridCol w="1508190">
                  <a:extLst>
                    <a:ext uri="{9D8B030D-6E8A-4147-A177-3AD203B41FA5}">
                      <a16:colId xmlns:a16="http://schemas.microsoft.com/office/drawing/2014/main" val="1213459350"/>
                    </a:ext>
                  </a:extLst>
                </a:gridCol>
                <a:gridCol w="1180783">
                  <a:extLst>
                    <a:ext uri="{9D8B030D-6E8A-4147-A177-3AD203B41FA5}">
                      <a16:colId xmlns:a16="http://schemas.microsoft.com/office/drawing/2014/main" val="1501533423"/>
                    </a:ext>
                  </a:extLst>
                </a:gridCol>
                <a:gridCol w="1751459">
                  <a:extLst>
                    <a:ext uri="{9D8B030D-6E8A-4147-A177-3AD203B41FA5}">
                      <a16:colId xmlns:a16="http://schemas.microsoft.com/office/drawing/2014/main" val="349205669"/>
                    </a:ext>
                  </a:extLst>
                </a:gridCol>
              </a:tblGrid>
              <a:tr h="238155">
                <a:tc>
                  <a:txBody>
                    <a:bodyPr/>
                    <a:lstStyle/>
                    <a:p>
                      <a:pPr algn="l" fontAlgn="b"/>
                      <a:r>
                        <a:rPr lang="en-US" sz="1400" b="1" i="0" u="none" strike="noStrike" noProof="0" dirty="0">
                          <a:solidFill>
                            <a:srgbClr val="000000"/>
                          </a:solidFill>
                          <a:effectLst/>
                          <a:latin typeface="+mj-lt"/>
                        </a:rPr>
                        <a:t>Sub-category</a:t>
                      </a:r>
                    </a:p>
                  </a:txBody>
                  <a:tcPr marL="8626" marR="8626" marT="8626" marB="0" anchor="b">
                    <a:lnL>
                      <a:noFill/>
                    </a:lnL>
                    <a:lnR>
                      <a:noFill/>
                    </a:lnR>
                    <a:lnT>
                      <a:noFill/>
                    </a:lnT>
                    <a:lnB w="19050" cap="flat" cmpd="sng" algn="ctr">
                      <a:solidFill>
                        <a:schemeClr val="tx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Criteria</a:t>
                      </a:r>
                    </a:p>
                  </a:txBody>
                  <a:tcPr marL="8626" marR="8626" marT="8626" marB="0" anchor="ctr">
                    <a:lnL>
                      <a:noFill/>
                    </a:lnL>
                    <a:lnR>
                      <a:noFill/>
                    </a:lnR>
                    <a:lnT>
                      <a:noFill/>
                    </a:lnT>
                    <a:lnB w="19050" cap="flat" cmpd="sng" algn="ctr">
                      <a:solidFill>
                        <a:schemeClr val="tx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Group</a:t>
                      </a:r>
                    </a:p>
                  </a:txBody>
                  <a:tcPr marL="8626" marR="8626" marT="8626" marB="0" anchor="ctr">
                    <a:lnL>
                      <a:noFill/>
                    </a:lnL>
                    <a:lnR>
                      <a:noFill/>
                    </a:lnR>
                    <a:lnT>
                      <a:noFill/>
                    </a:lnT>
                    <a:lnB w="19050" cap="flat" cmpd="sng" algn="ctr">
                      <a:solidFill>
                        <a:schemeClr val="tx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Type</a:t>
                      </a:r>
                    </a:p>
                  </a:txBody>
                  <a:tcPr marL="8626" marR="8626" marT="8626" marB="0" anchor="ctr">
                    <a:lnL>
                      <a:noFill/>
                    </a:lnL>
                    <a:lnR>
                      <a:noFill/>
                    </a:lnR>
                    <a:lnT>
                      <a:noFill/>
                    </a:lnT>
                    <a:lnB w="19050" cap="flat" cmpd="sng" algn="ctr">
                      <a:solidFill>
                        <a:schemeClr val="tx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Source type</a:t>
                      </a:r>
                    </a:p>
                  </a:txBody>
                  <a:tcPr marL="8626" marR="8626" marT="8626" marB="0" anchor="ctr">
                    <a:lnL>
                      <a:noFill/>
                    </a:lnL>
                    <a:lnR>
                      <a:noFill/>
                    </a:lnR>
                    <a:lnT>
                      <a:noFill/>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09294636"/>
                  </a:ext>
                </a:extLst>
              </a:tr>
              <a:tr h="251620">
                <a:tc rowSpan="4">
                  <a:txBody>
                    <a:bodyPr/>
                    <a:lstStyle/>
                    <a:p>
                      <a:pPr algn="l" fontAlgn="b"/>
                      <a:r>
                        <a:rPr lang="en-US" sz="1200" b="0" i="0" u="none" strike="noStrike" noProof="0" dirty="0">
                          <a:solidFill>
                            <a:srgbClr val="000000"/>
                          </a:solidFill>
                          <a:effectLst/>
                          <a:latin typeface="+mj-lt"/>
                        </a:rPr>
                        <a:t>Epidemiology</a:t>
                      </a:r>
                    </a:p>
                  </a:txBody>
                  <a:tcPr marL="8626" marR="8626" marT="8626" marB="0">
                    <a:lnL>
                      <a:noFill/>
                    </a:lnL>
                    <a:lnR>
                      <a:noFill/>
                    </a:lnR>
                    <a:lnT w="19050" cap="flat" cmpd="sng" algn="ctr">
                      <a:solidFill>
                        <a:schemeClr val="tx1"/>
                      </a:solidFill>
                      <a:prstDash val="solid"/>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tx1"/>
                          </a:solidFill>
                          <a:effectLst/>
                          <a:latin typeface="+mj-lt"/>
                        </a:rPr>
                        <a:t>Burden inequity (highest prevalence in poorer / at risk populations / gender inequity)</a:t>
                      </a:r>
                    </a:p>
                  </a:txBody>
                  <a:tcPr marL="8626" marR="8626" marT="8626" marB="0" anchor="ctr">
                    <a:lnL>
                      <a:noFill/>
                    </a:lnL>
                    <a:lnR>
                      <a:noFill/>
                    </a:lnR>
                    <a:lnT w="1905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fontAlgn="b"/>
                      <a:r>
                        <a:rPr lang="en-US" sz="1200" b="0" i="0" u="none" strike="noStrike" noProof="0" dirty="0">
                          <a:solidFill>
                            <a:schemeClr val="tx1"/>
                          </a:solidFill>
                          <a:effectLst/>
                          <a:latin typeface="+mj-lt"/>
                        </a:rPr>
                        <a:t>Importance</a:t>
                      </a:r>
                    </a:p>
                  </a:txBody>
                  <a:tcPr marL="8626" marR="8626" marT="8626" marB="0" anchor="ctr">
                    <a:lnL>
                      <a:noFill/>
                    </a:lnL>
                    <a:lnR>
                      <a:noFill/>
                    </a:lnR>
                    <a:lnT w="1905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fontAlgn="b"/>
                      <a:r>
                        <a:rPr lang="en-US" sz="1200" b="0" i="0" u="none" strike="noStrike" noProof="0" dirty="0">
                          <a:solidFill>
                            <a:schemeClr val="tx1"/>
                          </a:solidFill>
                          <a:effectLst/>
                          <a:latin typeface="+mj-lt"/>
                        </a:rPr>
                        <a:t>Qualitative</a:t>
                      </a:r>
                    </a:p>
                  </a:txBody>
                  <a:tcPr marL="8626" marR="8626" marT="8626" marB="0" anchor="ctr">
                    <a:lnL>
                      <a:noFill/>
                    </a:lnL>
                    <a:lnR>
                      <a:noFill/>
                    </a:lnR>
                    <a:lnT w="1905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fontAlgn="b"/>
                      <a:r>
                        <a:rPr lang="en-US" sz="1200" b="0" i="0" u="none" strike="noStrike" cap="none" noProof="0" dirty="0">
                          <a:solidFill>
                            <a:schemeClr val="tx1"/>
                          </a:solidFill>
                          <a:effectLst/>
                          <a:latin typeface="+mn-lt"/>
                          <a:ea typeface="+mn-ea"/>
                          <a:cs typeface="+mn-cs"/>
                          <a:sym typeface="Arial"/>
                        </a:rPr>
                        <a:t>Direct source / Modeled</a:t>
                      </a:r>
                    </a:p>
                  </a:txBody>
                  <a:tcPr marL="8626" marR="8626" marT="8626" marB="0" anchor="ctr">
                    <a:lnL>
                      <a:noFill/>
                    </a:lnL>
                    <a:lnR>
                      <a:noFill/>
                    </a:lnR>
                    <a:lnT w="1905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extLst>
                  <a:ext uri="{0D108BD9-81ED-4DB2-BD59-A6C34878D82A}">
                    <a16:rowId xmlns:a16="http://schemas.microsoft.com/office/drawing/2014/main" val="998650814"/>
                  </a:ext>
                </a:extLst>
              </a:tr>
              <a:tr h="251620">
                <a:tc vMerge="1">
                  <a:txBody>
                    <a:bodyPr/>
                    <a:lstStyle/>
                    <a:p>
                      <a:pPr algn="l" fontAlgn="b"/>
                      <a:r>
                        <a:rPr lang="en-US" sz="1400" b="0" i="0" u="none" strike="noStrike">
                          <a:solidFill>
                            <a:srgbClr val="000000"/>
                          </a:solidFill>
                          <a:effectLst/>
                          <a:latin typeface="Calibri" panose="020F0502020204030204" pitchFamily="34" charset="0"/>
                        </a:rPr>
                        <a:t>Epidemiology</a:t>
                      </a:r>
                    </a:p>
                  </a:txBody>
                  <a:tcPr marL="8626" marR="8626" marT="8626" marB="0">
                    <a:lnL>
                      <a:noFill/>
                    </a:lnL>
                    <a:lnR>
                      <a:noFill/>
                    </a:lnR>
                    <a:lnT w="6350" cap="flat" cmpd="sng" algn="ctr">
                      <a:solidFill>
                        <a:srgbClr val="0F5D61"/>
                      </a:solidFill>
                      <a:prstDash val="sysDash"/>
                      <a:round/>
                      <a:headEnd type="none" w="med" len="med"/>
                      <a:tailEnd type="none" w="med" len="med"/>
                    </a:lnT>
                    <a:lnB>
                      <a:noFill/>
                    </a:lnB>
                  </a:tcPr>
                </a:tc>
                <a:tc>
                  <a:txBody>
                    <a:bodyPr/>
                    <a:lstStyle/>
                    <a:p>
                      <a:pPr algn="l" fontAlgn="b"/>
                      <a:r>
                        <a:rPr lang="en-US" sz="1200" b="0" i="0" u="none" strike="noStrike" noProof="0" dirty="0">
                          <a:solidFill>
                            <a:schemeClr val="bg1"/>
                          </a:solidFill>
                          <a:effectLst/>
                          <a:latin typeface="+mj-lt"/>
                        </a:rPr>
                        <a:t>Incidence including in different sociodemographic and age groups</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chemeClr val="bg1"/>
                          </a:solidFill>
                          <a:effectLst/>
                          <a:uLnTx/>
                          <a:uFillTx/>
                          <a:latin typeface="+mj-lt"/>
                          <a:ea typeface="+mn-ea"/>
                          <a:cs typeface="+mn-cs"/>
                          <a:sym typeface="Arial"/>
                        </a:rPr>
                        <a:t>Importance</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en-US" sz="1200" b="0" i="0" u="none" strike="noStrike" noProof="0" dirty="0">
                          <a:solidFill>
                            <a:schemeClr val="bg1"/>
                          </a:solidFill>
                          <a:effectLst/>
                          <a:latin typeface="+mj-lt"/>
                        </a:rPr>
                        <a:t>Quantitative</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en-US" sz="1200" b="0" i="0" u="none" strike="noStrike" noProof="0" dirty="0">
                          <a:solidFill>
                            <a:schemeClr val="bg1"/>
                          </a:solidFill>
                          <a:effectLst/>
                          <a:latin typeface="+mj-lt"/>
                        </a:rPr>
                        <a:t>Direct source</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extLst>
                  <a:ext uri="{0D108BD9-81ED-4DB2-BD59-A6C34878D82A}">
                    <a16:rowId xmlns:a16="http://schemas.microsoft.com/office/drawing/2014/main" val="3376448308"/>
                  </a:ext>
                </a:extLst>
              </a:tr>
              <a:tr h="251620">
                <a:tc vMerge="1">
                  <a:txBody>
                    <a:bodyPr/>
                    <a:lstStyle/>
                    <a:p>
                      <a:endParaRPr lang="en-US"/>
                    </a:p>
                  </a:txBody>
                  <a:tcPr>
                    <a:lnT w="6350" cap="flat" cmpd="sng" algn="ctr">
                      <a:solidFill>
                        <a:srgbClr val="0F5D61"/>
                      </a:solidFill>
                      <a:prstDash val="sysDash"/>
                      <a:round/>
                      <a:headEnd type="none" w="med" len="med"/>
                      <a:tailEnd type="none" w="med" len="med"/>
                    </a:lnT>
                  </a:tcPr>
                </a:tc>
                <a:tc>
                  <a:txBody>
                    <a:bodyPr/>
                    <a:lstStyle/>
                    <a:p>
                      <a:pPr algn="l" fontAlgn="b"/>
                      <a:r>
                        <a:rPr lang="en-US" sz="1200" b="0" i="0" u="none" strike="noStrike" noProof="0" dirty="0">
                          <a:solidFill>
                            <a:schemeClr val="bg1"/>
                          </a:solidFill>
                          <a:effectLst/>
                          <a:latin typeface="+mj-lt"/>
                        </a:rPr>
                        <a:t>Prevalence including in different sociodemographic and age groups</a:t>
                      </a:r>
                    </a:p>
                  </a:txBody>
                  <a:tcPr marL="8626" marR="8626" marT="8626" marB="0" anchor="ctr">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chemeClr val="bg1"/>
                          </a:solidFill>
                          <a:effectLst/>
                          <a:uLnTx/>
                          <a:uFillTx/>
                          <a:latin typeface="+mj-lt"/>
                          <a:ea typeface="+mn-ea"/>
                          <a:cs typeface="+mn-cs"/>
                          <a:sym typeface="Arial"/>
                        </a:rPr>
                        <a:t>Importance</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en-US" sz="1200" b="0" i="0" u="none" strike="noStrike" cap="none" noProof="0" dirty="0">
                          <a:solidFill>
                            <a:schemeClr val="bg1"/>
                          </a:solidFill>
                          <a:effectLst/>
                          <a:latin typeface="+mn-lt"/>
                          <a:ea typeface="+mn-ea"/>
                          <a:cs typeface="+mn-cs"/>
                          <a:sym typeface="Arial"/>
                        </a:rPr>
                        <a:t>Quantitative</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en-US" sz="1200" b="0" i="0" u="none" strike="noStrike" cap="none" noProof="0" dirty="0">
                          <a:solidFill>
                            <a:schemeClr val="bg1"/>
                          </a:solidFill>
                          <a:effectLst/>
                          <a:latin typeface="+mn-lt"/>
                          <a:ea typeface="+mn-ea"/>
                          <a:cs typeface="+mn-cs"/>
                          <a:sym typeface="Arial"/>
                        </a:rPr>
                        <a:t>Direct source</a:t>
                      </a:r>
                      <a:endParaRPr lang="en-US" sz="1200" b="0" i="0" u="none" strike="noStrike" noProof="0" dirty="0">
                        <a:solidFill>
                          <a:schemeClr val="bg1"/>
                        </a:solidFill>
                        <a:effectLst/>
                        <a:latin typeface="+mj-lt"/>
                      </a:endParaRP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extLst>
                  <a:ext uri="{0D108BD9-81ED-4DB2-BD59-A6C34878D82A}">
                    <a16:rowId xmlns:a16="http://schemas.microsoft.com/office/drawing/2014/main" val="1429559571"/>
                  </a:ext>
                </a:extLst>
              </a:tr>
              <a:tr h="251620">
                <a:tc vMerge="1">
                  <a:txBody>
                    <a:bodyPr/>
                    <a:lstStyle/>
                    <a:p>
                      <a:pPr algn="l" fontAlgn="b"/>
                      <a:r>
                        <a:rPr lang="en-US" sz="1400" b="0" i="0" u="none" strike="noStrike" dirty="0">
                          <a:solidFill>
                            <a:srgbClr val="000000"/>
                          </a:solidFill>
                          <a:effectLst/>
                          <a:latin typeface="Calibri" panose="020F0502020204030204" pitchFamily="34" charset="0"/>
                        </a:rPr>
                        <a:t>Epidemiology</a:t>
                      </a:r>
                    </a:p>
                  </a:txBody>
                  <a:tcPr marL="8626" marR="8626" marT="8626" marB="0">
                    <a:lnL>
                      <a:noFill/>
                    </a:lnL>
                    <a:lnR>
                      <a:noFill/>
                    </a:lnR>
                    <a:lnT>
                      <a:noFill/>
                    </a:lnT>
                    <a:lnB>
                      <a:noFill/>
                    </a:lnB>
                  </a:tcPr>
                </a:tc>
                <a:tc>
                  <a:txBody>
                    <a:bodyPr/>
                    <a:lstStyle/>
                    <a:p>
                      <a:pPr algn="l" fontAlgn="b"/>
                      <a:r>
                        <a:rPr lang="en-US" sz="1200" b="0" i="0" u="none" strike="noStrike" cap="none" noProof="0" dirty="0">
                          <a:solidFill>
                            <a:schemeClr val="tx1"/>
                          </a:solidFill>
                          <a:effectLst/>
                          <a:latin typeface="+mn-lt"/>
                          <a:ea typeface="+mn-ea"/>
                          <a:cs typeface="+mn-cs"/>
                          <a:sym typeface="Arial"/>
                        </a:rPr>
                        <a:t>Outbreak potential incl. past occurrence of outbreaks and potential for international spread, and epidemic and pandemic risk</a:t>
                      </a:r>
                    </a:p>
                  </a:txBody>
                  <a:tcPr marL="8626" marR="8626" marT="8626" marB="0" anchor="ctr">
                    <a:lnL>
                      <a:noFill/>
                    </a:lnL>
                    <a:lnR>
                      <a:noFill/>
                    </a:lnR>
                    <a:lnT w="9525" cap="flat" cmpd="sng" algn="ctr">
                      <a:solidFill>
                        <a:schemeClr val="bg1"/>
                      </a:solidFill>
                      <a:prstDash val="solid"/>
                      <a:round/>
                      <a:headEnd type="none" w="med" len="med"/>
                      <a:tailEnd type="none" w="med" len="med"/>
                    </a:lnT>
                    <a:lnB w="6350" cap="flat" cmpd="sng" algn="ctr">
                      <a:solidFill>
                        <a:srgbClr val="0F5D61"/>
                      </a:solidFill>
                      <a:prstDash val="sysDash"/>
                      <a:round/>
                      <a:headEnd type="none" w="med" len="med"/>
                      <a:tailEnd type="none" w="med" len="med"/>
                    </a:lnB>
                    <a:solidFill>
                      <a:srgbClr val="FFFF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chemeClr val="tx1">
                              <a:lumMod val="50000"/>
                            </a:schemeClr>
                          </a:solidFill>
                          <a:effectLst/>
                          <a:uLnTx/>
                          <a:uFillTx/>
                          <a:latin typeface="+mj-lt"/>
                          <a:ea typeface="+mn-ea"/>
                          <a:cs typeface="+mn-cs"/>
                          <a:sym typeface="Arial"/>
                        </a:rPr>
                        <a:t>Importance</a:t>
                      </a:r>
                    </a:p>
                  </a:txBody>
                  <a:tcPr marL="8626" marR="8626" marT="8626" marB="0" anchor="ctr">
                    <a:lnL>
                      <a:noFill/>
                    </a:lnL>
                    <a:lnR>
                      <a:noFill/>
                    </a:lnR>
                    <a:lnT w="9525" cap="flat" cmpd="sng" algn="ctr">
                      <a:solidFill>
                        <a:schemeClr val="bg1"/>
                      </a:solidFill>
                      <a:prstDash val="solid"/>
                      <a:round/>
                      <a:headEnd type="none" w="med" len="med"/>
                      <a:tailEnd type="none" w="med" len="med"/>
                    </a:lnT>
                    <a:lnB w="6350" cap="flat" cmpd="sng" algn="ctr">
                      <a:solidFill>
                        <a:srgbClr val="0F5D61"/>
                      </a:solidFill>
                      <a:prstDash val="sysDash"/>
                      <a:round/>
                      <a:headEnd type="none" w="med" len="med"/>
                      <a:tailEnd type="none" w="med" len="med"/>
                    </a:lnB>
                    <a:solidFill>
                      <a:srgbClr val="FFFF00"/>
                    </a:solidFill>
                  </a:tcPr>
                </a:tc>
                <a:tc>
                  <a:txBody>
                    <a:bodyPr/>
                    <a:lstStyle/>
                    <a:p>
                      <a:pPr algn="l" fontAlgn="b"/>
                      <a:r>
                        <a:rPr lang="en-US" sz="1200" b="0" i="0" u="none" strike="noStrike" noProof="0" dirty="0">
                          <a:solidFill>
                            <a:schemeClr val="tx1">
                              <a:lumMod val="50000"/>
                            </a:schemeClr>
                          </a:solidFill>
                          <a:effectLst/>
                          <a:latin typeface="+mj-lt"/>
                        </a:rPr>
                        <a:t>Quantitative</a:t>
                      </a:r>
                    </a:p>
                  </a:txBody>
                  <a:tcPr marL="8626" marR="8626" marT="8626" marB="0" anchor="ctr">
                    <a:lnL>
                      <a:noFill/>
                    </a:lnL>
                    <a:lnR>
                      <a:noFill/>
                    </a:lnR>
                    <a:lnT w="9525" cap="flat" cmpd="sng" algn="ctr">
                      <a:solidFill>
                        <a:schemeClr val="bg1"/>
                      </a:solidFill>
                      <a:prstDash val="solid"/>
                      <a:round/>
                      <a:headEnd type="none" w="med" len="med"/>
                      <a:tailEnd type="none" w="med" len="med"/>
                    </a:lnT>
                    <a:lnB w="6350" cap="flat" cmpd="sng" algn="ctr">
                      <a:solidFill>
                        <a:srgbClr val="0F5D61"/>
                      </a:solidFill>
                      <a:prstDash val="sysDash"/>
                      <a:round/>
                      <a:headEnd type="none" w="med" len="med"/>
                      <a:tailEnd type="none" w="med" len="med"/>
                    </a:lnB>
                    <a:solidFill>
                      <a:srgbClr val="FFFF00"/>
                    </a:solidFill>
                  </a:tcPr>
                </a:tc>
                <a:tc>
                  <a:txBody>
                    <a:bodyPr/>
                    <a:lstStyle/>
                    <a:p>
                      <a:pPr algn="l" fontAlgn="b"/>
                      <a:r>
                        <a:rPr lang="en-US" sz="1200" b="0" i="0" u="none" strike="noStrike" noProof="0" dirty="0">
                          <a:solidFill>
                            <a:schemeClr val="tx1">
                              <a:lumMod val="50000"/>
                            </a:schemeClr>
                          </a:solidFill>
                          <a:effectLst/>
                          <a:latin typeface="+mj-lt"/>
                        </a:rPr>
                        <a:t>Direct source</a:t>
                      </a:r>
                    </a:p>
                  </a:txBody>
                  <a:tcPr marL="8626" marR="8626" marT="8626" marB="0" anchor="ctr">
                    <a:lnL>
                      <a:noFill/>
                    </a:lnL>
                    <a:lnR>
                      <a:noFill/>
                    </a:lnR>
                    <a:lnT w="9525" cap="flat" cmpd="sng" algn="ctr">
                      <a:solidFill>
                        <a:schemeClr val="bg1"/>
                      </a:solidFill>
                      <a:prstDash val="solid"/>
                      <a:round/>
                      <a:headEnd type="none" w="med" len="med"/>
                      <a:tailEnd type="none" w="med" len="med"/>
                    </a:lnT>
                    <a:lnB w="6350" cap="flat" cmpd="sng" algn="ctr">
                      <a:solidFill>
                        <a:srgbClr val="0F5D61"/>
                      </a:solidFill>
                      <a:prstDash val="sysDash"/>
                      <a:round/>
                      <a:headEnd type="none" w="med" len="med"/>
                      <a:tailEnd type="none" w="med" len="med"/>
                    </a:lnB>
                    <a:solidFill>
                      <a:srgbClr val="FFFF00"/>
                    </a:solidFill>
                  </a:tcPr>
                </a:tc>
                <a:extLst>
                  <a:ext uri="{0D108BD9-81ED-4DB2-BD59-A6C34878D82A}">
                    <a16:rowId xmlns:a16="http://schemas.microsoft.com/office/drawing/2014/main" val="2536029949"/>
                  </a:ext>
                </a:extLst>
              </a:tr>
              <a:tr h="251620">
                <a:tc rowSpan="2">
                  <a:txBody>
                    <a:bodyPr/>
                    <a:lstStyle/>
                    <a:p>
                      <a:pPr algn="l" fontAlgn="b"/>
                      <a:r>
                        <a:rPr lang="en-US" sz="1200" b="0" i="0" u="none" strike="noStrike" noProof="0" dirty="0">
                          <a:solidFill>
                            <a:srgbClr val="000000"/>
                          </a:solidFill>
                          <a:effectLst/>
                          <a:latin typeface="+mj-lt"/>
                        </a:rPr>
                        <a:t>Health impact</a:t>
                      </a:r>
                    </a:p>
                  </a:txBody>
                  <a:tcPr marL="8626" marR="8626" marT="8626" marB="0">
                    <a:lnL>
                      <a:noFill/>
                    </a:lnL>
                    <a:lnR>
                      <a:noFill/>
                    </a:lnR>
                    <a:lnT w="6350" cap="flat" cmpd="sng" algn="ctr">
                      <a:solidFill>
                        <a:srgbClr val="0F5D61"/>
                      </a:solidFill>
                      <a:prstDash val="sysDash"/>
                      <a:round/>
                      <a:headEnd type="none" w="med" len="med"/>
                      <a:tailEnd type="none" w="med" len="med"/>
                    </a:lnT>
                    <a:lnB w="12700" cap="flat" cmpd="sng" algn="ctr">
                      <a:solidFill>
                        <a:srgbClr val="0F5D61"/>
                      </a:solidFill>
                      <a:prstDash val="sysDot"/>
                      <a:round/>
                      <a:headEnd type="none" w="med" len="med"/>
                      <a:tailEnd type="none" w="med" len="med"/>
                    </a:lnB>
                  </a:tcPr>
                </a:tc>
                <a:tc>
                  <a:txBody>
                    <a:bodyPr/>
                    <a:lstStyle/>
                    <a:p>
                      <a:pPr algn="l" fontAlgn="b"/>
                      <a:r>
                        <a:rPr lang="en-US" sz="1200" b="0" i="0" u="none" strike="noStrike" noProof="0" dirty="0">
                          <a:solidFill>
                            <a:sysClr val="windowText" lastClr="000000"/>
                          </a:solidFill>
                          <a:effectLst/>
                          <a:latin typeface="+mj-lt"/>
                        </a:rPr>
                        <a:t>Hospitalization rate</a:t>
                      </a:r>
                    </a:p>
                  </a:txBody>
                  <a:tcPr marL="8626" marR="8626" marT="8626" marB="0">
                    <a:lnL>
                      <a:noFill/>
                    </a:lnL>
                    <a:lnR>
                      <a:noFill/>
                    </a:lnR>
                    <a:lnT w="6350" cap="flat" cmpd="sng" algn="ctr">
                      <a:solidFill>
                        <a:srgbClr val="0F5D61"/>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ysClr val="windowText" lastClr="000000"/>
                          </a:solidFill>
                          <a:effectLst/>
                          <a:uLnTx/>
                          <a:uFillTx/>
                          <a:latin typeface="+mj-lt"/>
                          <a:ea typeface="+mn-ea"/>
                          <a:cs typeface="+mn-cs"/>
                          <a:sym typeface="Arial"/>
                        </a:rPr>
                        <a:t>Importance</a:t>
                      </a:r>
                    </a:p>
                  </a:txBody>
                  <a:tcPr marL="8626" marR="8626" marT="8626" marB="0">
                    <a:lnL>
                      <a:noFill/>
                    </a:lnL>
                    <a:lnR>
                      <a:noFill/>
                    </a:lnR>
                    <a:lnT w="6350" cap="flat" cmpd="sng" algn="ctr">
                      <a:solidFill>
                        <a:srgbClr val="0F5D61"/>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fontAlgn="b"/>
                      <a:r>
                        <a:rPr lang="en-US" sz="1200" b="0" i="0" u="none" strike="noStrike" noProof="0" dirty="0">
                          <a:solidFill>
                            <a:sysClr val="windowText" lastClr="000000"/>
                          </a:solidFill>
                          <a:effectLst/>
                          <a:latin typeface="+mj-lt"/>
                        </a:rPr>
                        <a:t>Quantitative</a:t>
                      </a:r>
                    </a:p>
                  </a:txBody>
                  <a:tcPr marL="8626" marR="8626" marT="8626" marB="0">
                    <a:lnL>
                      <a:noFill/>
                    </a:lnL>
                    <a:lnR>
                      <a:noFill/>
                    </a:lnR>
                    <a:lnT w="6350" cap="flat" cmpd="sng" algn="ctr">
                      <a:solidFill>
                        <a:srgbClr val="0F5D61"/>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fontAlgn="b"/>
                      <a:r>
                        <a:rPr lang="en-US" sz="1200" b="0" i="0" u="none" strike="noStrike" noProof="0" dirty="0">
                          <a:solidFill>
                            <a:sysClr val="windowText" lastClr="000000"/>
                          </a:solidFill>
                          <a:effectLst/>
                          <a:latin typeface="+mj-lt"/>
                        </a:rPr>
                        <a:t>Direct source</a:t>
                      </a:r>
                    </a:p>
                  </a:txBody>
                  <a:tcPr marL="8626" marR="8626" marT="8626" marB="0">
                    <a:lnL>
                      <a:noFill/>
                    </a:lnL>
                    <a:lnR>
                      <a:noFill/>
                    </a:lnR>
                    <a:lnT w="6350" cap="flat" cmpd="sng" algn="ctr">
                      <a:solidFill>
                        <a:srgbClr val="0F5D61"/>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extLst>
                  <a:ext uri="{0D108BD9-81ED-4DB2-BD59-A6C34878D82A}">
                    <a16:rowId xmlns:a16="http://schemas.microsoft.com/office/drawing/2014/main" val="1675895508"/>
                  </a:ext>
                </a:extLst>
              </a:tr>
              <a:tr h="251620">
                <a:tc vMerge="1">
                  <a:txBody>
                    <a:bodyPr/>
                    <a:lstStyle/>
                    <a:p>
                      <a:pPr algn="l" fontAlgn="b"/>
                      <a:r>
                        <a:rPr lang="en-US" sz="1400" b="0" i="0" u="none" strike="noStrike" dirty="0">
                          <a:solidFill>
                            <a:srgbClr val="000000"/>
                          </a:solidFill>
                          <a:effectLst/>
                          <a:latin typeface="Calibri" panose="020F0502020204030204" pitchFamily="34" charset="0"/>
                        </a:rPr>
                        <a:t>Health impact</a:t>
                      </a:r>
                    </a:p>
                  </a:txBody>
                  <a:tcPr marL="8626" marR="8626" marT="8626" marB="0">
                    <a:lnL>
                      <a:noFill/>
                    </a:lnL>
                    <a:lnR>
                      <a:noFill/>
                    </a:lnR>
                    <a:lnT>
                      <a:noFill/>
                    </a:lnT>
                    <a:lnB>
                      <a:noFill/>
                    </a:lnB>
                  </a:tcPr>
                </a:tc>
                <a:tc>
                  <a:txBody>
                    <a:bodyPr/>
                    <a:lstStyle/>
                    <a:p>
                      <a:pPr algn="l" fontAlgn="b"/>
                      <a:r>
                        <a:rPr lang="en-US" sz="1200" b="0" i="0" u="none" strike="noStrike" noProof="0" dirty="0">
                          <a:solidFill>
                            <a:schemeClr val="bg1"/>
                          </a:solidFill>
                          <a:effectLst/>
                          <a:latin typeface="+mj-lt"/>
                        </a:rPr>
                        <a:t>Mortality and lethality including in different sociodemographic and age groups</a:t>
                      </a:r>
                    </a:p>
                  </a:txBody>
                  <a:tcPr marL="8626" marR="8626" marT="8626" marB="0" anchor="b">
                    <a:lnL>
                      <a:noFill/>
                    </a:lnL>
                    <a:lnR>
                      <a:noFill/>
                    </a:lnR>
                    <a:lnT w="9525" cap="flat" cmpd="sng" algn="ctr">
                      <a:solidFill>
                        <a:schemeClr val="bg1"/>
                      </a:solidFill>
                      <a:prstDash val="solid"/>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chemeClr val="bg1"/>
                          </a:solidFill>
                          <a:effectLst/>
                          <a:uLnTx/>
                          <a:uFillTx/>
                          <a:latin typeface="+mj-lt"/>
                          <a:ea typeface="+mn-ea"/>
                          <a:cs typeface="+mn-cs"/>
                          <a:sym typeface="Arial"/>
                        </a:rPr>
                        <a:t>Importance</a:t>
                      </a:r>
                    </a:p>
                  </a:txBody>
                  <a:tcPr marL="8626" marR="8626" marT="8626" marB="0" anchor="ctr">
                    <a:lnL>
                      <a:noFill/>
                    </a:lnL>
                    <a:lnR>
                      <a:noFill/>
                    </a:lnR>
                    <a:lnT w="9525" cap="flat" cmpd="sng" algn="ctr">
                      <a:solidFill>
                        <a:schemeClr val="bg1"/>
                      </a:solidFill>
                      <a:prstDash val="solid"/>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tc>
                  <a:txBody>
                    <a:bodyPr/>
                    <a:lstStyle/>
                    <a:p>
                      <a:pPr algn="l" fontAlgn="b"/>
                      <a:r>
                        <a:rPr lang="en-US" sz="1200" b="0" i="0" u="none" strike="noStrike" noProof="0" dirty="0">
                          <a:solidFill>
                            <a:schemeClr val="bg1"/>
                          </a:solidFill>
                          <a:effectLst/>
                          <a:latin typeface="+mj-lt"/>
                        </a:rPr>
                        <a:t>Quantitative</a:t>
                      </a:r>
                    </a:p>
                  </a:txBody>
                  <a:tcPr marL="8626" marR="8626" marT="8626" marB="0" anchor="ctr">
                    <a:lnL>
                      <a:noFill/>
                    </a:lnL>
                    <a:lnR>
                      <a:noFill/>
                    </a:lnR>
                    <a:lnT w="9525" cap="flat" cmpd="sng" algn="ctr">
                      <a:solidFill>
                        <a:schemeClr val="bg1"/>
                      </a:solidFill>
                      <a:prstDash val="solid"/>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tc>
                  <a:txBody>
                    <a:bodyPr/>
                    <a:lstStyle/>
                    <a:p>
                      <a:pPr algn="l" fontAlgn="b"/>
                      <a:r>
                        <a:rPr lang="en-US" sz="1200" b="0" i="0" u="none" strike="noStrike" noProof="0" dirty="0">
                          <a:solidFill>
                            <a:schemeClr val="bg1"/>
                          </a:solidFill>
                          <a:effectLst/>
                          <a:latin typeface="+mj-lt"/>
                        </a:rPr>
                        <a:t>Direct source</a:t>
                      </a:r>
                    </a:p>
                  </a:txBody>
                  <a:tcPr marL="8626" marR="8626" marT="8626" marB="0" anchor="ctr">
                    <a:lnL>
                      <a:noFill/>
                    </a:lnL>
                    <a:lnR>
                      <a:noFill/>
                    </a:lnR>
                    <a:lnT w="9525" cap="flat" cmpd="sng" algn="ctr">
                      <a:solidFill>
                        <a:schemeClr val="bg1"/>
                      </a:solidFill>
                      <a:prstDash val="solid"/>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extLst>
                  <a:ext uri="{0D108BD9-81ED-4DB2-BD59-A6C34878D82A}">
                    <a16:rowId xmlns:a16="http://schemas.microsoft.com/office/drawing/2014/main" val="2700359656"/>
                  </a:ext>
                </a:extLst>
              </a:tr>
              <a:tr h="251620">
                <a:tc rowSpan="4">
                  <a:txBody>
                    <a:bodyPr/>
                    <a:lstStyle/>
                    <a:p>
                      <a:pPr algn="l" fontAlgn="b"/>
                      <a:r>
                        <a:rPr lang="en-US" sz="1200" b="0" i="0" u="none" strike="noStrike" noProof="0" dirty="0">
                          <a:solidFill>
                            <a:srgbClr val="000000"/>
                          </a:solidFill>
                          <a:effectLst/>
                          <a:latin typeface="+mj-lt"/>
                        </a:rPr>
                        <a:t>Social impact</a:t>
                      </a:r>
                    </a:p>
                  </a:txBody>
                  <a:tcPr marL="8626" marR="8626" marT="8626" marB="0">
                    <a:lnL>
                      <a:noFill/>
                    </a:lnL>
                    <a:lnR>
                      <a:noFill/>
                    </a:lnR>
                    <a:lnT w="12700" cap="flat" cmpd="sng" algn="ctr">
                      <a:solidFill>
                        <a:srgbClr val="0F5D61"/>
                      </a:solidFill>
                      <a:prstDash val="sysDot"/>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Intensity of suffering/severity of disease symptoms </a:t>
                      </a:r>
                    </a:p>
                  </a:txBody>
                  <a:tcPr marL="8626" marR="8626" marT="8626" marB="0" anchor="ctr">
                    <a:lnL>
                      <a:noFill/>
                    </a:lnL>
                    <a:lnR>
                      <a:noFill/>
                    </a:lnR>
                    <a:lnT w="12700" cap="flat" cmpd="sng" algn="ctr">
                      <a:solidFill>
                        <a:srgbClr val="0F5D61"/>
                      </a:solidFill>
                      <a:prstDash val="sysDot"/>
                      <a:round/>
                      <a:headEnd type="none" w="med" len="med"/>
                      <a:tailEnd type="none" w="med" len="med"/>
                    </a:lnT>
                    <a:lnB>
                      <a:noFill/>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chemeClr val="bg1">
                              <a:lumMod val="50000"/>
                            </a:schemeClr>
                          </a:solidFill>
                          <a:effectLst/>
                          <a:uLnTx/>
                          <a:uFillTx/>
                          <a:latin typeface="+mj-lt"/>
                          <a:ea typeface="+mn-ea"/>
                          <a:cs typeface="+mn-cs"/>
                          <a:sym typeface="Arial"/>
                        </a:rPr>
                        <a:t>Importance</a:t>
                      </a:r>
                    </a:p>
                  </a:txBody>
                  <a:tcPr marL="8626" marR="8626" marT="8626" marB="0" anchor="ctr">
                    <a:lnL>
                      <a:noFill/>
                    </a:lnL>
                    <a:lnR>
                      <a:noFill/>
                    </a:lnR>
                    <a:lnT w="12700" cap="flat" cmpd="sng" algn="ctr">
                      <a:solidFill>
                        <a:srgbClr val="0F5D61"/>
                      </a:solidFill>
                      <a:prstDash val="sysDot"/>
                      <a:round/>
                      <a:headEnd type="none" w="med" len="med"/>
                      <a:tailEnd type="none" w="med" len="med"/>
                    </a:lnT>
                    <a:lnB>
                      <a:noFill/>
                    </a:lnB>
                  </a:tcPr>
                </a:tc>
                <a:tc>
                  <a:txBody>
                    <a:bodyPr/>
                    <a:lstStyle/>
                    <a:p>
                      <a:pPr algn="l" fontAlgn="b"/>
                      <a:r>
                        <a:rPr lang="en-US" sz="1200" b="0" i="0" u="none" strike="noStrike" noProof="0" dirty="0">
                          <a:solidFill>
                            <a:schemeClr val="bg1">
                              <a:lumMod val="50000"/>
                            </a:schemeClr>
                          </a:solidFill>
                          <a:effectLst/>
                          <a:latin typeface="+mj-lt"/>
                        </a:rPr>
                        <a:t>Quantitative</a:t>
                      </a:r>
                    </a:p>
                  </a:txBody>
                  <a:tcPr marL="8626" marR="8626" marT="8626" marB="0" anchor="ctr">
                    <a:lnL>
                      <a:noFill/>
                    </a:lnL>
                    <a:lnR>
                      <a:noFill/>
                    </a:lnR>
                    <a:lnT w="12700" cap="flat" cmpd="sng" algn="ctr">
                      <a:solidFill>
                        <a:srgbClr val="0F5D61"/>
                      </a:solidFill>
                      <a:prstDash val="sysDot"/>
                      <a:round/>
                      <a:headEnd type="none" w="med" len="med"/>
                      <a:tailEnd type="none" w="med" len="med"/>
                    </a:lnT>
                    <a:lnB>
                      <a:noFill/>
                    </a:lnB>
                  </a:tcPr>
                </a:tc>
                <a:tc>
                  <a:txBody>
                    <a:bodyPr/>
                    <a:lstStyle/>
                    <a:p>
                      <a:pPr algn="l" fontAlgn="b"/>
                      <a:r>
                        <a:rPr lang="en-US" sz="1200" b="0" i="0" u="none" strike="noStrike" noProof="0" dirty="0">
                          <a:solidFill>
                            <a:schemeClr val="bg1">
                              <a:lumMod val="50000"/>
                            </a:schemeClr>
                          </a:solidFill>
                          <a:effectLst/>
                          <a:latin typeface="+mj-lt"/>
                        </a:rPr>
                        <a:t>Modeled</a:t>
                      </a:r>
                    </a:p>
                  </a:txBody>
                  <a:tcPr marL="8626" marR="8626" marT="8626" marB="0" anchor="ctr">
                    <a:lnL>
                      <a:noFill/>
                    </a:lnL>
                    <a:lnR>
                      <a:noFill/>
                    </a:lnR>
                    <a:lnT w="12700" cap="flat" cmpd="sng" algn="ctr">
                      <a:solidFill>
                        <a:srgbClr val="0F5D61"/>
                      </a:solidFill>
                      <a:prstDash val="sysDot"/>
                      <a:round/>
                      <a:headEnd type="none" w="med" len="med"/>
                      <a:tailEnd type="none" w="med" len="med"/>
                    </a:lnT>
                    <a:lnB>
                      <a:noFill/>
                    </a:lnB>
                  </a:tcPr>
                </a:tc>
                <a:extLst>
                  <a:ext uri="{0D108BD9-81ED-4DB2-BD59-A6C34878D82A}">
                    <a16:rowId xmlns:a16="http://schemas.microsoft.com/office/drawing/2014/main" val="3300708171"/>
                  </a:ext>
                </a:extLst>
              </a:tr>
              <a:tr h="251620">
                <a:tc vMerge="1">
                  <a:txBody>
                    <a:bodyPr/>
                    <a:lstStyle/>
                    <a:p>
                      <a:pPr algn="l" fontAlgn="b"/>
                      <a:endParaRPr lang="en-US" sz="1400" b="0" i="0" u="none" strike="noStrike" dirty="0">
                        <a:solidFill>
                          <a:srgbClr val="000000"/>
                        </a:solidFill>
                        <a:effectLst/>
                        <a:latin typeface="Calibri" panose="020F0502020204030204" pitchFamily="34" charset="0"/>
                      </a:endParaRPr>
                    </a:p>
                  </a:txBody>
                  <a:tcPr marL="8626" marR="8626" marT="8626" marB="0">
                    <a:lnL>
                      <a:noFill/>
                    </a:lnL>
                    <a:lnR>
                      <a:noFill/>
                    </a:lnR>
                    <a:lnT>
                      <a:noFill/>
                    </a:lnT>
                    <a:lnB>
                      <a:noFill/>
                    </a:lnB>
                  </a:tcPr>
                </a:tc>
                <a:tc>
                  <a:txBody>
                    <a:bodyPr/>
                    <a:lstStyle/>
                    <a:p>
                      <a:pPr algn="l" fontAlgn="b"/>
                      <a:r>
                        <a:rPr lang="en-US" sz="1200" b="0" i="0" u="none" strike="noStrike" noProof="0" dirty="0">
                          <a:solidFill>
                            <a:schemeClr val="bg1">
                              <a:lumMod val="50000"/>
                            </a:schemeClr>
                          </a:solidFill>
                          <a:effectLst/>
                          <a:latin typeface="+mj-lt"/>
                        </a:rPr>
                        <a:t>Long-term complications of disease</a:t>
                      </a:r>
                    </a:p>
                  </a:txBody>
                  <a:tcPr marL="8626" marR="8626" marT="8626" marB="0" anchor="ctr">
                    <a:lnL>
                      <a:noFill/>
                    </a:lnL>
                    <a:lnR>
                      <a:noFill/>
                    </a:lnR>
                    <a:lnT>
                      <a:noFill/>
                    </a:lnT>
                    <a:lnB>
                      <a:noFill/>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chemeClr val="bg1">
                              <a:lumMod val="50000"/>
                            </a:schemeClr>
                          </a:solidFill>
                          <a:effectLst/>
                          <a:uLnTx/>
                          <a:uFillTx/>
                          <a:latin typeface="+mj-lt"/>
                          <a:ea typeface="+mn-ea"/>
                          <a:cs typeface="+mn-cs"/>
                          <a:sym typeface="Arial"/>
                        </a:rPr>
                        <a:t>Importance</a:t>
                      </a:r>
                    </a:p>
                  </a:txBody>
                  <a:tcPr marL="8626" marR="8626" marT="8626" marB="0" anchor="ctr">
                    <a:lnL>
                      <a:noFill/>
                    </a:lnL>
                    <a:lnR>
                      <a:noFill/>
                    </a:lnR>
                    <a:lnT>
                      <a:noFill/>
                    </a:lnT>
                    <a:lnB>
                      <a:noFill/>
                    </a:lnB>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Quantitative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a:noFill/>
                    </a:lnT>
                    <a:lnB>
                      <a:noFill/>
                    </a:lnB>
                  </a:tcPr>
                </a:tc>
                <a:tc>
                  <a:txBody>
                    <a:bodyPr/>
                    <a:lstStyle/>
                    <a:p>
                      <a:pPr algn="l" fontAlgn="b"/>
                      <a:r>
                        <a:rPr lang="en-US" sz="1200" b="0" i="0" u="none" strike="noStrike" noProof="0" dirty="0">
                          <a:solidFill>
                            <a:schemeClr val="bg1">
                              <a:lumMod val="50000"/>
                            </a:schemeClr>
                          </a:solidFill>
                          <a:effectLst/>
                          <a:latin typeface="+mj-lt"/>
                        </a:rPr>
                        <a:t>Direct source</a:t>
                      </a:r>
                    </a:p>
                  </a:txBody>
                  <a:tcPr marL="8626" marR="8626" marT="8626" marB="0" anchor="ctr">
                    <a:lnL>
                      <a:noFill/>
                    </a:lnL>
                    <a:lnR>
                      <a:noFill/>
                    </a:lnR>
                    <a:lnT>
                      <a:noFill/>
                    </a:lnT>
                    <a:lnB>
                      <a:noFill/>
                    </a:lnB>
                  </a:tcPr>
                </a:tc>
                <a:extLst>
                  <a:ext uri="{0D108BD9-81ED-4DB2-BD59-A6C34878D82A}">
                    <a16:rowId xmlns:a16="http://schemas.microsoft.com/office/drawing/2014/main" val="1540026163"/>
                  </a:ext>
                </a:extLst>
              </a:tr>
              <a:tr h="251620">
                <a:tc vMerge="1">
                  <a:txBody>
                    <a:bodyPr/>
                    <a:lstStyle/>
                    <a:p>
                      <a:pPr algn="l" fontAlgn="b"/>
                      <a:endParaRPr lang="en-US" sz="1400" b="0" i="0" u="none" strike="noStrike" dirty="0">
                        <a:solidFill>
                          <a:srgbClr val="000000"/>
                        </a:solidFill>
                        <a:effectLst/>
                        <a:latin typeface="Calibri" panose="020F0502020204030204" pitchFamily="34" charset="0"/>
                      </a:endParaRPr>
                    </a:p>
                  </a:txBody>
                  <a:tcPr marL="8626" marR="8626" marT="8626" marB="0">
                    <a:lnL>
                      <a:noFill/>
                    </a:lnL>
                    <a:lnR>
                      <a:noFill/>
                    </a:lnR>
                    <a:lnT>
                      <a:noFill/>
                    </a:lnT>
                    <a:lnB>
                      <a:noFill/>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en-US" sz="1200" b="0" i="0" u="none" strike="noStrike" cap="none" noProof="0" dirty="0">
                          <a:solidFill>
                            <a:schemeClr val="tx1"/>
                          </a:solidFill>
                          <a:effectLst/>
                          <a:latin typeface="+mj-lt"/>
                          <a:ea typeface="+mn-ea"/>
                          <a:cs typeface="+mn-cs"/>
                          <a:sym typeface="Arial"/>
                        </a:rPr>
                        <a:t>Disability-adjusted life years (DALYs)</a:t>
                      </a:r>
                    </a:p>
                  </a:txBody>
                  <a:tcPr marL="8626" marR="8626" marT="8626" marB="0" anchor="ctr">
                    <a:lnL>
                      <a:noFill/>
                    </a:lnL>
                    <a:lnR>
                      <a:noFill/>
                    </a:lnR>
                    <a:lnT>
                      <a:noFill/>
                    </a:lnT>
                    <a:lnB>
                      <a:noFill/>
                    </a:lnB>
                    <a:solidFill>
                      <a:srgbClr val="FFFF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en-US" sz="1200" b="0" i="0" u="none" strike="noStrike" cap="none" noProof="0" dirty="0">
                          <a:solidFill>
                            <a:schemeClr val="tx1"/>
                          </a:solidFill>
                          <a:effectLst/>
                          <a:latin typeface="+mj-lt"/>
                          <a:ea typeface="+mn-ea"/>
                          <a:cs typeface="+mn-cs"/>
                          <a:sym typeface="Arial"/>
                        </a:rPr>
                        <a:t>Importance</a:t>
                      </a:r>
                    </a:p>
                  </a:txBody>
                  <a:tcPr marL="8626" marR="8626" marT="8626" marB="0" anchor="ctr">
                    <a:lnL>
                      <a:noFill/>
                    </a:lnL>
                    <a:lnR>
                      <a:noFill/>
                    </a:lnR>
                    <a:lnT>
                      <a:noFill/>
                    </a:lnT>
                    <a:lnB>
                      <a:noFill/>
                    </a:lnB>
                    <a:solidFill>
                      <a:srgbClr val="FFFF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en-US" sz="1200" b="0" i="0" u="none" strike="noStrike" cap="none" noProof="0" dirty="0">
                          <a:solidFill>
                            <a:schemeClr val="tx1">
                              <a:lumMod val="50000"/>
                            </a:schemeClr>
                          </a:solidFill>
                          <a:effectLst/>
                          <a:latin typeface="+mn-lt"/>
                          <a:ea typeface="+mn-ea"/>
                          <a:cs typeface="+mn-cs"/>
                          <a:sym typeface="Arial"/>
                        </a:rPr>
                        <a:t>Quantitative</a:t>
                      </a:r>
                      <a:endParaRPr lang="en-US" sz="1200" b="0" i="0" u="none" strike="noStrike" cap="none" noProof="0" dirty="0">
                        <a:solidFill>
                          <a:schemeClr val="tx1"/>
                        </a:solidFill>
                        <a:effectLst/>
                        <a:latin typeface="+mj-lt"/>
                        <a:ea typeface="+mn-ea"/>
                        <a:cs typeface="+mn-cs"/>
                        <a:sym typeface="Arial"/>
                      </a:endParaRPr>
                    </a:p>
                  </a:txBody>
                  <a:tcPr marL="8626" marR="8626" marT="8626" marB="0" anchor="ctr">
                    <a:lnL>
                      <a:noFill/>
                    </a:lnL>
                    <a:lnR>
                      <a:noFill/>
                    </a:lnR>
                    <a:lnT>
                      <a:noFill/>
                    </a:lnT>
                    <a:lnB>
                      <a:noFill/>
                    </a:lnB>
                    <a:solidFill>
                      <a:srgbClr val="FFFF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en-US" sz="1200" b="0" i="0" u="none" strike="noStrike" cap="none" noProof="0" dirty="0">
                          <a:solidFill>
                            <a:schemeClr val="tx1"/>
                          </a:solidFill>
                          <a:effectLst/>
                          <a:latin typeface="+mj-lt"/>
                          <a:ea typeface="+mn-ea"/>
                          <a:cs typeface="+mn-cs"/>
                          <a:sym typeface="Arial"/>
                        </a:rPr>
                        <a:t>Modeled</a:t>
                      </a:r>
                    </a:p>
                  </a:txBody>
                  <a:tcPr marL="8626" marR="8626" marT="8626" marB="0" anchor="ctr">
                    <a:lnL>
                      <a:noFill/>
                    </a:lnL>
                    <a:lnR>
                      <a:noFill/>
                    </a:lnR>
                    <a:lnT>
                      <a:noFill/>
                    </a:lnT>
                    <a:lnB>
                      <a:noFill/>
                    </a:lnB>
                    <a:solidFill>
                      <a:srgbClr val="FFFF00"/>
                    </a:solidFill>
                  </a:tcPr>
                </a:tc>
                <a:extLst>
                  <a:ext uri="{0D108BD9-81ED-4DB2-BD59-A6C34878D82A}">
                    <a16:rowId xmlns:a16="http://schemas.microsoft.com/office/drawing/2014/main" val="3518607578"/>
                  </a:ext>
                </a:extLst>
              </a:tr>
              <a:tr h="251620">
                <a:tc vMerge="1">
                  <a:txBody>
                    <a:bodyPr/>
                    <a:lstStyle/>
                    <a:p>
                      <a:pPr algn="l" fontAlgn="b"/>
                      <a:endParaRPr lang="en-US" sz="1400" b="0" i="0" u="none" strike="noStrike" dirty="0">
                        <a:solidFill>
                          <a:srgbClr val="000000"/>
                        </a:solidFill>
                        <a:effectLst/>
                        <a:latin typeface="Calibri" panose="020F0502020204030204" pitchFamily="34" charset="0"/>
                      </a:endParaRPr>
                    </a:p>
                  </a:txBody>
                  <a:tcPr marL="8626" marR="8626" marT="8626" marB="0">
                    <a:lnL>
                      <a:noFill/>
                    </a:lnL>
                    <a:lnR>
                      <a:noFill/>
                    </a:lnR>
                    <a:lnT>
                      <a:noFill/>
                    </a:lnT>
                    <a:lnB>
                      <a:noFill/>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en-US" sz="1200" b="0" i="0" u="none" strike="noStrike" cap="none" noProof="0" dirty="0">
                          <a:solidFill>
                            <a:schemeClr val="bg1">
                              <a:lumMod val="50000"/>
                            </a:schemeClr>
                          </a:solidFill>
                          <a:effectLst/>
                          <a:latin typeface="+mj-lt"/>
                          <a:ea typeface="+mn-ea"/>
                          <a:cs typeface="+mn-cs"/>
                          <a:sym typeface="Arial"/>
                        </a:rPr>
                        <a:t>Loss of quality-adjusted life years (QALYs)</a:t>
                      </a:r>
                    </a:p>
                  </a:txBody>
                  <a:tcPr marL="8626" marR="8626" marT="8626" marB="0" anchor="ctr">
                    <a:lnL>
                      <a:noFill/>
                    </a:lnL>
                    <a:lnR>
                      <a:noFill/>
                    </a:lnR>
                    <a:lnT>
                      <a:noFill/>
                    </a:lnT>
                    <a:lnB w="6350" cap="flat" cmpd="sng" algn="ctr">
                      <a:solidFill>
                        <a:schemeClr val="tx1"/>
                      </a:solidFill>
                      <a:prstDash val="sysDash"/>
                      <a:round/>
                      <a:headEnd type="none" w="med" len="med"/>
                      <a:tailEnd type="none" w="med" len="med"/>
                    </a:lnB>
                    <a:solidFill>
                      <a:schemeClr val="bg1"/>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en-US" sz="1200" b="0" i="0" u="none" strike="noStrike" cap="none" noProof="0" dirty="0">
                          <a:solidFill>
                            <a:schemeClr val="bg1">
                              <a:lumMod val="50000"/>
                            </a:schemeClr>
                          </a:solidFill>
                          <a:effectLst/>
                          <a:latin typeface="+mj-lt"/>
                          <a:ea typeface="+mn-ea"/>
                          <a:cs typeface="+mn-cs"/>
                          <a:sym typeface="Arial"/>
                        </a:rPr>
                        <a:t>Importance</a:t>
                      </a:r>
                    </a:p>
                  </a:txBody>
                  <a:tcPr marL="8626" marR="8626" marT="8626" marB="0" anchor="ctr">
                    <a:lnL>
                      <a:noFill/>
                    </a:lnL>
                    <a:lnR>
                      <a:noFill/>
                    </a:lnR>
                    <a:lnT>
                      <a:noFill/>
                    </a:lnT>
                    <a:lnB w="6350" cap="flat" cmpd="sng" algn="ctr">
                      <a:solidFill>
                        <a:schemeClr val="tx1"/>
                      </a:solidFill>
                      <a:prstDash val="sysDash"/>
                      <a:round/>
                      <a:headEnd type="none" w="med" len="med"/>
                      <a:tailEnd type="none" w="med" len="med"/>
                    </a:lnB>
                    <a:solidFill>
                      <a:schemeClr val="bg1"/>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en-US" sz="1200" b="0" i="0" u="none" strike="noStrike" cap="none" noProof="0" dirty="0">
                          <a:solidFill>
                            <a:schemeClr val="bg1">
                              <a:lumMod val="50000"/>
                            </a:schemeClr>
                          </a:solidFill>
                          <a:effectLst/>
                          <a:latin typeface="+mn-lt"/>
                          <a:ea typeface="+mn-ea"/>
                          <a:cs typeface="+mn-cs"/>
                          <a:sym typeface="Arial"/>
                        </a:rPr>
                        <a:t>Quantitative</a:t>
                      </a:r>
                      <a:endParaRPr lang="en-US" sz="1200" b="0" i="0" u="none" strike="noStrike" cap="none" noProof="0" dirty="0">
                        <a:solidFill>
                          <a:schemeClr val="bg1">
                            <a:lumMod val="50000"/>
                          </a:schemeClr>
                        </a:solidFill>
                        <a:effectLst/>
                        <a:latin typeface="+mj-lt"/>
                        <a:ea typeface="+mn-ea"/>
                        <a:cs typeface="+mn-cs"/>
                        <a:sym typeface="Arial"/>
                      </a:endParaRPr>
                    </a:p>
                  </a:txBody>
                  <a:tcPr marL="8626" marR="8626" marT="8626" marB="0" anchor="ctr">
                    <a:lnL>
                      <a:noFill/>
                    </a:lnL>
                    <a:lnR>
                      <a:noFill/>
                    </a:lnR>
                    <a:lnT>
                      <a:noFill/>
                    </a:lnT>
                    <a:lnB w="6350" cap="flat" cmpd="sng" algn="ctr">
                      <a:solidFill>
                        <a:schemeClr val="tx1"/>
                      </a:solidFill>
                      <a:prstDash val="sysDash"/>
                      <a:round/>
                      <a:headEnd type="none" w="med" len="med"/>
                      <a:tailEnd type="none" w="med" len="med"/>
                    </a:lnB>
                    <a:solidFill>
                      <a:schemeClr val="bg1"/>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en-US" sz="1200" b="0" i="0" u="none" strike="noStrike" cap="none" noProof="0" dirty="0">
                          <a:solidFill>
                            <a:schemeClr val="bg1">
                              <a:lumMod val="50000"/>
                            </a:schemeClr>
                          </a:solidFill>
                          <a:effectLst/>
                          <a:latin typeface="+mj-lt"/>
                          <a:ea typeface="+mn-ea"/>
                          <a:cs typeface="+mn-cs"/>
                          <a:sym typeface="Arial"/>
                        </a:rPr>
                        <a:t>Modeled</a:t>
                      </a:r>
                    </a:p>
                  </a:txBody>
                  <a:tcPr marL="8626" marR="8626" marT="8626" marB="0" anchor="ctr">
                    <a:lnL>
                      <a:noFill/>
                    </a:lnL>
                    <a:lnR>
                      <a:noFill/>
                    </a:lnR>
                    <a:lnT>
                      <a:noFill/>
                    </a:lnT>
                    <a:lnB w="635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2558786248"/>
                  </a:ext>
                </a:extLst>
              </a:tr>
              <a:tr h="251620">
                <a:tc rowSpan="4">
                  <a:txBody>
                    <a:bodyPr/>
                    <a:lstStyle/>
                    <a:p>
                      <a:pPr algn="l" fontAlgn="b"/>
                      <a:r>
                        <a:rPr lang="en-US" sz="1200" b="0" i="0" u="none" strike="noStrike" noProof="0" dirty="0">
                          <a:solidFill>
                            <a:srgbClr val="000000"/>
                          </a:solidFill>
                          <a:effectLst/>
                          <a:latin typeface="+mj-lt"/>
                        </a:rPr>
                        <a:t>Economic impact of the disease</a:t>
                      </a: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tx1"/>
                          </a:solidFill>
                          <a:effectLst/>
                          <a:latin typeface="+mj-lt"/>
                        </a:rPr>
                        <a:t>Cost of the disease to the health system</a:t>
                      </a: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chemeClr val="tx1"/>
                          </a:solidFill>
                          <a:effectLst/>
                          <a:uLnTx/>
                          <a:uFillTx/>
                          <a:latin typeface="+mj-lt"/>
                          <a:ea typeface="+mn-ea"/>
                          <a:cs typeface="+mn-cs"/>
                          <a:sym typeface="Arial"/>
                        </a:rPr>
                        <a:t>Importance</a:t>
                      </a: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fontAlgn="b"/>
                      <a:r>
                        <a:rPr lang="en-US" sz="1200" b="0" i="0" u="none" strike="noStrike" noProof="0" dirty="0">
                          <a:solidFill>
                            <a:schemeClr val="tx1"/>
                          </a:solidFill>
                          <a:effectLst/>
                          <a:latin typeface="+mj-lt"/>
                        </a:rPr>
                        <a:t>Quantitative</a:t>
                      </a: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fontAlgn="b"/>
                      <a:r>
                        <a:rPr lang="en-US" sz="1200" b="0" i="0" u="none" strike="noStrike" noProof="0" dirty="0">
                          <a:solidFill>
                            <a:schemeClr val="tx1"/>
                          </a:solidFill>
                          <a:effectLst/>
                          <a:latin typeface="+mj-lt"/>
                        </a:rPr>
                        <a:t>Direct source / Modeled</a:t>
                      </a: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extLst>
                  <a:ext uri="{0D108BD9-81ED-4DB2-BD59-A6C34878D82A}">
                    <a16:rowId xmlns:a16="http://schemas.microsoft.com/office/drawing/2014/main" val="1852694930"/>
                  </a:ext>
                </a:extLst>
              </a:tr>
              <a:tr h="251620">
                <a:tc vMerge="1">
                  <a:txBody>
                    <a:bodyPr/>
                    <a:lstStyle/>
                    <a:p>
                      <a:pPr algn="l" fontAlgn="b"/>
                      <a:endParaRPr lang="en-US" sz="1400" b="0" i="0" u="none" strike="noStrike" dirty="0">
                        <a:solidFill>
                          <a:srgbClr val="000000"/>
                        </a:solidFill>
                        <a:effectLst/>
                        <a:latin typeface="Calibri" panose="020F0502020204030204" pitchFamily="34" charset="0"/>
                      </a:endParaRPr>
                    </a:p>
                  </a:txBody>
                  <a:tcPr marL="8626" marR="8626" marT="8626" marB="0">
                    <a:lnL>
                      <a:noFill/>
                    </a:lnL>
                    <a:lnR>
                      <a:noFill/>
                    </a:lnR>
                    <a:lnT>
                      <a:noFill/>
                    </a:lnT>
                    <a:lnB>
                      <a:noFill/>
                    </a:lnB>
                  </a:tcPr>
                </a:tc>
                <a:tc>
                  <a:txBody>
                    <a:bodyPr/>
                    <a:lstStyle/>
                    <a:p>
                      <a:pPr algn="l" fontAlgn="b"/>
                      <a:r>
                        <a:rPr lang="en-US" sz="1200" b="0" i="0" u="none" strike="noStrike" noProof="0" dirty="0">
                          <a:solidFill>
                            <a:sysClr val="windowText" lastClr="000000"/>
                          </a:solidFill>
                          <a:effectLst/>
                          <a:latin typeface="+mj-lt"/>
                        </a:rPr>
                        <a:t>Direct &amp; indirect costs to patient &amp; families</a:t>
                      </a:r>
                    </a:p>
                  </a:txBody>
                  <a:tcPr marL="8626" marR="8626" marT="8626" marB="0" anchor="ctr">
                    <a:lnL>
                      <a:noFill/>
                    </a:lnL>
                    <a:lnR>
                      <a:noFill/>
                    </a:lnR>
                    <a:lnT w="9525" cap="flat" cmpd="sng" algn="ctr">
                      <a:solidFill>
                        <a:schemeClr val="bg1"/>
                      </a:solidFill>
                      <a:prstDash val="solid"/>
                      <a:round/>
                      <a:headEnd type="none" w="med" len="med"/>
                      <a:tailEnd type="none" w="med" len="med"/>
                    </a:lnT>
                    <a:lnB>
                      <a:noFill/>
                    </a:lnB>
                    <a:solidFill>
                      <a:srgbClr val="FFFF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ysClr val="windowText" lastClr="000000"/>
                          </a:solidFill>
                          <a:effectLst/>
                          <a:uLnTx/>
                          <a:uFillTx/>
                          <a:latin typeface="+mj-lt"/>
                          <a:ea typeface="+mn-ea"/>
                          <a:cs typeface="+mn-cs"/>
                          <a:sym typeface="Arial"/>
                        </a:rPr>
                        <a:t>Importance</a:t>
                      </a:r>
                    </a:p>
                  </a:txBody>
                  <a:tcPr marL="8626" marR="8626" marT="8626" marB="0" anchor="ctr">
                    <a:lnL>
                      <a:noFill/>
                    </a:lnL>
                    <a:lnR>
                      <a:noFill/>
                    </a:lnR>
                    <a:lnT w="9525" cap="flat" cmpd="sng" algn="ctr">
                      <a:solidFill>
                        <a:schemeClr val="bg1"/>
                      </a:solidFill>
                      <a:prstDash val="solid"/>
                      <a:round/>
                      <a:headEnd type="none" w="med" len="med"/>
                      <a:tailEnd type="none" w="med" len="med"/>
                    </a:lnT>
                    <a:lnB>
                      <a:noFill/>
                    </a:lnB>
                    <a:solidFill>
                      <a:srgbClr val="FFFF00"/>
                    </a:solidFill>
                  </a:tcPr>
                </a:tc>
                <a:tc>
                  <a:txBody>
                    <a:bodyPr/>
                    <a:lstStyle/>
                    <a:p>
                      <a:pPr algn="l" fontAlgn="b"/>
                      <a:r>
                        <a:rPr lang="en-US" sz="1200" b="0" i="0" u="none" strike="noStrike" cap="none" noProof="0" dirty="0">
                          <a:solidFill>
                            <a:sysClr val="windowText" lastClr="000000"/>
                          </a:solidFill>
                          <a:effectLst/>
                          <a:latin typeface="+mn-lt"/>
                          <a:ea typeface="+mn-ea"/>
                          <a:cs typeface="+mn-cs"/>
                          <a:sym typeface="Arial"/>
                        </a:rPr>
                        <a:t>Quantitative</a:t>
                      </a:r>
                      <a:endParaRPr lang="en-US" sz="1200" b="0" i="0" u="none" strike="noStrike" noProof="0" dirty="0">
                        <a:solidFill>
                          <a:sysClr val="windowText" lastClr="000000"/>
                        </a:solidFill>
                        <a:effectLst/>
                        <a:latin typeface="+mj-lt"/>
                      </a:endParaRPr>
                    </a:p>
                  </a:txBody>
                  <a:tcPr marL="8626" marR="8626" marT="8626" marB="0" anchor="ctr">
                    <a:lnL>
                      <a:noFill/>
                    </a:lnL>
                    <a:lnR>
                      <a:noFill/>
                    </a:lnR>
                    <a:lnT w="9525" cap="flat" cmpd="sng" algn="ctr">
                      <a:solidFill>
                        <a:schemeClr val="bg1"/>
                      </a:solidFill>
                      <a:prstDash val="solid"/>
                      <a:round/>
                      <a:headEnd type="none" w="med" len="med"/>
                      <a:tailEnd type="none" w="med" len="med"/>
                    </a:lnT>
                    <a:lnB>
                      <a:noFill/>
                    </a:lnB>
                    <a:solidFill>
                      <a:srgbClr val="FFFF00"/>
                    </a:solidFill>
                  </a:tcPr>
                </a:tc>
                <a:tc>
                  <a:txBody>
                    <a:bodyPr/>
                    <a:lstStyle/>
                    <a:p>
                      <a:pPr algn="l" fontAlgn="b"/>
                      <a:r>
                        <a:rPr lang="en-US" sz="1200" b="0" i="0" u="none" strike="noStrike" noProof="0" dirty="0">
                          <a:solidFill>
                            <a:sysClr val="windowText" lastClr="000000"/>
                          </a:solidFill>
                          <a:effectLst/>
                          <a:latin typeface="+mj-lt"/>
                        </a:rPr>
                        <a:t>Modeled</a:t>
                      </a:r>
                    </a:p>
                  </a:txBody>
                  <a:tcPr marL="8626" marR="8626" marT="8626" marB="0" anchor="ctr">
                    <a:lnL>
                      <a:noFill/>
                    </a:lnL>
                    <a:lnR>
                      <a:noFill/>
                    </a:lnR>
                    <a:lnT w="9525" cap="flat" cmpd="sng" algn="ctr">
                      <a:solidFill>
                        <a:schemeClr val="bg1"/>
                      </a:solidFill>
                      <a:prstDash val="solid"/>
                      <a:round/>
                      <a:headEnd type="none" w="med" len="med"/>
                      <a:tailEnd type="none" w="med" len="med"/>
                    </a:lnT>
                    <a:lnB>
                      <a:noFill/>
                    </a:lnB>
                    <a:solidFill>
                      <a:srgbClr val="FFFF00"/>
                    </a:solidFill>
                  </a:tcPr>
                </a:tc>
                <a:extLst>
                  <a:ext uri="{0D108BD9-81ED-4DB2-BD59-A6C34878D82A}">
                    <a16:rowId xmlns:a16="http://schemas.microsoft.com/office/drawing/2014/main" val="1557785190"/>
                  </a:ext>
                </a:extLst>
              </a:tr>
              <a:tr h="251620">
                <a:tc vMerge="1">
                  <a:txBody>
                    <a:bodyPr/>
                    <a:lstStyle/>
                    <a:p>
                      <a:pPr algn="l" fontAlgn="b"/>
                      <a:endParaRPr lang="en-US" sz="1400" b="0" i="0" u="none" strike="noStrike" dirty="0">
                        <a:solidFill>
                          <a:srgbClr val="000000"/>
                        </a:solidFill>
                        <a:effectLst/>
                        <a:latin typeface="Calibri" panose="020F0502020204030204" pitchFamily="34" charset="0"/>
                      </a:endParaRPr>
                    </a:p>
                  </a:txBody>
                  <a:tcPr marL="8626" marR="8626" marT="8626" marB="0">
                    <a:lnL>
                      <a:noFill/>
                    </a:lnL>
                    <a:lnR>
                      <a:noFill/>
                    </a:lnR>
                    <a:lnT>
                      <a:noFill/>
                    </a:lnT>
                    <a:lnB>
                      <a:noFill/>
                    </a:lnB>
                  </a:tcPr>
                </a:tc>
                <a:tc>
                  <a:txBody>
                    <a:bodyPr/>
                    <a:lstStyle/>
                    <a:p>
                      <a:pPr algn="l" fontAlgn="b"/>
                      <a:r>
                        <a:rPr lang="en-US" sz="1200" b="0" i="0" u="none" strike="noStrike" noProof="0" dirty="0">
                          <a:solidFill>
                            <a:schemeClr val="bg1">
                              <a:lumMod val="50000"/>
                            </a:schemeClr>
                          </a:solidFill>
                          <a:effectLst/>
                          <a:latin typeface="+mj-lt"/>
                        </a:rPr>
                        <a:t>Short- and long-term use of health care</a:t>
                      </a:r>
                    </a:p>
                  </a:txBody>
                  <a:tcPr marL="8626" marR="8626" marT="8626" marB="0" anchor="ctr">
                    <a:lnL>
                      <a:noFill/>
                    </a:lnL>
                    <a:lnR>
                      <a:noFill/>
                    </a:lnR>
                    <a:lnT>
                      <a:noFill/>
                    </a:lnT>
                    <a:lnB>
                      <a:noFill/>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chemeClr val="bg1">
                              <a:lumMod val="50000"/>
                            </a:schemeClr>
                          </a:solidFill>
                          <a:effectLst/>
                          <a:uLnTx/>
                          <a:uFillTx/>
                          <a:latin typeface="+mj-lt"/>
                          <a:ea typeface="+mn-ea"/>
                          <a:cs typeface="+mn-cs"/>
                          <a:sym typeface="Arial"/>
                        </a:rPr>
                        <a:t>Importance</a:t>
                      </a:r>
                    </a:p>
                  </a:txBody>
                  <a:tcPr marL="8626" marR="8626" marT="8626" marB="0" anchor="ctr">
                    <a:lnL>
                      <a:noFill/>
                    </a:lnL>
                    <a:lnR>
                      <a:noFill/>
                    </a:lnR>
                    <a:lnT>
                      <a:noFill/>
                    </a:lnT>
                    <a:lnB>
                      <a:noFill/>
                    </a:lnB>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Quantitative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a:noFill/>
                    </a:lnT>
                    <a:lnB>
                      <a:noFill/>
                    </a:lnB>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Direct source / Modeled</a:t>
                      </a:r>
                    </a:p>
                  </a:txBody>
                  <a:tcPr marL="8626" marR="8626" marT="8626" marB="0" anchor="ctr">
                    <a:lnL>
                      <a:noFill/>
                    </a:lnL>
                    <a:lnR>
                      <a:noFill/>
                    </a:lnR>
                    <a:lnT>
                      <a:noFill/>
                    </a:lnT>
                    <a:lnB>
                      <a:noFill/>
                    </a:lnB>
                  </a:tcPr>
                </a:tc>
                <a:extLst>
                  <a:ext uri="{0D108BD9-81ED-4DB2-BD59-A6C34878D82A}">
                    <a16:rowId xmlns:a16="http://schemas.microsoft.com/office/drawing/2014/main" val="2492647256"/>
                  </a:ext>
                </a:extLst>
              </a:tr>
              <a:tr h="251620">
                <a:tc vMerge="1">
                  <a:txBody>
                    <a:bodyPr/>
                    <a:lstStyle/>
                    <a:p>
                      <a:pPr algn="l" fontAlgn="b"/>
                      <a:endParaRPr lang="en-US" sz="1400" b="0" i="0" u="none" strike="noStrike" dirty="0">
                        <a:solidFill>
                          <a:srgbClr val="000000"/>
                        </a:solidFill>
                        <a:effectLst/>
                        <a:latin typeface="Calibri" panose="020F0502020204030204" pitchFamily="34" charset="0"/>
                      </a:endParaRPr>
                    </a:p>
                  </a:txBody>
                  <a:tcPr marL="8626" marR="8626" marT="8626" marB="0">
                    <a:lnL>
                      <a:noFill/>
                    </a:lnL>
                    <a:lnR>
                      <a:noFill/>
                    </a:lnR>
                    <a:lnT>
                      <a:noFill/>
                    </a:lnT>
                    <a:lnB>
                      <a:noFill/>
                    </a:lnB>
                  </a:tcPr>
                </a:tc>
                <a:tc>
                  <a:txBody>
                    <a:bodyPr/>
                    <a:lstStyle/>
                    <a:p>
                      <a:pPr algn="l" fontAlgn="b"/>
                      <a:r>
                        <a:rPr lang="en-US" sz="1200" b="0" i="0" u="none" strike="noStrike" noProof="0" dirty="0">
                          <a:solidFill>
                            <a:schemeClr val="bg1">
                              <a:lumMod val="50000"/>
                            </a:schemeClr>
                          </a:solidFill>
                          <a:effectLst/>
                          <a:latin typeface="+mj-lt"/>
                        </a:rPr>
                        <a:t>Productivity losses</a:t>
                      </a:r>
                    </a:p>
                  </a:txBody>
                  <a:tcPr marL="8626" marR="8626" marT="8626" marB="0" anchor="ctr">
                    <a:lnL>
                      <a:noFill/>
                    </a:lnL>
                    <a:lnR>
                      <a:noFill/>
                    </a:lnR>
                    <a:lnT>
                      <a:noFill/>
                    </a:lnT>
                    <a:lnB>
                      <a:noFill/>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chemeClr val="bg1">
                              <a:lumMod val="50000"/>
                            </a:schemeClr>
                          </a:solidFill>
                          <a:effectLst/>
                          <a:uLnTx/>
                          <a:uFillTx/>
                          <a:latin typeface="+mj-lt"/>
                          <a:ea typeface="+mn-ea"/>
                          <a:cs typeface="+mn-cs"/>
                          <a:sym typeface="Arial"/>
                        </a:rPr>
                        <a:t>Importance</a:t>
                      </a:r>
                    </a:p>
                  </a:txBody>
                  <a:tcPr marL="8626" marR="8626" marT="8626" marB="0" anchor="ctr">
                    <a:lnL>
                      <a:noFill/>
                    </a:lnL>
                    <a:lnR>
                      <a:noFill/>
                    </a:lnR>
                    <a:lnT>
                      <a:noFill/>
                    </a:lnT>
                    <a:lnB>
                      <a:noFill/>
                    </a:lnB>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Quantitative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a:noFill/>
                    </a:lnT>
                    <a:lnB>
                      <a:noFill/>
                    </a:lnB>
                  </a:tcPr>
                </a:tc>
                <a:tc>
                  <a:txBody>
                    <a:bodyPr/>
                    <a:lstStyle/>
                    <a:p>
                      <a:pPr algn="l" fontAlgn="b"/>
                      <a:r>
                        <a:rPr lang="en-US" sz="1200" b="0" i="0" u="none" strike="noStrike" noProof="0" dirty="0">
                          <a:solidFill>
                            <a:schemeClr val="bg1">
                              <a:lumMod val="50000"/>
                            </a:schemeClr>
                          </a:solidFill>
                          <a:effectLst/>
                          <a:latin typeface="+mj-lt"/>
                        </a:rPr>
                        <a:t>Modeled</a:t>
                      </a:r>
                    </a:p>
                  </a:txBody>
                  <a:tcPr marL="8626" marR="8626" marT="8626" marB="0" anchor="ctr">
                    <a:lnL>
                      <a:noFill/>
                    </a:lnL>
                    <a:lnR>
                      <a:noFill/>
                    </a:lnR>
                    <a:lnT>
                      <a:noFill/>
                    </a:lnT>
                    <a:lnB>
                      <a:noFill/>
                    </a:lnB>
                  </a:tcPr>
                </a:tc>
                <a:extLst>
                  <a:ext uri="{0D108BD9-81ED-4DB2-BD59-A6C34878D82A}">
                    <a16:rowId xmlns:a16="http://schemas.microsoft.com/office/drawing/2014/main" val="2185337268"/>
                  </a:ext>
                </a:extLst>
              </a:tr>
              <a:tr h="258621">
                <a:tc>
                  <a:txBody>
                    <a:bodyPr/>
                    <a:lstStyle/>
                    <a:p>
                      <a:pPr algn="l" fontAlgn="b"/>
                      <a:r>
                        <a:rPr lang="en-US" sz="1200" b="0" i="0" u="none" strike="noStrike" noProof="0" dirty="0">
                          <a:solidFill>
                            <a:srgbClr val="000000"/>
                          </a:solidFill>
                          <a:effectLst/>
                          <a:latin typeface="+mj-lt"/>
                        </a:rPr>
                        <a:t>Alternatives</a:t>
                      </a:r>
                    </a:p>
                  </a:txBody>
                  <a:tcPr marL="8626" marR="8626" marT="8626" marB="0">
                    <a:lnL>
                      <a:noFill/>
                    </a:lnL>
                    <a:lnR>
                      <a:noFill/>
                    </a:lnR>
                    <a:lnT w="6350" cap="flat" cmpd="sng" algn="ctr">
                      <a:solidFill>
                        <a:srgbClr val="0F5D61"/>
                      </a:solidFill>
                      <a:prstDash val="sysDash"/>
                      <a:round/>
                      <a:headEnd type="none" w="med" len="med"/>
                      <a:tailEnd type="none" w="med" len="med"/>
                    </a:lnT>
                    <a:lnB>
                      <a:noFill/>
                    </a:lnB>
                  </a:tcPr>
                </a:tc>
                <a:tc>
                  <a:txBody>
                    <a:bodyPr/>
                    <a:lstStyle/>
                    <a:p>
                      <a:pPr algn="l" fontAlgn="b"/>
                      <a:r>
                        <a:rPr lang="en-US" sz="1200" b="0" i="0" u="none" strike="noStrike" noProof="0" dirty="0">
                          <a:solidFill>
                            <a:schemeClr val="bg1"/>
                          </a:solidFill>
                          <a:effectLst/>
                          <a:latin typeface="+mj-lt"/>
                        </a:rPr>
                        <a:t>Absence of satisfactory alternatives to prevent/treat the disease</a:t>
                      </a:r>
                    </a:p>
                  </a:txBody>
                  <a:tcPr marL="8626" marR="8626" marT="8626" marB="0" anchor="ctr">
                    <a:lnL>
                      <a:noFill/>
                    </a:lnL>
                    <a:lnR>
                      <a:noFill/>
                    </a:lnR>
                    <a:lnT>
                      <a:noFill/>
                    </a:lnT>
                    <a:lnB>
                      <a:noFill/>
                    </a:lnB>
                    <a:solidFill>
                      <a:srgbClr val="C000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chemeClr val="bg1"/>
                          </a:solidFill>
                          <a:effectLst/>
                          <a:uLnTx/>
                          <a:uFillTx/>
                          <a:latin typeface="+mj-lt"/>
                          <a:ea typeface="+mn-ea"/>
                          <a:cs typeface="+mn-cs"/>
                          <a:sym typeface="Arial"/>
                        </a:rPr>
                        <a:t>Importance</a:t>
                      </a:r>
                    </a:p>
                  </a:txBody>
                  <a:tcPr marL="8626" marR="8626" marT="8626" marB="0" anchor="ctr">
                    <a:lnL>
                      <a:noFill/>
                    </a:lnL>
                    <a:lnR>
                      <a:noFill/>
                    </a:lnR>
                    <a:lnT>
                      <a:noFill/>
                    </a:lnT>
                    <a:lnB>
                      <a:noFill/>
                    </a:lnB>
                    <a:solidFill>
                      <a:srgbClr val="C00000"/>
                    </a:solidFill>
                  </a:tcPr>
                </a:tc>
                <a:tc>
                  <a:txBody>
                    <a:bodyPr/>
                    <a:lstStyle/>
                    <a:p>
                      <a:pPr algn="l" fontAlgn="b"/>
                      <a:r>
                        <a:rPr lang="en-US" sz="1200" b="0" i="0" u="none" strike="noStrike" noProof="0" dirty="0">
                          <a:solidFill>
                            <a:schemeClr val="bg1"/>
                          </a:solidFill>
                          <a:effectLst/>
                          <a:latin typeface="+mj-lt"/>
                        </a:rPr>
                        <a:t>Qualitative</a:t>
                      </a:r>
                    </a:p>
                  </a:txBody>
                  <a:tcPr marL="8626" marR="8626" marT="8626" marB="0" anchor="ctr">
                    <a:lnL>
                      <a:noFill/>
                    </a:lnL>
                    <a:lnR>
                      <a:noFill/>
                    </a:lnR>
                    <a:lnT>
                      <a:noFill/>
                    </a:lnT>
                    <a:lnB>
                      <a:noFill/>
                    </a:lnB>
                    <a:solidFill>
                      <a:srgbClr val="C00000"/>
                    </a:solidFill>
                  </a:tcPr>
                </a:tc>
                <a:tc>
                  <a:txBody>
                    <a:bodyPr/>
                    <a:lstStyle/>
                    <a:p>
                      <a:pPr algn="l" fontAlgn="b"/>
                      <a:r>
                        <a:rPr lang="en-US" sz="1200" b="0" i="0" u="none" strike="noStrike" noProof="0" dirty="0">
                          <a:solidFill>
                            <a:schemeClr val="bg1"/>
                          </a:solidFill>
                          <a:effectLst/>
                          <a:latin typeface="+mj-lt"/>
                        </a:rPr>
                        <a:t>Direct source</a:t>
                      </a:r>
                    </a:p>
                  </a:txBody>
                  <a:tcPr marL="8626" marR="8626" marT="8626" marB="0" anchor="ctr">
                    <a:lnL>
                      <a:noFill/>
                    </a:lnL>
                    <a:lnR>
                      <a:noFill/>
                    </a:lnR>
                    <a:lnT>
                      <a:noFill/>
                    </a:lnT>
                    <a:lnB>
                      <a:noFill/>
                    </a:lnB>
                    <a:solidFill>
                      <a:srgbClr val="C00000"/>
                    </a:solidFill>
                  </a:tcPr>
                </a:tc>
                <a:extLst>
                  <a:ext uri="{0D108BD9-81ED-4DB2-BD59-A6C34878D82A}">
                    <a16:rowId xmlns:a16="http://schemas.microsoft.com/office/drawing/2014/main" val="1922556132"/>
                  </a:ext>
                </a:extLst>
              </a:tr>
            </a:tbl>
          </a:graphicData>
        </a:graphic>
      </p:graphicFrame>
      <p:sp>
        <p:nvSpPr>
          <p:cNvPr id="4" name="Rectangle 3">
            <a:extLst>
              <a:ext uri="{FF2B5EF4-FFF2-40B4-BE49-F238E27FC236}">
                <a16:creationId xmlns:a16="http://schemas.microsoft.com/office/drawing/2014/main" id="{E896E550-5EAD-12D7-6FB4-19F0B23A3053}"/>
              </a:ext>
            </a:extLst>
          </p:cNvPr>
          <p:cNvSpPr/>
          <p:nvPr/>
        </p:nvSpPr>
        <p:spPr>
          <a:xfrm>
            <a:off x="3781424" y="5984260"/>
            <a:ext cx="1743075" cy="211418"/>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noProof="0" dirty="0"/>
              <a:t>Essential</a:t>
            </a:r>
          </a:p>
        </p:txBody>
      </p:sp>
      <p:sp>
        <p:nvSpPr>
          <p:cNvPr id="6" name="Rectangle 5">
            <a:extLst>
              <a:ext uri="{FF2B5EF4-FFF2-40B4-BE49-F238E27FC236}">
                <a16:creationId xmlns:a16="http://schemas.microsoft.com/office/drawing/2014/main" id="{FE7ADA12-692B-59E5-D1C6-2892A32CFEFA}"/>
              </a:ext>
            </a:extLst>
          </p:cNvPr>
          <p:cNvSpPr/>
          <p:nvPr/>
        </p:nvSpPr>
        <p:spPr>
          <a:xfrm>
            <a:off x="5795965" y="5984260"/>
            <a:ext cx="1743075" cy="21141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noProof="0" dirty="0">
                <a:solidFill>
                  <a:schemeClr val="tx1">
                    <a:lumMod val="50000"/>
                  </a:schemeClr>
                </a:solidFill>
              </a:rPr>
              <a:t>Significant</a:t>
            </a:r>
          </a:p>
        </p:txBody>
      </p:sp>
    </p:spTree>
    <p:extLst>
      <p:ext uri="{BB962C8B-B14F-4D97-AF65-F5344CB8AC3E}">
        <p14:creationId xmlns:p14="http://schemas.microsoft.com/office/powerpoint/2010/main" val="21032568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Criteria review: Benefits of the vaccine</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en-US" noProof="0" smtClean="0">
                <a:latin typeface="+mj-lt"/>
              </a:rPr>
              <a:pPr/>
              <a:t>26</a:t>
            </a:fld>
            <a:endParaRPr lang="en-US" noProof="0" dirty="0">
              <a:latin typeface="+mj-lt"/>
            </a:endParaRPr>
          </a:p>
        </p:txBody>
      </p:sp>
      <p:graphicFrame>
        <p:nvGraphicFramePr>
          <p:cNvPr id="3" name="Table 2">
            <a:extLst>
              <a:ext uri="{FF2B5EF4-FFF2-40B4-BE49-F238E27FC236}">
                <a16:creationId xmlns:a16="http://schemas.microsoft.com/office/drawing/2014/main" id="{3525073C-C8E1-EB0C-F962-3FAE6E11624E}"/>
              </a:ext>
            </a:extLst>
          </p:cNvPr>
          <p:cNvGraphicFramePr>
            <a:graphicFrameLocks noGrp="1"/>
          </p:cNvGraphicFramePr>
          <p:nvPr/>
        </p:nvGraphicFramePr>
        <p:xfrm>
          <a:off x="472961" y="1199400"/>
          <a:ext cx="11218296" cy="4289675"/>
        </p:xfrm>
        <a:graphic>
          <a:graphicData uri="http://schemas.openxmlformats.org/drawingml/2006/table">
            <a:tbl>
              <a:tblPr/>
              <a:tblGrid>
                <a:gridCol w="1683808">
                  <a:extLst>
                    <a:ext uri="{9D8B030D-6E8A-4147-A177-3AD203B41FA5}">
                      <a16:colId xmlns:a16="http://schemas.microsoft.com/office/drawing/2014/main" val="1564478177"/>
                    </a:ext>
                  </a:extLst>
                </a:gridCol>
                <a:gridCol w="5097746">
                  <a:extLst>
                    <a:ext uri="{9D8B030D-6E8A-4147-A177-3AD203B41FA5}">
                      <a16:colId xmlns:a16="http://schemas.microsoft.com/office/drawing/2014/main" val="4176978140"/>
                    </a:ext>
                  </a:extLst>
                </a:gridCol>
                <a:gridCol w="1506937">
                  <a:extLst>
                    <a:ext uri="{9D8B030D-6E8A-4147-A177-3AD203B41FA5}">
                      <a16:colId xmlns:a16="http://schemas.microsoft.com/office/drawing/2014/main" val="1213459350"/>
                    </a:ext>
                  </a:extLst>
                </a:gridCol>
                <a:gridCol w="1179802">
                  <a:extLst>
                    <a:ext uri="{9D8B030D-6E8A-4147-A177-3AD203B41FA5}">
                      <a16:colId xmlns:a16="http://schemas.microsoft.com/office/drawing/2014/main" val="1501533423"/>
                    </a:ext>
                  </a:extLst>
                </a:gridCol>
                <a:gridCol w="1750003">
                  <a:extLst>
                    <a:ext uri="{9D8B030D-6E8A-4147-A177-3AD203B41FA5}">
                      <a16:colId xmlns:a16="http://schemas.microsoft.com/office/drawing/2014/main" val="349205669"/>
                    </a:ext>
                  </a:extLst>
                </a:gridCol>
              </a:tblGrid>
              <a:tr h="238155">
                <a:tc>
                  <a:txBody>
                    <a:bodyPr/>
                    <a:lstStyle/>
                    <a:p>
                      <a:pPr algn="l" fontAlgn="b"/>
                      <a:r>
                        <a:rPr lang="en-US" sz="1400" b="1" i="0" u="none" strike="noStrike" noProof="0" dirty="0">
                          <a:solidFill>
                            <a:srgbClr val="000000"/>
                          </a:solidFill>
                          <a:effectLst/>
                          <a:latin typeface="+mj-lt"/>
                        </a:rPr>
                        <a:t>Sub-category</a:t>
                      </a:r>
                    </a:p>
                  </a:txBody>
                  <a:tcPr marL="8626" marR="8626" marT="8626" marB="0" anchor="b">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Criteria</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Group</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Source 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extLst>
                  <a:ext uri="{0D108BD9-81ED-4DB2-BD59-A6C34878D82A}">
                    <a16:rowId xmlns:a16="http://schemas.microsoft.com/office/drawing/2014/main" val="2709294636"/>
                  </a:ext>
                </a:extLst>
              </a:tr>
              <a:tr h="506440">
                <a:tc rowSpan="5">
                  <a:txBody>
                    <a:bodyPr/>
                    <a:lstStyle/>
                    <a:p>
                      <a:pPr algn="l" rtl="0" fontAlgn="b"/>
                      <a:r>
                        <a:rPr lang="en-US" sz="1200" b="0" i="0" u="none" strike="noStrike" noProof="0" dirty="0">
                          <a:solidFill>
                            <a:schemeClr val="tx1">
                              <a:lumMod val="50000"/>
                            </a:schemeClr>
                          </a:solidFill>
                          <a:effectLst/>
                          <a:latin typeface="+mj-lt"/>
                        </a:rPr>
                        <a:t>Direct impact</a:t>
                      </a:r>
                    </a:p>
                  </a:txBody>
                  <a:tcPr marL="8626" marR="8626" marT="8626" marB="0">
                    <a:lnL>
                      <a:noFill/>
                    </a:lnL>
                    <a:lnR>
                      <a:noFill/>
                    </a:lnR>
                    <a:lnT w="19050" cap="flat" cmpd="sng" algn="ctr">
                      <a:solidFill>
                        <a:srgbClr val="0F5D61"/>
                      </a:solidFill>
                      <a:prstDash val="solid"/>
                      <a:round/>
                      <a:headEnd type="none" w="med" len="med"/>
                      <a:tailEnd type="none" w="med" len="med"/>
                    </a:lnT>
                    <a:lnB w="12700" cap="flat" cmpd="sng" algn="ctr">
                      <a:solidFill>
                        <a:srgbClr val="0F5D61"/>
                      </a:solidFill>
                      <a:prstDash val="sysDot"/>
                      <a:round/>
                      <a:headEnd type="none" w="med" len="med"/>
                      <a:tailEnd type="none" w="med" len="med"/>
                    </a:lnB>
                  </a:tcPr>
                </a:tc>
                <a:tc>
                  <a:txBody>
                    <a:bodyPr/>
                    <a:lstStyle/>
                    <a:p>
                      <a:pPr algn="l" fontAlgn="b"/>
                      <a:r>
                        <a:rPr lang="en-US" sz="1200" b="0" i="0" u="none" strike="noStrike" noProof="0" dirty="0">
                          <a:solidFill>
                            <a:srgbClr val="FFFFFF"/>
                          </a:solidFill>
                          <a:effectLst/>
                          <a:latin typeface="+mj-lt"/>
                        </a:rPr>
                        <a:t>Coverage of active serogroups or serotypes in the country (for serogroup- or serotype-specific vaccines)</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en-US" sz="1200" b="0" i="0" u="none" strike="noStrike" noProof="0" dirty="0">
                          <a:solidFill>
                            <a:srgbClr val="FFFFFF"/>
                          </a:solidFill>
                          <a:effectLst/>
                          <a:latin typeface="+mj-lt"/>
                        </a:rPr>
                        <a:t>Importance</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en-US" sz="1200" b="0" i="0" u="none" strike="noStrike" noProof="0" dirty="0">
                          <a:solidFill>
                            <a:srgbClr val="FFFFFF"/>
                          </a:solidFill>
                          <a:effectLst/>
                          <a:latin typeface="+mj-lt"/>
                        </a:rPr>
                        <a:t>Quantitative</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en-US" sz="1200" b="0" i="0" u="none" strike="noStrike" noProof="0" dirty="0">
                          <a:solidFill>
                            <a:srgbClr val="FFFFFF"/>
                          </a:solidFill>
                          <a:effectLst/>
                          <a:latin typeface="+mj-lt"/>
                        </a:rPr>
                        <a:t>Direct source / Modeled</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extLst>
                  <a:ext uri="{0D108BD9-81ED-4DB2-BD59-A6C34878D82A}">
                    <a16:rowId xmlns:a16="http://schemas.microsoft.com/office/drawing/2014/main" val="998650814"/>
                  </a:ext>
                </a:extLst>
              </a:tr>
              <a:tr h="506440">
                <a:tc vMerge="1">
                  <a:txBody>
                    <a:bodyPr/>
                    <a:lstStyle/>
                    <a:p>
                      <a:pPr algn="l" fontAlgn="b"/>
                      <a:r>
                        <a:rPr lang="en-US" sz="1400" b="0" i="0" u="none" strike="noStrike">
                          <a:solidFill>
                            <a:srgbClr val="000000"/>
                          </a:solidFill>
                          <a:effectLst/>
                          <a:latin typeface="Calibri" panose="020F0502020204030204" pitchFamily="34" charset="0"/>
                        </a:rPr>
                        <a:t>Epidemiology</a:t>
                      </a:r>
                    </a:p>
                  </a:txBody>
                  <a:tcPr marL="8626" marR="8626" marT="8626" marB="0">
                    <a:lnL>
                      <a:noFill/>
                    </a:lnL>
                    <a:lnR>
                      <a:noFill/>
                    </a:lnR>
                    <a:lnT w="6350" cap="flat" cmpd="sng" algn="ctr">
                      <a:solidFill>
                        <a:srgbClr val="0F5D61"/>
                      </a:solidFill>
                      <a:prstDash val="sysDash"/>
                      <a:round/>
                      <a:headEnd type="none" w="med" len="med"/>
                      <a:tailEnd type="none" w="med" len="med"/>
                    </a:lnT>
                    <a:lnB>
                      <a:noFill/>
                    </a:lnB>
                  </a:tcPr>
                </a:tc>
                <a:tc>
                  <a:txBody>
                    <a:bodyPr/>
                    <a:lstStyle/>
                    <a:p>
                      <a:pPr algn="l" rtl="0" fontAlgn="b"/>
                      <a:r>
                        <a:rPr lang="en-US" sz="1200" b="0" i="0" u="none" strike="noStrike" noProof="0" dirty="0">
                          <a:solidFill>
                            <a:schemeClr val="bg1"/>
                          </a:solidFill>
                          <a:effectLst/>
                          <a:latin typeface="+mj-lt"/>
                        </a:rPr>
                        <a:t>Effectiveness of the vaccine including in different populations/age groups/cohorts</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en-US" sz="1200" b="0" i="0" u="none" strike="noStrike" cap="none" noProof="0" dirty="0">
                          <a:solidFill>
                            <a:schemeClr val="bg1"/>
                          </a:solidFill>
                          <a:effectLst/>
                          <a:latin typeface="+mn-lt"/>
                          <a:ea typeface="+mn-ea"/>
                          <a:cs typeface="+mn-cs"/>
                          <a:sym typeface="Arial"/>
                        </a:rPr>
                        <a:t>Importance</a:t>
                      </a:r>
                      <a:endParaRPr kumimoji="0" lang="en-US" sz="1200" b="0" i="0" u="none" strike="noStrike" kern="0" cap="none" spc="0" normalizeH="0" baseline="0" noProof="0" dirty="0">
                        <a:ln>
                          <a:noFill/>
                        </a:ln>
                        <a:solidFill>
                          <a:schemeClr val="bg1"/>
                        </a:solidFill>
                        <a:effectLst/>
                        <a:uLnTx/>
                        <a:uFillTx/>
                        <a:latin typeface="+mj-lt"/>
                        <a:ea typeface="+mn-ea"/>
                        <a:cs typeface="+mn-cs"/>
                        <a:sym typeface="Arial"/>
                      </a:endParaRP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rtl="0" fontAlgn="b"/>
                      <a:r>
                        <a:rPr lang="en-US" sz="1200" b="0" i="0" u="none" strike="noStrike" noProof="0" dirty="0">
                          <a:solidFill>
                            <a:schemeClr val="bg1"/>
                          </a:solidFill>
                          <a:effectLst/>
                          <a:latin typeface="+mj-lt"/>
                        </a:rPr>
                        <a:t>Quantitative</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rtl="0" fontAlgn="b"/>
                      <a:r>
                        <a:rPr lang="en-US" sz="1200" b="0" i="0" u="none" strike="noStrike" noProof="0" dirty="0">
                          <a:solidFill>
                            <a:schemeClr val="bg1"/>
                          </a:solidFill>
                          <a:effectLst/>
                          <a:latin typeface="+mj-lt"/>
                        </a:rPr>
                        <a:t>Direct source</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extLst>
                  <a:ext uri="{0D108BD9-81ED-4DB2-BD59-A6C34878D82A}">
                    <a16:rowId xmlns:a16="http://schemas.microsoft.com/office/drawing/2014/main" val="3376448308"/>
                  </a:ext>
                </a:extLst>
              </a:tr>
              <a:tr h="506440">
                <a:tc vMerge="1">
                  <a:txBody>
                    <a:bodyPr/>
                    <a:lstStyle/>
                    <a:p>
                      <a:pPr algn="l" fontAlgn="b"/>
                      <a:r>
                        <a:rPr lang="en-US" sz="1400" b="0" i="0" u="none" strike="noStrike" dirty="0">
                          <a:solidFill>
                            <a:srgbClr val="000000"/>
                          </a:solidFill>
                          <a:effectLst/>
                          <a:latin typeface="Calibri" panose="020F0502020204030204" pitchFamily="34" charset="0"/>
                        </a:rPr>
                        <a:t>Epidemiology</a:t>
                      </a:r>
                    </a:p>
                  </a:txBody>
                  <a:tcPr marL="8626" marR="8626" marT="8626" marB="0">
                    <a:lnL>
                      <a:noFill/>
                    </a:lnL>
                    <a:lnR>
                      <a:noFill/>
                    </a:lnR>
                    <a:lnT w="6350" cap="flat" cmpd="sng" algn="ctr">
                      <a:solidFill>
                        <a:srgbClr val="0F5D61"/>
                      </a:solidFill>
                      <a:prstDash val="sysDash"/>
                      <a:round/>
                      <a:headEnd type="none" w="med" len="med"/>
                      <a:tailEnd type="none" w="med" len="med"/>
                    </a:lnT>
                    <a:lnB>
                      <a:noFill/>
                    </a:lnB>
                  </a:tcPr>
                </a:tc>
                <a:tc>
                  <a:txBody>
                    <a:bodyPr/>
                    <a:lstStyle/>
                    <a:p>
                      <a:pPr algn="l" rtl="0" fontAlgn="b"/>
                      <a:r>
                        <a:rPr lang="en-US" sz="1200" b="0" i="0" u="none" strike="noStrike" noProof="0" dirty="0">
                          <a:solidFill>
                            <a:schemeClr val="tx1"/>
                          </a:solidFill>
                          <a:effectLst/>
                          <a:latin typeface="+mj-lt"/>
                        </a:rPr>
                        <a:t>Efficacy and immunogenicity of the vaccine in target population</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chemeClr val="tx1"/>
                          </a:solidFill>
                          <a:effectLst/>
                          <a:uLnTx/>
                          <a:uFillTx/>
                          <a:latin typeface="+mj-lt"/>
                          <a:ea typeface="+mn-ea"/>
                          <a:cs typeface="+mn-cs"/>
                          <a:sym typeface="Arial"/>
                        </a:rPr>
                        <a:t>Importance</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rtl="0" fontAlgn="b"/>
                      <a:r>
                        <a:rPr lang="en-US" sz="1200" b="0" i="0" u="none" strike="noStrike" noProof="0" dirty="0">
                          <a:solidFill>
                            <a:schemeClr val="tx1"/>
                          </a:solidFill>
                          <a:effectLst/>
                          <a:latin typeface="+mj-lt"/>
                        </a:rPr>
                        <a:t>Quantitative</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rtl="0" fontAlgn="b"/>
                      <a:r>
                        <a:rPr lang="en-US" sz="1200" b="0" i="0" u="none" strike="noStrike" noProof="0" dirty="0">
                          <a:solidFill>
                            <a:schemeClr val="tx1"/>
                          </a:solidFill>
                          <a:effectLst/>
                          <a:latin typeface="+mj-lt"/>
                        </a:rPr>
                        <a:t>Direct source</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extLst>
                  <a:ext uri="{0D108BD9-81ED-4DB2-BD59-A6C34878D82A}">
                    <a16:rowId xmlns:a16="http://schemas.microsoft.com/office/drawing/2014/main" val="2339350145"/>
                  </a:ext>
                </a:extLst>
              </a:tr>
              <a:tr h="506440">
                <a:tc vMerge="1">
                  <a:txBody>
                    <a:bodyPr/>
                    <a:lstStyle/>
                    <a:p>
                      <a:endParaRPr lang="en-US"/>
                    </a:p>
                  </a:txBody>
                  <a:tcPr/>
                </a:tc>
                <a:tc>
                  <a:txBody>
                    <a:bodyPr/>
                    <a:lstStyle/>
                    <a:p>
                      <a:pPr algn="l" rtl="0" fontAlgn="b"/>
                      <a:r>
                        <a:rPr lang="en-US" sz="1200" b="0" i="0" u="none" strike="noStrike" noProof="0" dirty="0">
                          <a:solidFill>
                            <a:schemeClr val="bg1"/>
                          </a:solidFill>
                          <a:effectLst/>
                          <a:latin typeface="+mj-lt"/>
                        </a:rPr>
                        <a:t>Duration of protection and waning of immunity</a:t>
                      </a:r>
                    </a:p>
                  </a:txBody>
                  <a:tcPr marL="8626" marR="8626" marT="8626" marB="0" anchor="ctr">
                    <a:lnL>
                      <a:noFill/>
                    </a:lnL>
                    <a:lnR>
                      <a:noFill/>
                    </a:lnR>
                    <a:lnT w="9525" cap="flat" cmpd="sng" algn="ctr">
                      <a:solidFill>
                        <a:schemeClr val="bg1"/>
                      </a:solidFill>
                      <a:prstDash val="solid"/>
                      <a:round/>
                      <a:headEnd type="none" w="med" len="med"/>
                      <a:tailEnd type="none" w="med" len="med"/>
                    </a:lnT>
                    <a:lnB>
                      <a:noFill/>
                    </a:lnB>
                    <a:solidFill>
                      <a:srgbClr val="C000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chemeClr val="bg1"/>
                          </a:solidFill>
                          <a:effectLst/>
                          <a:uLnTx/>
                          <a:uFillTx/>
                          <a:latin typeface="+mn-lt"/>
                          <a:ea typeface="+mn-ea"/>
                          <a:cs typeface="+mn-cs"/>
                          <a:sym typeface="Arial"/>
                        </a:rPr>
                        <a:t>Importance</a:t>
                      </a:r>
                      <a:endParaRPr kumimoji="0" lang="en-US" sz="1200" b="0" i="0" u="none" strike="noStrike" kern="0" cap="none" spc="0" normalizeH="0" baseline="0" noProof="0" dirty="0">
                        <a:ln>
                          <a:noFill/>
                        </a:ln>
                        <a:solidFill>
                          <a:schemeClr val="bg1"/>
                        </a:solidFill>
                        <a:effectLst/>
                        <a:uLnTx/>
                        <a:uFillTx/>
                        <a:latin typeface="Lato"/>
                        <a:ea typeface="+mn-ea"/>
                        <a:cs typeface="+mn-cs"/>
                        <a:sym typeface="Arial"/>
                      </a:endParaRPr>
                    </a:p>
                  </a:txBody>
                  <a:tcPr marL="8626" marR="8626" marT="8626" marB="0" anchor="ctr">
                    <a:lnL>
                      <a:noFill/>
                    </a:lnL>
                    <a:lnR>
                      <a:noFill/>
                    </a:lnR>
                    <a:lnT w="9525" cap="flat" cmpd="sng" algn="ctr">
                      <a:solidFill>
                        <a:schemeClr val="bg1"/>
                      </a:solidFill>
                      <a:prstDash val="solid"/>
                      <a:round/>
                      <a:headEnd type="none" w="med" len="med"/>
                      <a:tailEnd type="none" w="med" len="med"/>
                    </a:lnT>
                    <a:lnB>
                      <a:noFill/>
                    </a:lnB>
                    <a:solidFill>
                      <a:srgbClr val="C00000"/>
                    </a:solidFill>
                  </a:tcPr>
                </a:tc>
                <a:tc>
                  <a:txBody>
                    <a:bodyPr/>
                    <a:lstStyle/>
                    <a:p>
                      <a:pPr algn="l" rtl="0" fontAlgn="b"/>
                      <a:r>
                        <a:rPr lang="en-US" sz="1200" b="0" i="0" u="none" strike="noStrike" noProof="0" dirty="0">
                          <a:solidFill>
                            <a:schemeClr val="bg1"/>
                          </a:solidFill>
                          <a:effectLst/>
                          <a:latin typeface="+mj-lt"/>
                        </a:rPr>
                        <a:t>Quantitative</a:t>
                      </a:r>
                    </a:p>
                  </a:txBody>
                  <a:tcPr marL="8626" marR="8626" marT="8626" marB="0" anchor="ctr">
                    <a:lnL>
                      <a:noFill/>
                    </a:lnL>
                    <a:lnR>
                      <a:noFill/>
                    </a:lnR>
                    <a:lnT w="9525" cap="flat" cmpd="sng" algn="ctr">
                      <a:solidFill>
                        <a:schemeClr val="bg1"/>
                      </a:solidFill>
                      <a:prstDash val="solid"/>
                      <a:round/>
                      <a:headEnd type="none" w="med" len="med"/>
                      <a:tailEnd type="none" w="med" len="med"/>
                    </a:lnT>
                    <a:lnB>
                      <a:noFill/>
                    </a:lnB>
                    <a:solidFill>
                      <a:srgbClr val="C00000"/>
                    </a:solidFill>
                  </a:tcPr>
                </a:tc>
                <a:tc>
                  <a:txBody>
                    <a:bodyPr/>
                    <a:lstStyle/>
                    <a:p>
                      <a:pPr algn="l" rtl="0" fontAlgn="b"/>
                      <a:r>
                        <a:rPr lang="en-US" sz="1200" b="0" i="0" u="none" strike="noStrike" cap="none" noProof="0" dirty="0">
                          <a:solidFill>
                            <a:schemeClr val="bg1"/>
                          </a:solidFill>
                          <a:effectLst/>
                          <a:latin typeface="+mn-lt"/>
                          <a:ea typeface="+mn-ea"/>
                          <a:cs typeface="+mn-cs"/>
                          <a:sym typeface="Arial"/>
                        </a:rPr>
                        <a:t>Direct source</a:t>
                      </a:r>
                      <a:endParaRPr lang="en-US" sz="1200" b="0" i="0" u="none" strike="noStrike" noProof="0" dirty="0">
                        <a:solidFill>
                          <a:schemeClr val="bg1"/>
                        </a:solidFill>
                        <a:effectLst/>
                        <a:latin typeface="+mj-lt"/>
                      </a:endParaRPr>
                    </a:p>
                  </a:txBody>
                  <a:tcPr marL="8626" marR="8626" marT="8626" marB="0" anchor="ctr">
                    <a:lnL>
                      <a:noFill/>
                    </a:lnL>
                    <a:lnR>
                      <a:noFill/>
                    </a:lnR>
                    <a:lnT w="9525" cap="flat" cmpd="sng" algn="ctr">
                      <a:solidFill>
                        <a:schemeClr val="bg1"/>
                      </a:solidFill>
                      <a:prstDash val="solid"/>
                      <a:round/>
                      <a:headEnd type="none" w="med" len="med"/>
                      <a:tailEnd type="none" w="med" len="med"/>
                    </a:lnT>
                    <a:lnB>
                      <a:noFill/>
                    </a:lnB>
                    <a:solidFill>
                      <a:srgbClr val="C00000"/>
                    </a:solidFill>
                  </a:tcPr>
                </a:tc>
                <a:extLst>
                  <a:ext uri="{0D108BD9-81ED-4DB2-BD59-A6C34878D82A}">
                    <a16:rowId xmlns:a16="http://schemas.microsoft.com/office/drawing/2014/main" val="1429559571"/>
                  </a:ext>
                </a:extLst>
              </a:tr>
              <a:tr h="506440">
                <a:tc vMerge="1">
                  <a:txBody>
                    <a:bodyPr/>
                    <a:lstStyle/>
                    <a:p>
                      <a:pPr algn="l" rtl="0" fontAlgn="b"/>
                      <a:endParaRPr lang="en-US" sz="1200" b="0" i="0" u="none" strike="noStrike"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a:noFill/>
                    </a:lnB>
                  </a:tcPr>
                </a:tc>
                <a:tc>
                  <a:txBody>
                    <a:bodyPr/>
                    <a:lstStyle/>
                    <a:p>
                      <a:pPr algn="l" rtl="0" fontAlgn="b"/>
                      <a:r>
                        <a:rPr lang="en-US" sz="1200" b="0" i="0" u="none" strike="noStrike" noProof="0" dirty="0">
                          <a:solidFill>
                            <a:schemeClr val="bg1">
                              <a:lumMod val="50000"/>
                            </a:schemeClr>
                          </a:solidFill>
                          <a:effectLst/>
                          <a:latin typeface="+mj-lt"/>
                        </a:rPr>
                        <a:t>Number needed to vaccinate to prevent a case</a:t>
                      </a:r>
                    </a:p>
                  </a:txBody>
                  <a:tcPr marL="8626" marR="8626" marT="8626" marB="0" anchor="ctr">
                    <a:lnL>
                      <a:noFill/>
                    </a:lnL>
                    <a:lnR>
                      <a:noFill/>
                    </a:lnR>
                    <a:lnT>
                      <a:noFill/>
                    </a:lnT>
                    <a:lnB w="12700" cap="flat" cmpd="sng" algn="ctr">
                      <a:solidFill>
                        <a:srgbClr val="0F5D61"/>
                      </a:solidFill>
                      <a:prstDash val="sysDot"/>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chemeClr val="bg1">
                              <a:lumMod val="50000"/>
                            </a:schemeClr>
                          </a:solidFill>
                          <a:effectLst/>
                          <a:uLnTx/>
                          <a:uFillTx/>
                          <a:latin typeface="+mn-lt"/>
                          <a:ea typeface="+mn-ea"/>
                          <a:cs typeface="+mn-cs"/>
                          <a:sym typeface="Arial"/>
                        </a:rPr>
                        <a:t>Importance</a:t>
                      </a:r>
                      <a:endParaRPr kumimoji="0" lang="en-US" sz="1200" b="0" i="0" u="none" strike="noStrike" kern="0" cap="none" spc="0" normalizeH="0" baseline="0" noProof="0" dirty="0">
                        <a:ln>
                          <a:noFill/>
                        </a:ln>
                        <a:solidFill>
                          <a:srgbClr val="FFFFFF">
                            <a:lumMod val="50000"/>
                          </a:srgbClr>
                        </a:solidFill>
                        <a:effectLst/>
                        <a:uLnTx/>
                        <a:uFillTx/>
                        <a:latin typeface="Lato"/>
                        <a:ea typeface="+mn-ea"/>
                        <a:cs typeface="+mn-cs"/>
                        <a:sym typeface="Arial"/>
                      </a:endParaRPr>
                    </a:p>
                  </a:txBody>
                  <a:tcPr marL="8626" marR="8626" marT="8626" marB="0" anchor="ctr">
                    <a:lnL>
                      <a:noFill/>
                    </a:lnL>
                    <a:lnR>
                      <a:noFill/>
                    </a:lnR>
                    <a:lnT>
                      <a:noFill/>
                    </a:lnT>
                    <a:lnB w="12700" cap="flat" cmpd="sng" algn="ctr">
                      <a:solidFill>
                        <a:srgbClr val="0F5D61"/>
                      </a:solidFill>
                      <a:prstDash val="sysDot"/>
                      <a:round/>
                      <a:headEnd type="none" w="med" len="med"/>
                      <a:tailEnd type="none" w="med" len="med"/>
                    </a:lnB>
                  </a:tcPr>
                </a:tc>
                <a:tc>
                  <a:txBody>
                    <a:bodyPr/>
                    <a:lstStyle/>
                    <a:p>
                      <a:pPr algn="l" rtl="0" fontAlgn="b"/>
                      <a:r>
                        <a:rPr lang="en-US" sz="1200" b="0" i="0" u="none" strike="noStrike" noProof="0" dirty="0">
                          <a:solidFill>
                            <a:schemeClr val="bg1">
                              <a:lumMod val="50000"/>
                            </a:schemeClr>
                          </a:solidFill>
                          <a:effectLst/>
                          <a:latin typeface="+mj-lt"/>
                        </a:rPr>
                        <a:t>Quantitative</a:t>
                      </a:r>
                    </a:p>
                  </a:txBody>
                  <a:tcPr marL="8626" marR="8626" marT="8626" marB="0" anchor="ctr">
                    <a:lnL>
                      <a:noFill/>
                    </a:lnL>
                    <a:lnR>
                      <a:noFill/>
                    </a:lnR>
                    <a:lnT>
                      <a:noFill/>
                    </a:lnT>
                    <a:lnB w="12700" cap="flat" cmpd="sng" algn="ctr">
                      <a:solidFill>
                        <a:srgbClr val="0F5D61"/>
                      </a:solidFill>
                      <a:prstDash val="sysDot"/>
                      <a:round/>
                      <a:headEnd type="none" w="med" len="med"/>
                      <a:tailEnd type="none" w="med" len="med"/>
                    </a:lnB>
                  </a:tcPr>
                </a:tc>
                <a:tc>
                  <a:txBody>
                    <a:bodyPr/>
                    <a:lstStyle/>
                    <a:p>
                      <a:pPr algn="l" rtl="0" fontAlgn="b"/>
                      <a:r>
                        <a:rPr lang="en-US" sz="1200" b="0" i="0" u="none" strike="noStrike" cap="none" noProof="0" dirty="0">
                          <a:solidFill>
                            <a:schemeClr val="bg1">
                              <a:lumMod val="50000"/>
                            </a:schemeClr>
                          </a:solidFill>
                          <a:effectLst/>
                          <a:latin typeface="+mn-lt"/>
                          <a:ea typeface="+mn-ea"/>
                          <a:cs typeface="+mn-cs"/>
                          <a:sym typeface="Arial"/>
                        </a:rPr>
                        <a:t>Direct source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a:noFill/>
                    </a:lnT>
                    <a:lnB w="12700" cap="flat" cmpd="sng" algn="ctr">
                      <a:solidFill>
                        <a:srgbClr val="0F5D61"/>
                      </a:solidFill>
                      <a:prstDash val="sysDot"/>
                      <a:round/>
                      <a:headEnd type="none" w="med" len="med"/>
                      <a:tailEnd type="none" w="med" len="med"/>
                    </a:lnB>
                  </a:tcPr>
                </a:tc>
                <a:extLst>
                  <a:ext uri="{0D108BD9-81ED-4DB2-BD59-A6C34878D82A}">
                    <a16:rowId xmlns:a16="http://schemas.microsoft.com/office/drawing/2014/main" val="1557785190"/>
                  </a:ext>
                </a:extLst>
              </a:tr>
              <a:tr h="506440">
                <a:tc rowSpan="3">
                  <a:txBody>
                    <a:bodyPr/>
                    <a:lstStyle/>
                    <a:p>
                      <a:pPr algn="l" rtl="0" fontAlgn="b"/>
                      <a:r>
                        <a:rPr lang="en-US" sz="1200" b="0" i="0" u="none" strike="noStrike" noProof="0" dirty="0">
                          <a:solidFill>
                            <a:schemeClr val="tx1">
                              <a:lumMod val="50000"/>
                            </a:schemeClr>
                          </a:solidFill>
                          <a:effectLst/>
                          <a:latin typeface="+mj-lt"/>
                        </a:rPr>
                        <a:t>Indirect impact</a:t>
                      </a:r>
                    </a:p>
                  </a:txBody>
                  <a:tcPr marL="8626" marR="8626" marT="8626" marB="0">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tcPr>
                </a:tc>
                <a:tc>
                  <a:txBody>
                    <a:bodyPr/>
                    <a:lstStyle/>
                    <a:p>
                      <a:pPr algn="l" rtl="0" fontAlgn="b"/>
                      <a:r>
                        <a:rPr lang="en-US" sz="1200" b="0" i="0" u="none" strike="noStrike" noProof="0" dirty="0">
                          <a:solidFill>
                            <a:schemeClr val="bg1">
                              <a:lumMod val="50000"/>
                            </a:schemeClr>
                          </a:solidFill>
                          <a:effectLst/>
                          <a:latin typeface="+mj-lt"/>
                        </a:rPr>
                        <a:t>Impact on resistance to antibiotics &amp; antivirals</a:t>
                      </a:r>
                    </a:p>
                  </a:txBody>
                  <a:tcPr marL="8626" marR="8626" marT="8626" marB="0" anchor="ctr">
                    <a:lnL>
                      <a:noFill/>
                    </a:lnL>
                    <a:lnR>
                      <a:noFill/>
                    </a:lnR>
                    <a:lnT w="12700" cap="flat" cmpd="sng" algn="ctr">
                      <a:solidFill>
                        <a:srgbClr val="0F5D61"/>
                      </a:solidFill>
                      <a:prstDash val="sysDot"/>
                      <a:round/>
                      <a:headEnd type="none" w="med" len="med"/>
                      <a:tailEnd type="none" w="med" len="med"/>
                    </a:lnT>
                    <a:lnB>
                      <a:noFill/>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chemeClr val="bg1">
                              <a:lumMod val="50000"/>
                            </a:schemeClr>
                          </a:solidFill>
                          <a:effectLst/>
                          <a:uLnTx/>
                          <a:uFillTx/>
                          <a:latin typeface="+mn-lt"/>
                          <a:ea typeface="+mn-ea"/>
                          <a:cs typeface="+mn-cs"/>
                          <a:sym typeface="Arial"/>
                        </a:rPr>
                        <a:t>Importance</a:t>
                      </a:r>
                      <a:endParaRPr kumimoji="0" lang="en-US" sz="1200" b="0" i="0" u="none" strike="noStrike" kern="0" cap="none" spc="0" normalizeH="0" baseline="0" noProof="0" dirty="0">
                        <a:ln>
                          <a:noFill/>
                        </a:ln>
                        <a:solidFill>
                          <a:srgbClr val="FFFFFF">
                            <a:lumMod val="50000"/>
                          </a:srgbClr>
                        </a:solidFill>
                        <a:effectLst/>
                        <a:uLnTx/>
                        <a:uFillTx/>
                        <a:latin typeface="+mn-lt"/>
                        <a:ea typeface="+mn-ea"/>
                        <a:cs typeface="+mn-cs"/>
                        <a:sym typeface="Arial"/>
                      </a:endParaRPr>
                    </a:p>
                  </a:txBody>
                  <a:tcPr marL="8626" marR="8626" marT="8626" marB="0" anchor="ctr">
                    <a:lnL>
                      <a:noFill/>
                    </a:lnL>
                    <a:lnR>
                      <a:noFill/>
                    </a:lnR>
                    <a:lnT w="12700" cap="flat" cmpd="sng" algn="ctr">
                      <a:solidFill>
                        <a:srgbClr val="0F5D61"/>
                      </a:solidFill>
                      <a:prstDash val="sysDot"/>
                      <a:round/>
                      <a:headEnd type="none" w="med" len="med"/>
                      <a:tailEnd type="none" w="med" len="med"/>
                    </a:lnT>
                    <a:lnB>
                      <a:noFill/>
                    </a:lnB>
                  </a:tcPr>
                </a:tc>
                <a:tc>
                  <a:txBody>
                    <a:bodyPr/>
                    <a:lstStyle/>
                    <a:p>
                      <a:pPr algn="l" rtl="0" fontAlgn="b"/>
                      <a:r>
                        <a:rPr lang="en-US" sz="1200" b="0" i="0" u="none" strike="noStrike" noProof="0" dirty="0">
                          <a:solidFill>
                            <a:schemeClr val="bg1">
                              <a:lumMod val="50000"/>
                            </a:schemeClr>
                          </a:solidFill>
                          <a:effectLst/>
                          <a:latin typeface="+mj-lt"/>
                        </a:rPr>
                        <a:t>Quantitative / Qualitative</a:t>
                      </a:r>
                    </a:p>
                  </a:txBody>
                  <a:tcPr marL="8626" marR="8626" marT="8626" marB="0" anchor="ctr">
                    <a:lnL>
                      <a:noFill/>
                    </a:lnL>
                    <a:lnR>
                      <a:noFill/>
                    </a:lnR>
                    <a:lnT w="12700" cap="flat" cmpd="sng" algn="ctr">
                      <a:solidFill>
                        <a:srgbClr val="0F5D61"/>
                      </a:solidFill>
                      <a:prstDash val="sysDot"/>
                      <a:round/>
                      <a:headEnd type="none" w="med" len="med"/>
                      <a:tailEnd type="none" w="med" len="med"/>
                    </a:lnT>
                    <a:lnB>
                      <a:noFill/>
                    </a:lnB>
                  </a:tcPr>
                </a:tc>
                <a:tc>
                  <a:txBody>
                    <a:bodyPr/>
                    <a:lstStyle/>
                    <a:p>
                      <a:pPr algn="l" rtl="0" fontAlgn="b"/>
                      <a:r>
                        <a:rPr lang="en-US" sz="1200" b="0" i="0" u="none" strike="noStrike" noProof="0" dirty="0">
                          <a:solidFill>
                            <a:schemeClr val="bg1">
                              <a:lumMod val="50000"/>
                            </a:schemeClr>
                          </a:solidFill>
                          <a:effectLst/>
                          <a:latin typeface="+mj-lt"/>
                        </a:rPr>
                        <a:t>Direct source / Modeled</a:t>
                      </a:r>
                    </a:p>
                  </a:txBody>
                  <a:tcPr marL="8626" marR="8626" marT="8626" marB="0" anchor="ctr">
                    <a:lnL>
                      <a:noFill/>
                    </a:lnL>
                    <a:lnR>
                      <a:noFill/>
                    </a:lnR>
                    <a:lnT w="12700" cap="flat" cmpd="sng" algn="ctr">
                      <a:solidFill>
                        <a:srgbClr val="0F5D61"/>
                      </a:solidFill>
                      <a:prstDash val="sysDot"/>
                      <a:round/>
                      <a:headEnd type="none" w="med" len="med"/>
                      <a:tailEnd type="none" w="med" len="med"/>
                    </a:lnT>
                    <a:lnB>
                      <a:noFill/>
                    </a:lnB>
                  </a:tcPr>
                </a:tc>
                <a:extLst>
                  <a:ext uri="{0D108BD9-81ED-4DB2-BD59-A6C34878D82A}">
                    <a16:rowId xmlns:a16="http://schemas.microsoft.com/office/drawing/2014/main" val="3054148659"/>
                  </a:ext>
                </a:extLst>
              </a:tr>
              <a:tr h="506440">
                <a:tc vMerge="1">
                  <a:txBody>
                    <a:bodyPr/>
                    <a:lstStyle/>
                    <a:p>
                      <a:pPr algn="l" rtl="0" fontAlgn="b"/>
                      <a:endParaRPr lang="fr-FR" sz="1200" b="0" i="0" u="none" strike="noStrike" noProof="0" dirty="0">
                        <a:solidFill>
                          <a:schemeClr val="tx1">
                            <a:lumMod val="50000"/>
                          </a:schemeClr>
                        </a:solidFill>
                        <a:effectLst/>
                        <a:latin typeface="+mj-lt"/>
                      </a:endParaRPr>
                    </a:p>
                  </a:txBody>
                  <a:tcPr marL="8626" marR="8626" marT="8626" marB="0">
                    <a:lnL>
                      <a:noFill/>
                    </a:lnL>
                    <a:lnR>
                      <a:noFill/>
                    </a:lnR>
                    <a:lnT w="6350" cap="flat" cmpd="sng" algn="ctr">
                      <a:solidFill>
                        <a:schemeClr val="tx1">
                          <a:lumMod val="50000"/>
                        </a:schemeClr>
                      </a:solidFill>
                      <a:prstDash val="sysDash"/>
                      <a:round/>
                      <a:headEnd type="none" w="med" len="med"/>
                      <a:tailEnd type="none" w="med" len="med"/>
                    </a:lnT>
                    <a:lnB w="6350" cap="flat" cmpd="sng" algn="ctr">
                      <a:solidFill>
                        <a:schemeClr val="tx1">
                          <a:lumMod val="50000"/>
                        </a:schemeClr>
                      </a:solidFill>
                      <a:prstDash val="sysDash"/>
                      <a:round/>
                      <a:headEnd type="none" w="med" len="med"/>
                      <a:tailEnd type="none" w="med" len="med"/>
                    </a:lnB>
                  </a:tcPr>
                </a:tc>
                <a:tc>
                  <a:txBody>
                    <a:bodyPr/>
                    <a:lstStyle/>
                    <a:p>
                      <a:pPr algn="l" rtl="0" fontAlgn="b"/>
                      <a:r>
                        <a:rPr lang="en-US" sz="1200" b="0" i="0" u="none" strike="noStrike" noProof="0" dirty="0">
                          <a:solidFill>
                            <a:schemeClr val="tx1"/>
                          </a:solidFill>
                          <a:effectLst/>
                          <a:latin typeface="+mj-lt"/>
                        </a:rPr>
                        <a:t>Herd immunity / protection</a:t>
                      </a:r>
                    </a:p>
                  </a:txBody>
                  <a:tcPr marL="8626" marR="8626" marT="8626" marB="0" anchor="ctr">
                    <a:lnL>
                      <a:noFill/>
                    </a:lnL>
                    <a:lnR>
                      <a:noFill/>
                    </a:lnR>
                    <a:lnT>
                      <a:noFill/>
                    </a:lnT>
                    <a:lnB>
                      <a:noFill/>
                    </a:lnB>
                    <a:solidFill>
                      <a:srgbClr val="FFFF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chemeClr val="tx1"/>
                          </a:solidFill>
                          <a:effectLst/>
                          <a:uLnTx/>
                          <a:uFillTx/>
                          <a:latin typeface="+mn-lt"/>
                          <a:ea typeface="+mn-ea"/>
                          <a:cs typeface="+mn-cs"/>
                          <a:sym typeface="Arial"/>
                        </a:rPr>
                        <a:t>Importance</a:t>
                      </a:r>
                    </a:p>
                  </a:txBody>
                  <a:tcPr marL="8626" marR="8626" marT="8626" marB="0" anchor="ctr">
                    <a:lnL>
                      <a:noFill/>
                    </a:lnL>
                    <a:lnR>
                      <a:noFill/>
                    </a:lnR>
                    <a:lnT>
                      <a:noFill/>
                    </a:lnT>
                    <a:lnB>
                      <a:noFill/>
                    </a:lnB>
                    <a:solidFill>
                      <a:srgbClr val="FFFF00"/>
                    </a:solidFill>
                  </a:tcPr>
                </a:tc>
                <a:tc>
                  <a:txBody>
                    <a:bodyPr/>
                    <a:lstStyle/>
                    <a:p>
                      <a:pPr algn="l" rtl="0" fontAlgn="b"/>
                      <a:r>
                        <a:rPr lang="en-US" sz="1200" b="0" i="0" u="none" strike="noStrike" noProof="0" dirty="0">
                          <a:solidFill>
                            <a:schemeClr val="tx1"/>
                          </a:solidFill>
                          <a:effectLst/>
                          <a:latin typeface="+mj-lt"/>
                        </a:rPr>
                        <a:t>Quantitative</a:t>
                      </a:r>
                    </a:p>
                  </a:txBody>
                  <a:tcPr marL="8626" marR="8626" marT="8626" marB="0" anchor="ctr">
                    <a:lnL>
                      <a:noFill/>
                    </a:lnL>
                    <a:lnR>
                      <a:noFill/>
                    </a:lnR>
                    <a:lnT>
                      <a:noFill/>
                    </a:lnT>
                    <a:lnB>
                      <a:noFill/>
                    </a:lnB>
                    <a:solidFill>
                      <a:srgbClr val="FFFF00"/>
                    </a:solidFill>
                  </a:tcPr>
                </a:tc>
                <a:tc>
                  <a:txBody>
                    <a:bodyPr/>
                    <a:lstStyle/>
                    <a:p>
                      <a:pPr algn="l" rtl="0" fontAlgn="b"/>
                      <a:r>
                        <a:rPr lang="en-US" sz="1200" b="0" i="0" u="none" strike="noStrike" cap="none" noProof="0" dirty="0">
                          <a:solidFill>
                            <a:schemeClr val="tx1"/>
                          </a:solidFill>
                          <a:effectLst/>
                          <a:latin typeface="+mn-lt"/>
                          <a:ea typeface="+mn-ea"/>
                          <a:cs typeface="+mn-cs"/>
                          <a:sym typeface="Arial"/>
                        </a:rPr>
                        <a:t>Direct source</a:t>
                      </a:r>
                      <a:endParaRPr lang="en-US" sz="1200" b="0" i="0" u="none" strike="noStrike" noProof="0" dirty="0">
                        <a:solidFill>
                          <a:schemeClr val="tx1"/>
                        </a:solidFill>
                        <a:effectLst/>
                        <a:latin typeface="+mj-lt"/>
                      </a:endParaRPr>
                    </a:p>
                  </a:txBody>
                  <a:tcPr marL="8626" marR="8626" marT="8626" marB="0" anchor="ctr">
                    <a:lnL>
                      <a:noFill/>
                    </a:lnL>
                    <a:lnR>
                      <a:noFill/>
                    </a:lnR>
                    <a:lnT>
                      <a:noFill/>
                    </a:lnT>
                    <a:lnB>
                      <a:noFill/>
                    </a:lnB>
                    <a:solidFill>
                      <a:srgbClr val="FFFF00"/>
                    </a:solidFill>
                  </a:tcPr>
                </a:tc>
                <a:extLst>
                  <a:ext uri="{0D108BD9-81ED-4DB2-BD59-A6C34878D82A}">
                    <a16:rowId xmlns:a16="http://schemas.microsoft.com/office/drawing/2014/main" val="1271121368"/>
                  </a:ext>
                </a:extLst>
              </a:tr>
              <a:tr h="506440">
                <a:tc vMerge="1">
                  <a:txBody>
                    <a:bodyPr/>
                    <a:lstStyle/>
                    <a:p>
                      <a:pPr algn="l" rtl="0" fontAlgn="b"/>
                      <a:endParaRPr lang="fr-FR" sz="1200" b="0" i="0" u="none" strike="noStrike" noProof="0" dirty="0">
                        <a:solidFill>
                          <a:schemeClr val="tx1">
                            <a:lumMod val="50000"/>
                          </a:schemeClr>
                        </a:solidFill>
                        <a:effectLst/>
                        <a:latin typeface="+mj-lt"/>
                      </a:endParaRPr>
                    </a:p>
                  </a:txBody>
                  <a:tcPr marL="8626" marR="8626" marT="8626" marB="0">
                    <a:lnL>
                      <a:noFill/>
                    </a:lnL>
                    <a:lnR>
                      <a:noFill/>
                    </a:lnR>
                    <a:lnT w="6350" cap="flat" cmpd="sng" algn="ctr">
                      <a:solidFill>
                        <a:schemeClr val="tx1">
                          <a:lumMod val="50000"/>
                        </a:schemeClr>
                      </a:solidFill>
                      <a:prstDash val="sysDash"/>
                      <a:round/>
                      <a:headEnd type="none" w="med" len="med"/>
                      <a:tailEnd type="none" w="med" len="med"/>
                    </a:lnT>
                    <a:lnB>
                      <a:noFill/>
                    </a:lnB>
                  </a:tcPr>
                </a:tc>
                <a:tc>
                  <a:txBody>
                    <a:bodyPr/>
                    <a:lstStyle/>
                    <a:p>
                      <a:pPr algn="l" rtl="0" fontAlgn="b"/>
                      <a:r>
                        <a:rPr lang="en-US" sz="1200" b="0" i="0" u="none" strike="noStrike" noProof="0" dirty="0">
                          <a:solidFill>
                            <a:schemeClr val="bg1">
                              <a:lumMod val="50000"/>
                            </a:schemeClr>
                          </a:solidFill>
                          <a:effectLst/>
                          <a:latin typeface="+mj-lt"/>
                        </a:rPr>
                        <a:t>Effect of the vaccine on transmission</a:t>
                      </a:r>
                    </a:p>
                  </a:txBody>
                  <a:tcPr marL="8626" marR="8626" marT="8626" marB="0" anchor="ctr">
                    <a:lnL>
                      <a:noFill/>
                    </a:lnL>
                    <a:lnR>
                      <a:noFill/>
                    </a:lnR>
                    <a:lnT>
                      <a:noFill/>
                    </a:lnT>
                    <a:lnB w="12700" cap="flat" cmpd="sng" algn="ctr">
                      <a:solidFill>
                        <a:srgbClr val="0F5D61"/>
                      </a:solidFill>
                      <a:prstDash val="sysDot"/>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chemeClr val="bg1">
                              <a:lumMod val="50000"/>
                            </a:schemeClr>
                          </a:solidFill>
                          <a:effectLst/>
                          <a:uLnTx/>
                          <a:uFillTx/>
                          <a:latin typeface="+mn-lt"/>
                          <a:ea typeface="+mn-ea"/>
                          <a:cs typeface="+mn-cs"/>
                          <a:sym typeface="Arial"/>
                        </a:rPr>
                        <a:t>Importance</a:t>
                      </a:r>
                      <a:endParaRPr kumimoji="0" lang="en-US" sz="1200" b="0" i="0" u="none" strike="noStrike" kern="0" cap="none" spc="0" normalizeH="0" baseline="0" noProof="0" dirty="0">
                        <a:ln>
                          <a:noFill/>
                        </a:ln>
                        <a:solidFill>
                          <a:srgbClr val="FFFFFF">
                            <a:lumMod val="50000"/>
                          </a:srgbClr>
                        </a:solidFill>
                        <a:effectLst/>
                        <a:uLnTx/>
                        <a:uFillTx/>
                        <a:latin typeface="+mn-lt"/>
                        <a:ea typeface="+mn-ea"/>
                        <a:cs typeface="+mn-cs"/>
                        <a:sym typeface="Arial"/>
                      </a:endParaRPr>
                    </a:p>
                  </a:txBody>
                  <a:tcPr marL="8626" marR="8626" marT="8626" marB="0" anchor="ctr">
                    <a:lnL>
                      <a:noFill/>
                    </a:lnL>
                    <a:lnR>
                      <a:noFill/>
                    </a:lnR>
                    <a:lnT>
                      <a:noFill/>
                    </a:lnT>
                    <a:lnB w="12700" cap="flat" cmpd="sng" algn="ctr">
                      <a:solidFill>
                        <a:srgbClr val="0F5D61"/>
                      </a:solidFill>
                      <a:prstDash val="sysDot"/>
                      <a:round/>
                      <a:headEnd type="none" w="med" len="med"/>
                      <a:tailEnd type="none" w="med" len="med"/>
                    </a:lnB>
                  </a:tcPr>
                </a:tc>
                <a:tc>
                  <a:txBody>
                    <a:bodyPr/>
                    <a:lstStyle/>
                    <a:p>
                      <a:pPr algn="l" rtl="0" fontAlgn="b"/>
                      <a:r>
                        <a:rPr lang="en-US" sz="1200" b="0" i="0" u="none" strike="noStrike" noProof="0" dirty="0">
                          <a:solidFill>
                            <a:schemeClr val="bg1">
                              <a:lumMod val="50000"/>
                            </a:schemeClr>
                          </a:solidFill>
                          <a:effectLst/>
                          <a:latin typeface="+mj-lt"/>
                        </a:rPr>
                        <a:t>Quantitative</a:t>
                      </a:r>
                    </a:p>
                  </a:txBody>
                  <a:tcPr marL="8626" marR="8626" marT="8626" marB="0" anchor="ctr">
                    <a:lnL>
                      <a:noFill/>
                    </a:lnL>
                    <a:lnR>
                      <a:noFill/>
                    </a:lnR>
                    <a:lnT>
                      <a:noFill/>
                    </a:lnT>
                    <a:lnB w="12700" cap="flat" cmpd="sng" algn="ctr">
                      <a:solidFill>
                        <a:srgbClr val="0F5D61"/>
                      </a:solidFill>
                      <a:prstDash val="sysDot"/>
                      <a:round/>
                      <a:headEnd type="none" w="med" len="med"/>
                      <a:tailEnd type="none" w="med" len="med"/>
                    </a:lnB>
                  </a:tcPr>
                </a:tc>
                <a:tc>
                  <a:txBody>
                    <a:bodyPr/>
                    <a:lstStyle/>
                    <a:p>
                      <a:pPr algn="l" rtl="0" fontAlgn="b"/>
                      <a:r>
                        <a:rPr lang="en-US" sz="1200" b="0" i="0" u="none" strike="noStrike" cap="none" noProof="0" dirty="0">
                          <a:solidFill>
                            <a:schemeClr val="bg1">
                              <a:lumMod val="50000"/>
                            </a:schemeClr>
                          </a:solidFill>
                          <a:effectLst/>
                          <a:latin typeface="+mn-lt"/>
                          <a:ea typeface="+mn-ea"/>
                          <a:cs typeface="+mn-cs"/>
                          <a:sym typeface="Arial"/>
                        </a:rPr>
                        <a:t>Direct source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a:noFill/>
                    </a:lnT>
                    <a:lnB w="12700" cap="flat" cmpd="sng" algn="ctr">
                      <a:solidFill>
                        <a:srgbClr val="0F5D61"/>
                      </a:solidFill>
                      <a:prstDash val="sysDot"/>
                      <a:round/>
                      <a:headEnd type="none" w="med" len="med"/>
                      <a:tailEnd type="none" w="med" len="med"/>
                    </a:lnB>
                  </a:tcPr>
                </a:tc>
                <a:extLst>
                  <a:ext uri="{0D108BD9-81ED-4DB2-BD59-A6C34878D82A}">
                    <a16:rowId xmlns:a16="http://schemas.microsoft.com/office/drawing/2014/main" val="3376733786"/>
                  </a:ext>
                </a:extLst>
              </a:tr>
            </a:tbl>
          </a:graphicData>
        </a:graphic>
      </p:graphicFrame>
      <p:sp>
        <p:nvSpPr>
          <p:cNvPr id="4" name="Rectangle 3">
            <a:extLst>
              <a:ext uri="{FF2B5EF4-FFF2-40B4-BE49-F238E27FC236}">
                <a16:creationId xmlns:a16="http://schemas.microsoft.com/office/drawing/2014/main" id="{E896E550-5EAD-12D7-6FB4-19F0B23A3053}"/>
              </a:ext>
            </a:extLst>
          </p:cNvPr>
          <p:cNvSpPr/>
          <p:nvPr/>
        </p:nvSpPr>
        <p:spPr>
          <a:xfrm>
            <a:off x="3781424" y="5984260"/>
            <a:ext cx="1743075" cy="211418"/>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noProof="0" dirty="0"/>
              <a:t>Essential</a:t>
            </a:r>
          </a:p>
        </p:txBody>
      </p:sp>
      <p:sp>
        <p:nvSpPr>
          <p:cNvPr id="6" name="Rectangle 5">
            <a:extLst>
              <a:ext uri="{FF2B5EF4-FFF2-40B4-BE49-F238E27FC236}">
                <a16:creationId xmlns:a16="http://schemas.microsoft.com/office/drawing/2014/main" id="{FE7ADA12-692B-59E5-D1C6-2892A32CFEFA}"/>
              </a:ext>
            </a:extLst>
          </p:cNvPr>
          <p:cNvSpPr/>
          <p:nvPr/>
        </p:nvSpPr>
        <p:spPr>
          <a:xfrm>
            <a:off x="5795965" y="5984260"/>
            <a:ext cx="1743075" cy="21141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noProof="0" dirty="0">
                <a:solidFill>
                  <a:schemeClr val="tx1">
                    <a:lumMod val="50000"/>
                  </a:schemeClr>
                </a:solidFill>
              </a:rPr>
              <a:t>Significant</a:t>
            </a:r>
          </a:p>
        </p:txBody>
      </p:sp>
    </p:spTree>
    <p:extLst>
      <p:ext uri="{BB962C8B-B14F-4D97-AF65-F5344CB8AC3E}">
        <p14:creationId xmlns:p14="http://schemas.microsoft.com/office/powerpoint/2010/main" val="30169130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Criteria review: Vaccine safety</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en-US" noProof="0" smtClean="0">
                <a:latin typeface="+mj-lt"/>
              </a:rPr>
              <a:pPr/>
              <a:t>27</a:t>
            </a:fld>
            <a:endParaRPr lang="en-US" noProof="0" dirty="0">
              <a:latin typeface="+mj-lt"/>
            </a:endParaRPr>
          </a:p>
        </p:txBody>
      </p:sp>
      <p:graphicFrame>
        <p:nvGraphicFramePr>
          <p:cNvPr id="3" name="Table 2">
            <a:extLst>
              <a:ext uri="{FF2B5EF4-FFF2-40B4-BE49-F238E27FC236}">
                <a16:creationId xmlns:a16="http://schemas.microsoft.com/office/drawing/2014/main" id="{3525073C-C8E1-EB0C-F962-3FAE6E11624E}"/>
              </a:ext>
            </a:extLst>
          </p:cNvPr>
          <p:cNvGraphicFramePr>
            <a:graphicFrameLocks noGrp="1"/>
          </p:cNvGraphicFramePr>
          <p:nvPr/>
        </p:nvGraphicFramePr>
        <p:xfrm>
          <a:off x="472961" y="1199400"/>
          <a:ext cx="11227627" cy="2945841"/>
        </p:xfrm>
        <a:graphic>
          <a:graphicData uri="http://schemas.openxmlformats.org/drawingml/2006/table">
            <a:tbl>
              <a:tblPr/>
              <a:tblGrid>
                <a:gridCol w="1685208">
                  <a:extLst>
                    <a:ext uri="{9D8B030D-6E8A-4147-A177-3AD203B41FA5}">
                      <a16:colId xmlns:a16="http://schemas.microsoft.com/office/drawing/2014/main" val="1564478177"/>
                    </a:ext>
                  </a:extLst>
                </a:gridCol>
                <a:gridCol w="5101987">
                  <a:extLst>
                    <a:ext uri="{9D8B030D-6E8A-4147-A177-3AD203B41FA5}">
                      <a16:colId xmlns:a16="http://schemas.microsoft.com/office/drawing/2014/main" val="4176978140"/>
                    </a:ext>
                  </a:extLst>
                </a:gridCol>
                <a:gridCol w="1508190">
                  <a:extLst>
                    <a:ext uri="{9D8B030D-6E8A-4147-A177-3AD203B41FA5}">
                      <a16:colId xmlns:a16="http://schemas.microsoft.com/office/drawing/2014/main" val="1213459350"/>
                    </a:ext>
                  </a:extLst>
                </a:gridCol>
                <a:gridCol w="1180783">
                  <a:extLst>
                    <a:ext uri="{9D8B030D-6E8A-4147-A177-3AD203B41FA5}">
                      <a16:colId xmlns:a16="http://schemas.microsoft.com/office/drawing/2014/main" val="1501533423"/>
                    </a:ext>
                  </a:extLst>
                </a:gridCol>
                <a:gridCol w="1751459">
                  <a:extLst>
                    <a:ext uri="{9D8B030D-6E8A-4147-A177-3AD203B41FA5}">
                      <a16:colId xmlns:a16="http://schemas.microsoft.com/office/drawing/2014/main" val="349205669"/>
                    </a:ext>
                  </a:extLst>
                </a:gridCol>
              </a:tblGrid>
              <a:tr h="198539">
                <a:tc>
                  <a:txBody>
                    <a:bodyPr/>
                    <a:lstStyle/>
                    <a:p>
                      <a:pPr algn="l" fontAlgn="b"/>
                      <a:r>
                        <a:rPr lang="en-US" sz="1400" b="1" i="0" u="none" strike="noStrike" noProof="0" dirty="0">
                          <a:solidFill>
                            <a:srgbClr val="000000"/>
                          </a:solidFill>
                          <a:effectLst/>
                          <a:latin typeface="+mj-lt"/>
                        </a:rPr>
                        <a:t>Sub-category</a:t>
                      </a:r>
                    </a:p>
                  </a:txBody>
                  <a:tcPr marL="8626" marR="8626" marT="8626" marB="0" anchor="b">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Criteria</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Group</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Source 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extLst>
                  <a:ext uri="{0D108BD9-81ED-4DB2-BD59-A6C34878D82A}">
                    <a16:rowId xmlns:a16="http://schemas.microsoft.com/office/drawing/2014/main" val="2709294636"/>
                  </a:ext>
                </a:extLst>
              </a:tr>
              <a:tr h="536441">
                <a:tc rowSpan="5">
                  <a:txBody>
                    <a:bodyPr/>
                    <a:lstStyle/>
                    <a:p>
                      <a:pPr algn="l" fontAlgn="b"/>
                      <a:r>
                        <a:rPr lang="en-US" sz="1200" b="0" i="0" u="none" strike="noStrike" noProof="0" dirty="0">
                          <a:solidFill>
                            <a:schemeClr val="tx1">
                              <a:lumMod val="50000"/>
                            </a:schemeClr>
                          </a:solidFill>
                          <a:effectLst/>
                          <a:latin typeface="+mj-lt"/>
                        </a:rPr>
                        <a:t>Safety</a:t>
                      </a:r>
                    </a:p>
                  </a:txBody>
                  <a:tcPr marL="8626" marR="8626" marT="8626" marB="0">
                    <a:lnL>
                      <a:noFill/>
                    </a:lnL>
                    <a:lnR>
                      <a:noFill/>
                    </a:lnR>
                    <a:lnT w="19050" cap="flat" cmpd="sng" algn="ctr">
                      <a:solidFill>
                        <a:srgbClr val="0F5D61"/>
                      </a:solidFill>
                      <a:prstDash val="solid"/>
                      <a:round/>
                      <a:headEnd type="none" w="med" len="med"/>
                      <a:tailEnd type="none" w="med" len="med"/>
                    </a:lnT>
                    <a:lnB w="12700" cap="flat" cmpd="sng" algn="ctr">
                      <a:solidFill>
                        <a:srgbClr val="0F5D61"/>
                      </a:solidFill>
                      <a:prstDash val="sysDot"/>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Safety issues related to the product being similar to an existing vaccines or drugs</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Feasibility</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Qualitative</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Direct source</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extLst>
                  <a:ext uri="{0D108BD9-81ED-4DB2-BD59-A6C34878D82A}">
                    <a16:rowId xmlns:a16="http://schemas.microsoft.com/office/drawing/2014/main" val="998650814"/>
                  </a:ext>
                </a:extLst>
              </a:tr>
              <a:tr h="536441">
                <a:tc vMerge="1">
                  <a:txBody>
                    <a:bodyPr/>
                    <a:lstStyle/>
                    <a:p>
                      <a:pPr algn="l" fontAlgn="b"/>
                      <a:r>
                        <a:rPr lang="en-US" sz="1400" b="0" i="0" u="none" strike="noStrike" dirty="0">
                          <a:solidFill>
                            <a:srgbClr val="000000"/>
                          </a:solidFill>
                          <a:effectLst/>
                          <a:latin typeface="Calibri" panose="020F0502020204030204" pitchFamily="34" charset="0"/>
                        </a:rPr>
                        <a:t>Epidemiology</a:t>
                      </a:r>
                    </a:p>
                  </a:txBody>
                  <a:tcPr marL="8626" marR="8626" marT="8626" marB="0">
                    <a:lnL>
                      <a:noFill/>
                    </a:lnL>
                    <a:lnR>
                      <a:noFill/>
                    </a:lnR>
                    <a:lnT w="6350" cap="flat" cmpd="sng" algn="ctr">
                      <a:noFill/>
                      <a:prstDash val="sysDash"/>
                      <a:round/>
                      <a:headEnd type="none" w="med" len="med"/>
                      <a:tailEnd type="none" w="med" len="med"/>
                    </a:lnT>
                    <a:lnB>
                      <a:noFill/>
                    </a:lnB>
                  </a:tcPr>
                </a:tc>
                <a:tc>
                  <a:txBody>
                    <a:bodyPr/>
                    <a:lstStyle/>
                    <a:p>
                      <a:pPr algn="l" fontAlgn="b"/>
                      <a:r>
                        <a:rPr lang="en-US" sz="1200" b="0" i="0" u="none" strike="noStrike" noProof="0" dirty="0">
                          <a:solidFill>
                            <a:schemeClr val="bg1">
                              <a:lumMod val="50000"/>
                            </a:schemeClr>
                          </a:solidFill>
                          <a:effectLst/>
                          <a:latin typeface="+mj-lt"/>
                        </a:rPr>
                        <a:t>Risk at population level (e.g. risk of displacement of average age of infection, potential impact of strain selection or emergence of non-vaccine serotypes)</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a:noFill/>
                    </a:lnB>
                    <a:solidFill>
                      <a:srgbClr val="FFFFFF"/>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en-US" sz="1200" b="0" i="0" u="none" strike="noStrike" cap="none" noProof="0" dirty="0">
                          <a:solidFill>
                            <a:schemeClr val="bg1">
                              <a:lumMod val="50000"/>
                            </a:schemeClr>
                          </a:solidFill>
                          <a:effectLst/>
                          <a:latin typeface="+mn-lt"/>
                          <a:ea typeface="+mn-ea"/>
                          <a:cs typeface="+mn-cs"/>
                          <a:sym typeface="Arial"/>
                        </a:rPr>
                        <a:t>Feasibility</a:t>
                      </a:r>
                      <a:endParaRPr kumimoji="0" lang="en-US" sz="1200" b="0" i="0" u="none" strike="noStrike" kern="0" cap="none" spc="0" normalizeH="0" baseline="0" noProof="0" dirty="0">
                        <a:ln>
                          <a:noFill/>
                        </a:ln>
                        <a:solidFill>
                          <a:schemeClr val="bg1">
                            <a:lumMod val="50000"/>
                          </a:schemeClr>
                        </a:solidFill>
                        <a:effectLst/>
                        <a:uLnTx/>
                        <a:uFillTx/>
                        <a:latin typeface="+mj-lt"/>
                        <a:ea typeface="+mn-ea"/>
                        <a:cs typeface="+mn-cs"/>
                        <a:sym typeface="Arial"/>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a:noFill/>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Qualitative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a:noFill/>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Modeled</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a:noFill/>
                    </a:lnB>
                    <a:solidFill>
                      <a:srgbClr val="FFFFFF"/>
                    </a:solidFill>
                  </a:tcPr>
                </a:tc>
                <a:extLst>
                  <a:ext uri="{0D108BD9-81ED-4DB2-BD59-A6C34878D82A}">
                    <a16:rowId xmlns:a16="http://schemas.microsoft.com/office/drawing/2014/main" val="2339350145"/>
                  </a:ext>
                </a:extLst>
              </a:tr>
              <a:tr h="536441">
                <a:tc vMerge="1">
                  <a:txBody>
                    <a:bodyPr/>
                    <a:lstStyle/>
                    <a:p>
                      <a:endParaRPr lang="en-US"/>
                    </a:p>
                  </a:txBody>
                  <a:tcPr/>
                </a:tc>
                <a:tc>
                  <a:txBody>
                    <a:bodyPr/>
                    <a:lstStyle/>
                    <a:p>
                      <a:pPr algn="l" fontAlgn="b"/>
                      <a:r>
                        <a:rPr lang="en-US" sz="1200" b="0" i="0" u="none" strike="noStrike" noProof="0" dirty="0">
                          <a:solidFill>
                            <a:srgbClr val="FFFFFF"/>
                          </a:solidFill>
                          <a:effectLst/>
                          <a:latin typeface="+mj-lt"/>
                        </a:rPr>
                        <a:t>Risk at individual level incl. Type, severity, consequences and frequency of AEFI, including reactogenicity profile &amp; capacity to mitigate known adverse events</a:t>
                      </a:r>
                    </a:p>
                  </a:txBody>
                  <a:tcPr marL="8626" marR="8626" marT="8626" marB="0" anchor="ctr">
                    <a:lnL>
                      <a:noFill/>
                    </a:lnL>
                    <a:lnR>
                      <a:noFill/>
                    </a:lnR>
                    <a:lnT>
                      <a:noFill/>
                    </a:lnT>
                    <a:lnB>
                      <a:noFill/>
                    </a:lnB>
                    <a:solidFill>
                      <a:srgbClr val="C000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en-US" sz="1200" b="0" i="0" u="none" strike="noStrike" cap="none" noProof="0" dirty="0">
                          <a:solidFill>
                            <a:schemeClr val="bg1"/>
                          </a:solidFill>
                          <a:effectLst/>
                          <a:latin typeface="+mn-lt"/>
                          <a:ea typeface="+mn-ea"/>
                          <a:cs typeface="+mn-cs"/>
                          <a:sym typeface="Arial"/>
                        </a:rPr>
                        <a:t>Feasibility</a:t>
                      </a:r>
                      <a:endParaRPr kumimoji="0" lang="en-US" sz="1200" b="0" i="0" u="none" strike="noStrike" kern="0" cap="none" spc="0" normalizeH="0" baseline="0" noProof="0" dirty="0">
                        <a:ln>
                          <a:noFill/>
                        </a:ln>
                        <a:solidFill>
                          <a:schemeClr val="bg1"/>
                        </a:solidFill>
                        <a:effectLst/>
                        <a:uLnTx/>
                        <a:uFillTx/>
                        <a:latin typeface="+mj-lt"/>
                        <a:ea typeface="+mn-ea"/>
                        <a:cs typeface="+mn-cs"/>
                        <a:sym typeface="Arial"/>
                      </a:endParaRPr>
                    </a:p>
                  </a:txBody>
                  <a:tcPr marL="8626" marR="8626" marT="8626" marB="0" anchor="ctr">
                    <a:lnL>
                      <a:noFill/>
                    </a:lnL>
                    <a:lnR>
                      <a:noFill/>
                    </a:lnR>
                    <a:lnT>
                      <a:noFill/>
                    </a:lnT>
                    <a:lnB>
                      <a:noFill/>
                    </a:lnB>
                    <a:solidFill>
                      <a:srgbClr val="C00000"/>
                    </a:solidFill>
                  </a:tcPr>
                </a:tc>
                <a:tc>
                  <a:txBody>
                    <a:bodyPr/>
                    <a:lstStyle/>
                    <a:p>
                      <a:pPr algn="l" fontAlgn="b"/>
                      <a:r>
                        <a:rPr lang="en-US" sz="1200" b="0" i="0" u="none" strike="noStrike" noProof="0" dirty="0">
                          <a:solidFill>
                            <a:srgbClr val="FFFFFF"/>
                          </a:solidFill>
                          <a:effectLst/>
                          <a:latin typeface="+mj-lt"/>
                        </a:rPr>
                        <a:t>Quantitative</a:t>
                      </a:r>
                    </a:p>
                  </a:txBody>
                  <a:tcPr marL="8626" marR="8626" marT="8626" marB="0" anchor="ctr">
                    <a:lnL>
                      <a:noFill/>
                    </a:lnL>
                    <a:lnR>
                      <a:noFill/>
                    </a:lnR>
                    <a:lnT>
                      <a:noFill/>
                    </a:lnT>
                    <a:lnB>
                      <a:noFill/>
                    </a:lnB>
                    <a:solidFill>
                      <a:srgbClr val="C00000"/>
                    </a:solidFill>
                  </a:tcPr>
                </a:tc>
                <a:tc>
                  <a:txBody>
                    <a:bodyPr/>
                    <a:lstStyle/>
                    <a:p>
                      <a:pPr algn="l" fontAlgn="b"/>
                      <a:r>
                        <a:rPr lang="en-US" sz="1200" b="0" i="0" u="none" strike="noStrike" noProof="0" dirty="0">
                          <a:solidFill>
                            <a:srgbClr val="FFFFFF"/>
                          </a:solidFill>
                          <a:effectLst/>
                          <a:latin typeface="+mj-lt"/>
                        </a:rPr>
                        <a:t>Direct source</a:t>
                      </a:r>
                    </a:p>
                  </a:txBody>
                  <a:tcPr marL="8626" marR="8626" marT="8626" marB="0" anchor="ctr">
                    <a:lnL>
                      <a:noFill/>
                    </a:lnL>
                    <a:lnR>
                      <a:noFill/>
                    </a:lnR>
                    <a:lnT>
                      <a:noFill/>
                    </a:lnT>
                    <a:lnB>
                      <a:noFill/>
                    </a:lnB>
                    <a:solidFill>
                      <a:srgbClr val="C00000"/>
                    </a:solidFill>
                  </a:tcPr>
                </a:tc>
                <a:extLst>
                  <a:ext uri="{0D108BD9-81ED-4DB2-BD59-A6C34878D82A}">
                    <a16:rowId xmlns:a16="http://schemas.microsoft.com/office/drawing/2014/main" val="1429559571"/>
                  </a:ext>
                </a:extLst>
              </a:tr>
              <a:tr h="536441">
                <a:tc vMerge="1">
                  <a:txBody>
                    <a:bodyPr/>
                    <a:lstStyle/>
                    <a:p>
                      <a:pPr algn="l" fontAlgn="b"/>
                      <a:r>
                        <a:rPr lang="fr-FR" sz="1200" b="0" i="0" u="none" strike="noStrike" noProof="0" dirty="0">
                          <a:solidFill>
                            <a:srgbClr val="000000"/>
                          </a:solidFill>
                          <a:effectLst/>
                          <a:latin typeface="+mj-lt"/>
                        </a:rPr>
                        <a:t>Impact indirect</a:t>
                      </a:r>
                    </a:p>
                  </a:txBody>
                  <a:tcPr marL="8626" marR="8626" marT="8626" marB="0">
                    <a:lnL>
                      <a:noFill/>
                    </a:lnL>
                    <a:lnR>
                      <a:noFill/>
                    </a:lnR>
                    <a:lnT w="6350" cap="flat" cmpd="sng" algn="ctr">
                      <a:no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Contraindications and precautions for vaccination (e.g. requirement to check background especially factoring risk groups or risk factors)</a:t>
                      </a:r>
                    </a:p>
                  </a:txBody>
                  <a:tcPr marL="8626" marR="8626" marT="8626" marB="0" anchor="ctr">
                    <a:lnL>
                      <a:noFill/>
                    </a:lnL>
                    <a:lnR>
                      <a:noFill/>
                    </a:lnR>
                    <a:lnT w="6350" cap="flat" cmpd="sng" algn="ctr">
                      <a:noFill/>
                      <a:prstDash val="sysDash"/>
                      <a:round/>
                      <a:headEnd type="none" w="med" len="med"/>
                      <a:tailEnd type="none" w="med" len="med"/>
                    </a:lnT>
                    <a:lnB>
                      <a:noFill/>
                    </a:lnB>
                    <a:solidFill>
                      <a:srgbClr val="FFFFFF"/>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en-US" sz="1200" b="0" i="0" u="none" strike="noStrike" cap="none" noProof="0" dirty="0">
                          <a:solidFill>
                            <a:schemeClr val="bg1">
                              <a:lumMod val="50000"/>
                            </a:schemeClr>
                          </a:solidFill>
                          <a:effectLst/>
                          <a:latin typeface="+mn-lt"/>
                          <a:ea typeface="+mn-ea"/>
                          <a:cs typeface="+mn-cs"/>
                          <a:sym typeface="Arial"/>
                        </a:rPr>
                        <a:t>Feasibility</a:t>
                      </a:r>
                      <a:endParaRPr kumimoji="0" lang="en-US" sz="1200" b="0" i="0" u="none" strike="noStrike" kern="0" cap="none" spc="0" normalizeH="0" baseline="0" noProof="0" dirty="0">
                        <a:ln>
                          <a:noFill/>
                        </a:ln>
                        <a:solidFill>
                          <a:schemeClr val="bg1">
                            <a:lumMod val="50000"/>
                          </a:schemeClr>
                        </a:solidFill>
                        <a:effectLst/>
                        <a:uLnTx/>
                        <a:uFillTx/>
                        <a:latin typeface="+mj-lt"/>
                        <a:ea typeface="+mn-ea"/>
                        <a:cs typeface="+mn-cs"/>
                        <a:sym typeface="Arial"/>
                      </a:endParaRPr>
                    </a:p>
                  </a:txBody>
                  <a:tcPr marL="8626" marR="8626" marT="8626" marB="0" anchor="ctr">
                    <a:lnL>
                      <a:noFill/>
                    </a:lnL>
                    <a:lnR>
                      <a:noFill/>
                    </a:lnR>
                    <a:lnT w="6350" cap="flat" cmpd="sng" algn="ctr">
                      <a:noFill/>
                      <a:prstDash val="sysDash"/>
                      <a:round/>
                      <a:headEnd type="none" w="med" len="med"/>
                      <a:tailEnd type="none" w="med" len="med"/>
                    </a:lnT>
                    <a:lnB>
                      <a:noFill/>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Qualitative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a:noFill/>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Direct source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a:noFill/>
                    </a:lnB>
                    <a:solidFill>
                      <a:srgbClr val="FFFFFF"/>
                    </a:solidFill>
                  </a:tcPr>
                </a:tc>
                <a:extLst>
                  <a:ext uri="{0D108BD9-81ED-4DB2-BD59-A6C34878D82A}">
                    <a16:rowId xmlns:a16="http://schemas.microsoft.com/office/drawing/2014/main" val="1675895508"/>
                  </a:ext>
                </a:extLst>
              </a:tr>
              <a:tr h="536441">
                <a:tc vMerge="1">
                  <a:txBody>
                    <a:bodyPr/>
                    <a:lstStyle/>
                    <a:p>
                      <a:pPr algn="l" fontAlgn="b"/>
                      <a:r>
                        <a:rPr lang="en-US" sz="1400" b="0" i="0" u="none" strike="noStrike" dirty="0">
                          <a:solidFill>
                            <a:srgbClr val="000000"/>
                          </a:solidFill>
                          <a:effectLst/>
                          <a:latin typeface="Calibri" panose="020F0502020204030204" pitchFamily="34" charset="0"/>
                        </a:rPr>
                        <a:t>Health impact</a:t>
                      </a:r>
                    </a:p>
                  </a:txBody>
                  <a:tcPr marL="8626" marR="8626" marT="8626" marB="0">
                    <a:lnL>
                      <a:noFill/>
                    </a:lnL>
                    <a:lnR>
                      <a:noFill/>
                    </a:lnR>
                    <a:lnT>
                      <a:noFill/>
                    </a:lnT>
                    <a:lnB>
                      <a:noFill/>
                    </a:lnB>
                  </a:tcPr>
                </a:tc>
                <a:tc>
                  <a:txBody>
                    <a:bodyPr/>
                    <a:lstStyle/>
                    <a:p>
                      <a:pPr algn="l" fontAlgn="b"/>
                      <a:r>
                        <a:rPr lang="en-US" sz="1200" b="0" i="0" u="none" strike="noStrike" noProof="0" dirty="0">
                          <a:solidFill>
                            <a:schemeClr val="bg1">
                              <a:lumMod val="50000"/>
                            </a:schemeClr>
                          </a:solidFill>
                          <a:effectLst/>
                          <a:latin typeface="+mj-lt"/>
                        </a:rPr>
                        <a:t>Interference with other vaccines regarding immunity/protection</a:t>
                      </a:r>
                    </a:p>
                  </a:txBody>
                  <a:tcPr marL="8626" marR="8626" marT="8626" marB="0" anchor="ctr">
                    <a:lnL>
                      <a:noFill/>
                    </a:lnL>
                    <a:lnR>
                      <a:noFill/>
                    </a:lnR>
                    <a:lnT>
                      <a:noFill/>
                    </a:lnT>
                    <a:lnB w="12700" cap="flat" cmpd="sng" algn="ctr">
                      <a:solidFill>
                        <a:srgbClr val="0F5D61"/>
                      </a:solidFill>
                      <a:prstDash val="sysDot"/>
                      <a:round/>
                      <a:headEnd type="none" w="med" len="med"/>
                      <a:tailEnd type="none" w="med" len="med"/>
                    </a:lnB>
                    <a:solidFill>
                      <a:srgbClr val="FFFFFF"/>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en-US" sz="1200" b="0" i="0" u="none" strike="noStrike" cap="none" noProof="0" dirty="0">
                          <a:solidFill>
                            <a:schemeClr val="bg1">
                              <a:lumMod val="50000"/>
                            </a:schemeClr>
                          </a:solidFill>
                          <a:effectLst/>
                          <a:latin typeface="+mn-lt"/>
                          <a:ea typeface="+mn-ea"/>
                          <a:cs typeface="+mn-cs"/>
                          <a:sym typeface="Arial"/>
                        </a:rPr>
                        <a:t>Feasibility</a:t>
                      </a:r>
                      <a:endParaRPr kumimoji="0" lang="en-US" sz="1200" b="0" i="0" u="none" strike="noStrike" kern="0" cap="none" spc="0" normalizeH="0" baseline="0" noProof="0" dirty="0">
                        <a:ln>
                          <a:noFill/>
                        </a:ln>
                        <a:solidFill>
                          <a:schemeClr val="bg1">
                            <a:lumMod val="50000"/>
                          </a:schemeClr>
                        </a:solidFill>
                        <a:effectLst/>
                        <a:uLnTx/>
                        <a:uFillTx/>
                        <a:latin typeface="+mj-lt"/>
                        <a:ea typeface="+mn-ea"/>
                        <a:cs typeface="+mn-cs"/>
                        <a:sym typeface="Arial"/>
                      </a:endParaRPr>
                    </a:p>
                  </a:txBody>
                  <a:tcPr marL="8626" marR="8626" marT="8626" marB="0" anchor="ctr">
                    <a:lnL>
                      <a:noFill/>
                    </a:lnL>
                    <a:lnR>
                      <a:noFill/>
                    </a:lnR>
                    <a:lnT>
                      <a:noFill/>
                    </a:lnT>
                    <a:lnB w="12700" cap="flat" cmpd="sng" algn="ctr">
                      <a:solidFill>
                        <a:srgbClr val="0F5D61"/>
                      </a:solidFill>
                      <a:prstDash val="sysDot"/>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Qualitative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a:noFill/>
                    </a:lnT>
                    <a:lnB w="12700" cap="flat" cmpd="sng" algn="ctr">
                      <a:solidFill>
                        <a:srgbClr val="0F5D61"/>
                      </a:solidFill>
                      <a:prstDash val="sysDot"/>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Direct source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a:noFill/>
                    </a:lnT>
                    <a:lnB w="12700" cap="flat" cmpd="sng" algn="ctr">
                      <a:solidFill>
                        <a:srgbClr val="0F5D61"/>
                      </a:solidFill>
                      <a:prstDash val="sysDot"/>
                      <a:round/>
                      <a:headEnd type="none" w="med" len="med"/>
                      <a:tailEnd type="none" w="med" len="med"/>
                    </a:lnB>
                    <a:solidFill>
                      <a:srgbClr val="FFFFFF"/>
                    </a:solidFill>
                  </a:tcPr>
                </a:tc>
                <a:extLst>
                  <a:ext uri="{0D108BD9-81ED-4DB2-BD59-A6C34878D82A}">
                    <a16:rowId xmlns:a16="http://schemas.microsoft.com/office/drawing/2014/main" val="2700359656"/>
                  </a:ext>
                </a:extLst>
              </a:tr>
            </a:tbl>
          </a:graphicData>
        </a:graphic>
      </p:graphicFrame>
      <p:sp>
        <p:nvSpPr>
          <p:cNvPr id="4" name="Rectangle 3">
            <a:extLst>
              <a:ext uri="{FF2B5EF4-FFF2-40B4-BE49-F238E27FC236}">
                <a16:creationId xmlns:a16="http://schemas.microsoft.com/office/drawing/2014/main" id="{E896E550-5EAD-12D7-6FB4-19F0B23A3053}"/>
              </a:ext>
            </a:extLst>
          </p:cNvPr>
          <p:cNvSpPr/>
          <p:nvPr/>
        </p:nvSpPr>
        <p:spPr>
          <a:xfrm>
            <a:off x="3781424" y="5984260"/>
            <a:ext cx="1743075" cy="211418"/>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noProof="0" dirty="0"/>
              <a:t>Essential</a:t>
            </a:r>
          </a:p>
        </p:txBody>
      </p:sp>
      <p:sp>
        <p:nvSpPr>
          <p:cNvPr id="6" name="Rectangle 5">
            <a:extLst>
              <a:ext uri="{FF2B5EF4-FFF2-40B4-BE49-F238E27FC236}">
                <a16:creationId xmlns:a16="http://schemas.microsoft.com/office/drawing/2014/main" id="{FE7ADA12-692B-59E5-D1C6-2892A32CFEFA}"/>
              </a:ext>
            </a:extLst>
          </p:cNvPr>
          <p:cNvSpPr/>
          <p:nvPr/>
        </p:nvSpPr>
        <p:spPr>
          <a:xfrm>
            <a:off x="5795965" y="5984260"/>
            <a:ext cx="1743075" cy="21141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noProof="0" dirty="0">
                <a:solidFill>
                  <a:schemeClr val="tx1">
                    <a:lumMod val="50000"/>
                  </a:schemeClr>
                </a:solidFill>
              </a:rPr>
              <a:t>Significant</a:t>
            </a:r>
          </a:p>
        </p:txBody>
      </p:sp>
    </p:spTree>
    <p:extLst>
      <p:ext uri="{BB962C8B-B14F-4D97-AF65-F5344CB8AC3E}">
        <p14:creationId xmlns:p14="http://schemas.microsoft.com/office/powerpoint/2010/main" val="5759342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Criteria review: Market availability</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en-US" noProof="0" smtClean="0">
                <a:latin typeface="+mj-lt"/>
              </a:rPr>
              <a:pPr/>
              <a:t>28</a:t>
            </a:fld>
            <a:endParaRPr lang="en-US" noProof="0" dirty="0">
              <a:latin typeface="+mj-lt"/>
            </a:endParaRPr>
          </a:p>
        </p:txBody>
      </p:sp>
      <p:graphicFrame>
        <p:nvGraphicFramePr>
          <p:cNvPr id="3" name="Table 2">
            <a:extLst>
              <a:ext uri="{FF2B5EF4-FFF2-40B4-BE49-F238E27FC236}">
                <a16:creationId xmlns:a16="http://schemas.microsoft.com/office/drawing/2014/main" id="{3525073C-C8E1-EB0C-F962-3FAE6E11624E}"/>
              </a:ext>
            </a:extLst>
          </p:cNvPr>
          <p:cNvGraphicFramePr>
            <a:graphicFrameLocks noGrp="1"/>
          </p:cNvGraphicFramePr>
          <p:nvPr/>
        </p:nvGraphicFramePr>
        <p:xfrm>
          <a:off x="472961" y="1199400"/>
          <a:ext cx="11208966" cy="1615690"/>
        </p:xfrm>
        <a:graphic>
          <a:graphicData uri="http://schemas.openxmlformats.org/drawingml/2006/table">
            <a:tbl>
              <a:tblPr/>
              <a:tblGrid>
                <a:gridCol w="1682407">
                  <a:extLst>
                    <a:ext uri="{9D8B030D-6E8A-4147-A177-3AD203B41FA5}">
                      <a16:colId xmlns:a16="http://schemas.microsoft.com/office/drawing/2014/main" val="1564478177"/>
                    </a:ext>
                  </a:extLst>
                </a:gridCol>
                <a:gridCol w="5093507">
                  <a:extLst>
                    <a:ext uri="{9D8B030D-6E8A-4147-A177-3AD203B41FA5}">
                      <a16:colId xmlns:a16="http://schemas.microsoft.com/office/drawing/2014/main" val="4176978140"/>
                    </a:ext>
                  </a:extLst>
                </a:gridCol>
                <a:gridCol w="1505684">
                  <a:extLst>
                    <a:ext uri="{9D8B030D-6E8A-4147-A177-3AD203B41FA5}">
                      <a16:colId xmlns:a16="http://schemas.microsoft.com/office/drawing/2014/main" val="1213459350"/>
                    </a:ext>
                  </a:extLst>
                </a:gridCol>
                <a:gridCol w="1178820">
                  <a:extLst>
                    <a:ext uri="{9D8B030D-6E8A-4147-A177-3AD203B41FA5}">
                      <a16:colId xmlns:a16="http://schemas.microsoft.com/office/drawing/2014/main" val="1501533423"/>
                    </a:ext>
                  </a:extLst>
                </a:gridCol>
                <a:gridCol w="1748548">
                  <a:extLst>
                    <a:ext uri="{9D8B030D-6E8A-4147-A177-3AD203B41FA5}">
                      <a16:colId xmlns:a16="http://schemas.microsoft.com/office/drawing/2014/main" val="349205669"/>
                    </a:ext>
                  </a:extLst>
                </a:gridCol>
              </a:tblGrid>
              <a:tr h="198539">
                <a:tc>
                  <a:txBody>
                    <a:bodyPr/>
                    <a:lstStyle/>
                    <a:p>
                      <a:pPr algn="l" fontAlgn="b"/>
                      <a:r>
                        <a:rPr lang="en-US" sz="1400" b="1" i="0" u="none" strike="noStrike" noProof="0" dirty="0">
                          <a:solidFill>
                            <a:srgbClr val="000000"/>
                          </a:solidFill>
                          <a:effectLst/>
                          <a:latin typeface="+mj-lt"/>
                        </a:rPr>
                        <a:t>Sub-category</a:t>
                      </a:r>
                    </a:p>
                  </a:txBody>
                  <a:tcPr marL="8626" marR="8626" marT="8626" marB="0" anchor="b">
                    <a:lnL>
                      <a:noFill/>
                    </a:lnL>
                    <a:lnR>
                      <a:noFill/>
                    </a:lnR>
                    <a:lnT>
                      <a:noFill/>
                    </a:lnT>
                    <a:lnB w="6350" cap="flat" cmpd="sng" algn="ctr">
                      <a:solidFill>
                        <a:schemeClr val="tx1">
                          <a:lumMod val="50000"/>
                        </a:schemeClr>
                      </a:solidFill>
                      <a:prstDash val="sysDash"/>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Criteria</a:t>
                      </a:r>
                    </a:p>
                  </a:txBody>
                  <a:tcPr marL="8626" marR="8626" marT="8626" marB="0" anchor="b">
                    <a:lnL>
                      <a:noFill/>
                    </a:lnL>
                    <a:lnR>
                      <a:noFill/>
                    </a:lnR>
                    <a:lnT>
                      <a:noFill/>
                    </a:lnT>
                    <a:lnB w="6350" cap="flat" cmpd="sng" algn="ctr">
                      <a:solidFill>
                        <a:schemeClr val="tx1">
                          <a:lumMod val="50000"/>
                        </a:schemeClr>
                      </a:solidFill>
                      <a:prstDash val="sysDash"/>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Group</a:t>
                      </a:r>
                    </a:p>
                  </a:txBody>
                  <a:tcPr marL="8626" marR="8626" marT="8626" marB="0" anchor="b">
                    <a:lnL>
                      <a:noFill/>
                    </a:lnL>
                    <a:lnR>
                      <a:noFill/>
                    </a:lnR>
                    <a:lnT>
                      <a:noFill/>
                    </a:lnT>
                    <a:lnB w="6350" cap="flat" cmpd="sng" algn="ctr">
                      <a:solidFill>
                        <a:schemeClr val="tx1">
                          <a:lumMod val="50000"/>
                        </a:schemeClr>
                      </a:solidFill>
                      <a:prstDash val="sysDash"/>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Type</a:t>
                      </a:r>
                    </a:p>
                  </a:txBody>
                  <a:tcPr marL="8626" marR="8626" marT="8626" marB="0" anchor="b">
                    <a:lnL>
                      <a:noFill/>
                    </a:lnL>
                    <a:lnR>
                      <a:noFill/>
                    </a:lnR>
                    <a:lnT>
                      <a:noFill/>
                    </a:lnT>
                    <a:lnB w="6350" cap="flat" cmpd="sng" algn="ctr">
                      <a:solidFill>
                        <a:schemeClr val="tx1">
                          <a:lumMod val="50000"/>
                        </a:schemeClr>
                      </a:solidFill>
                      <a:prstDash val="sysDash"/>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Source type</a:t>
                      </a:r>
                    </a:p>
                  </a:txBody>
                  <a:tcPr marL="8626" marR="8626" marT="8626" marB="0" anchor="b">
                    <a:lnL>
                      <a:noFill/>
                    </a:lnL>
                    <a:lnR>
                      <a:noFill/>
                    </a:lnR>
                    <a:lnT>
                      <a:noFill/>
                    </a:lnT>
                    <a:lnB w="6350" cap="flat" cmpd="sng" algn="ctr">
                      <a:solidFill>
                        <a:schemeClr val="tx1">
                          <a:lumMod val="50000"/>
                        </a:schemeClr>
                      </a:solidFill>
                      <a:prstDash val="sysDash"/>
                      <a:round/>
                      <a:headEnd type="none" w="med" len="med"/>
                      <a:tailEnd type="none" w="med" len="med"/>
                    </a:lnB>
                  </a:tcPr>
                </a:tc>
                <a:extLst>
                  <a:ext uri="{0D108BD9-81ED-4DB2-BD59-A6C34878D82A}">
                    <a16:rowId xmlns:a16="http://schemas.microsoft.com/office/drawing/2014/main" val="2709294636"/>
                  </a:ext>
                </a:extLst>
              </a:tr>
              <a:tr h="464568">
                <a:tc rowSpan="2">
                  <a:txBody>
                    <a:bodyPr/>
                    <a:lstStyle/>
                    <a:p>
                      <a:pPr algn="l" fontAlgn="b"/>
                      <a:r>
                        <a:rPr lang="en-US" sz="1200" b="0" i="0" u="none" strike="noStrike" noProof="0" dirty="0">
                          <a:solidFill>
                            <a:srgbClr val="000000"/>
                          </a:solidFill>
                          <a:effectLst/>
                          <a:latin typeface="+mj-lt"/>
                        </a:rPr>
                        <a:t>Availability</a:t>
                      </a:r>
                    </a:p>
                  </a:txBody>
                  <a:tcPr marL="8626" marR="8626" marT="8626" marB="0">
                    <a:lnL>
                      <a:noFill/>
                    </a:lnL>
                    <a:lnR>
                      <a:noFill/>
                    </a:lnR>
                    <a:lnT w="6350" cap="flat" cmpd="sng" algn="ctr">
                      <a:solidFill>
                        <a:schemeClr val="tx1">
                          <a:lumMod val="50000"/>
                        </a:schemeClr>
                      </a:solidFill>
                      <a:prstDash val="sysDash"/>
                      <a:round/>
                      <a:headEnd type="none" w="med" len="med"/>
                      <a:tailEnd type="none" w="med" len="med"/>
                    </a:lnT>
                    <a:lnB w="12700" cap="flat" cmpd="sng" algn="ctr">
                      <a:solidFill>
                        <a:srgbClr val="0F5D61"/>
                      </a:solidFill>
                      <a:prstDash val="sysDot"/>
                      <a:round/>
                      <a:headEnd type="none" w="med" len="med"/>
                      <a:tailEnd type="none" w="med" len="med"/>
                    </a:lnB>
                  </a:tcPr>
                </a:tc>
                <a:tc>
                  <a:txBody>
                    <a:bodyPr/>
                    <a:lstStyle/>
                    <a:p>
                      <a:pPr algn="l" fontAlgn="b"/>
                      <a:r>
                        <a:rPr lang="en-US" sz="1200" b="0" i="0" u="none" strike="noStrike" noProof="0" dirty="0">
                          <a:solidFill>
                            <a:srgbClr val="FFFFFF"/>
                          </a:solidFill>
                          <a:effectLst/>
                          <a:latin typeface="+mj-lt"/>
                        </a:rPr>
                        <a:t>Market availability of the vaccine and supplies over the selected time period</a:t>
                      </a:r>
                    </a:p>
                  </a:txBody>
                  <a:tcPr marL="8626" marR="8626" marT="8626" marB="0" anchor="ctr">
                    <a:lnL>
                      <a:noFill/>
                    </a:lnL>
                    <a:lnR>
                      <a:noFill/>
                    </a:lnR>
                    <a:lnT w="6350" cap="flat" cmpd="sng" algn="ctr">
                      <a:solidFill>
                        <a:schemeClr val="tx1">
                          <a:lumMod val="50000"/>
                        </a:schemeClr>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en-US" sz="1200" b="0" i="0" u="none" strike="noStrike" noProof="0" dirty="0">
                          <a:solidFill>
                            <a:srgbClr val="FFFFFF"/>
                          </a:solidFill>
                          <a:effectLst/>
                          <a:latin typeface="+mj-lt"/>
                        </a:rPr>
                        <a:t>Feasibility</a:t>
                      </a:r>
                    </a:p>
                  </a:txBody>
                  <a:tcPr marL="8626" marR="8626" marT="8626" marB="0" anchor="ctr">
                    <a:lnL>
                      <a:noFill/>
                    </a:lnL>
                    <a:lnR>
                      <a:noFill/>
                    </a:lnR>
                    <a:lnT w="6350" cap="flat" cmpd="sng" algn="ctr">
                      <a:solidFill>
                        <a:schemeClr val="tx1">
                          <a:lumMod val="50000"/>
                        </a:schemeClr>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en-US" sz="1200" b="0" i="0" u="none" strike="noStrike" noProof="0" dirty="0">
                          <a:solidFill>
                            <a:srgbClr val="FFFFFF"/>
                          </a:solidFill>
                          <a:effectLst/>
                          <a:latin typeface="+mj-lt"/>
                        </a:rPr>
                        <a:t>Quantitative</a:t>
                      </a:r>
                    </a:p>
                  </a:txBody>
                  <a:tcPr marL="8626" marR="8626" marT="8626" marB="0" anchor="ctr">
                    <a:lnL>
                      <a:noFill/>
                    </a:lnL>
                    <a:lnR>
                      <a:noFill/>
                    </a:lnR>
                    <a:lnT w="6350" cap="flat" cmpd="sng" algn="ctr">
                      <a:solidFill>
                        <a:schemeClr val="tx1">
                          <a:lumMod val="50000"/>
                        </a:schemeClr>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en-US" sz="1200" b="0" i="0" u="none" strike="noStrike" noProof="0" dirty="0">
                          <a:solidFill>
                            <a:srgbClr val="FFFFFF"/>
                          </a:solidFill>
                          <a:effectLst/>
                          <a:latin typeface="+mj-lt"/>
                        </a:rPr>
                        <a:t>Direct source</a:t>
                      </a:r>
                    </a:p>
                  </a:txBody>
                  <a:tcPr marL="8626" marR="8626" marT="8626" marB="0" anchor="ctr">
                    <a:lnL>
                      <a:noFill/>
                    </a:lnL>
                    <a:lnR>
                      <a:noFill/>
                    </a:lnR>
                    <a:lnT w="6350" cap="flat" cmpd="sng" algn="ctr">
                      <a:solidFill>
                        <a:schemeClr val="tx1">
                          <a:lumMod val="50000"/>
                        </a:schemeClr>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extLst>
                  <a:ext uri="{0D108BD9-81ED-4DB2-BD59-A6C34878D82A}">
                    <a16:rowId xmlns:a16="http://schemas.microsoft.com/office/drawing/2014/main" val="998650814"/>
                  </a:ext>
                </a:extLst>
              </a:tr>
              <a:tr h="464568">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tx1"/>
                          </a:solidFill>
                          <a:effectLst/>
                          <a:latin typeface="+mj-lt"/>
                        </a:rPr>
                        <a:t>Sustainability of the market availability of the vaccine and supplies in the longer term</a:t>
                      </a:r>
                    </a:p>
                  </a:txBody>
                  <a:tcPr marL="8626" marR="8626" marT="8626" marB="0" anchor="ctr">
                    <a:lnL>
                      <a:noFill/>
                    </a:lnL>
                    <a:lnR>
                      <a:noFill/>
                    </a:lnR>
                    <a:lnT w="9525" cap="flat" cmpd="sng" algn="ctr">
                      <a:solidFill>
                        <a:schemeClr val="bg1"/>
                      </a:solidFill>
                      <a:prstDash val="solid"/>
                      <a:round/>
                      <a:headEnd type="none" w="med" len="med"/>
                      <a:tailEnd type="none" w="med" len="med"/>
                    </a:lnT>
                    <a:lnB w="12700" cap="flat" cmpd="sng" algn="ctr">
                      <a:solidFill>
                        <a:srgbClr val="0F5D61"/>
                      </a:solidFill>
                      <a:prstDash val="sysDot"/>
                      <a:round/>
                      <a:headEnd type="none" w="med" len="med"/>
                      <a:tailEnd type="none" w="med" len="med"/>
                    </a:lnB>
                    <a:solidFill>
                      <a:srgbClr val="FFFF00"/>
                    </a:solidFill>
                  </a:tcPr>
                </a:tc>
                <a:tc>
                  <a:txBody>
                    <a:bodyPr/>
                    <a:lstStyle/>
                    <a:p>
                      <a:pPr algn="l" fontAlgn="b"/>
                      <a:r>
                        <a:rPr lang="en-US" sz="1200" b="0" i="0" u="none" strike="noStrike" cap="none" noProof="0" dirty="0">
                          <a:solidFill>
                            <a:schemeClr val="tx1"/>
                          </a:solidFill>
                          <a:effectLst/>
                          <a:latin typeface="+mn-lt"/>
                          <a:ea typeface="+mn-ea"/>
                          <a:cs typeface="+mn-cs"/>
                          <a:sym typeface="Arial"/>
                        </a:rPr>
                        <a:t>Feasibility</a:t>
                      </a:r>
                      <a:endParaRPr lang="en-US" sz="1200" b="0" i="0" u="none" strike="noStrike" noProof="0" dirty="0">
                        <a:solidFill>
                          <a:schemeClr val="tx1"/>
                        </a:solidFill>
                        <a:effectLst/>
                        <a:latin typeface="+mj-lt"/>
                      </a:endParaRPr>
                    </a:p>
                  </a:txBody>
                  <a:tcPr marL="8626" marR="8626" marT="8626" marB="0" anchor="ctr">
                    <a:lnL>
                      <a:noFill/>
                    </a:lnL>
                    <a:lnR>
                      <a:noFill/>
                    </a:lnR>
                    <a:lnT w="9525" cap="flat" cmpd="sng" algn="ctr">
                      <a:solidFill>
                        <a:schemeClr val="bg1"/>
                      </a:solidFill>
                      <a:prstDash val="solid"/>
                      <a:round/>
                      <a:headEnd type="none" w="med" len="med"/>
                      <a:tailEnd type="none" w="med" len="med"/>
                    </a:lnT>
                    <a:lnB w="12700" cap="flat" cmpd="sng" algn="ctr">
                      <a:solidFill>
                        <a:srgbClr val="0F5D61"/>
                      </a:solidFill>
                      <a:prstDash val="sysDot"/>
                      <a:round/>
                      <a:headEnd type="none" w="med" len="med"/>
                      <a:tailEnd type="none" w="med" len="med"/>
                    </a:lnB>
                    <a:solidFill>
                      <a:srgbClr val="FFFF00"/>
                    </a:solidFill>
                  </a:tcPr>
                </a:tc>
                <a:tc>
                  <a:txBody>
                    <a:bodyPr/>
                    <a:lstStyle/>
                    <a:p>
                      <a:pPr algn="l" fontAlgn="b"/>
                      <a:r>
                        <a:rPr lang="en-US" sz="1200" b="0" i="0" u="none" strike="noStrike" cap="none" noProof="0" dirty="0">
                          <a:solidFill>
                            <a:schemeClr val="tx1"/>
                          </a:solidFill>
                          <a:effectLst/>
                          <a:latin typeface="+mn-lt"/>
                          <a:ea typeface="+mn-ea"/>
                          <a:cs typeface="+mn-cs"/>
                          <a:sym typeface="Arial"/>
                        </a:rPr>
                        <a:t>Quantitative</a:t>
                      </a:r>
                      <a:endParaRPr lang="en-US" sz="1200" b="0" i="0" u="none" strike="noStrike" noProof="0" dirty="0">
                        <a:solidFill>
                          <a:schemeClr val="tx1"/>
                        </a:solidFill>
                        <a:effectLst/>
                        <a:latin typeface="+mj-lt"/>
                      </a:endParaRPr>
                    </a:p>
                  </a:txBody>
                  <a:tcPr marL="8626" marR="8626" marT="8626" marB="0" anchor="ctr">
                    <a:lnL>
                      <a:noFill/>
                    </a:lnL>
                    <a:lnR>
                      <a:noFill/>
                    </a:lnR>
                    <a:lnT w="9525" cap="flat" cmpd="sng" algn="ctr">
                      <a:solidFill>
                        <a:schemeClr val="bg1"/>
                      </a:solidFill>
                      <a:prstDash val="solid"/>
                      <a:round/>
                      <a:headEnd type="none" w="med" len="med"/>
                      <a:tailEnd type="none" w="med" len="med"/>
                    </a:lnT>
                    <a:lnB w="12700" cap="flat" cmpd="sng" algn="ctr">
                      <a:solidFill>
                        <a:srgbClr val="0F5D61"/>
                      </a:solidFill>
                      <a:prstDash val="sysDot"/>
                      <a:round/>
                      <a:headEnd type="none" w="med" len="med"/>
                      <a:tailEnd type="none" w="med" len="med"/>
                    </a:lnB>
                    <a:solidFill>
                      <a:srgbClr val="FFFF00"/>
                    </a:solidFill>
                  </a:tcPr>
                </a:tc>
                <a:tc>
                  <a:txBody>
                    <a:bodyPr/>
                    <a:lstStyle/>
                    <a:p>
                      <a:pPr algn="l" fontAlgn="b"/>
                      <a:r>
                        <a:rPr lang="en-US" sz="1200" b="0" i="0" u="none" strike="noStrike" noProof="0" dirty="0">
                          <a:solidFill>
                            <a:schemeClr val="tx1"/>
                          </a:solidFill>
                          <a:effectLst/>
                          <a:latin typeface="+mj-lt"/>
                        </a:rPr>
                        <a:t>Direct source</a:t>
                      </a:r>
                    </a:p>
                  </a:txBody>
                  <a:tcPr marL="8626" marR="8626" marT="8626" marB="0" anchor="ctr">
                    <a:lnL>
                      <a:noFill/>
                    </a:lnL>
                    <a:lnR>
                      <a:noFill/>
                    </a:lnR>
                    <a:lnT w="9525" cap="flat" cmpd="sng" algn="ctr">
                      <a:solidFill>
                        <a:schemeClr val="bg1"/>
                      </a:solidFill>
                      <a:prstDash val="solid"/>
                      <a:round/>
                      <a:headEnd type="none" w="med" len="med"/>
                      <a:tailEnd type="none" w="med" len="med"/>
                    </a:lnT>
                    <a:lnB w="12700" cap="flat" cmpd="sng" algn="ctr">
                      <a:solidFill>
                        <a:srgbClr val="0F5D61"/>
                      </a:solidFill>
                      <a:prstDash val="sysDot"/>
                      <a:round/>
                      <a:headEnd type="none" w="med" len="med"/>
                      <a:tailEnd type="none" w="med" len="med"/>
                    </a:lnB>
                    <a:solidFill>
                      <a:srgbClr val="FFFF00"/>
                    </a:solidFill>
                  </a:tcPr>
                </a:tc>
                <a:extLst>
                  <a:ext uri="{0D108BD9-81ED-4DB2-BD59-A6C34878D82A}">
                    <a16:rowId xmlns:a16="http://schemas.microsoft.com/office/drawing/2014/main" val="723327065"/>
                  </a:ext>
                </a:extLst>
              </a:tr>
              <a:tr h="464568">
                <a:tc>
                  <a:txBody>
                    <a:bodyPr/>
                    <a:lstStyle/>
                    <a:p>
                      <a:pPr algn="l" fontAlgn="b"/>
                      <a:r>
                        <a:rPr lang="en-US" sz="1200" b="0" i="0" u="none" strike="noStrike" noProof="0" dirty="0">
                          <a:solidFill>
                            <a:srgbClr val="000000"/>
                          </a:solidFill>
                          <a:effectLst/>
                          <a:latin typeface="+mj-lt"/>
                        </a:rPr>
                        <a:t>Procurement</a:t>
                      </a:r>
                    </a:p>
                  </a:txBody>
                  <a:tcPr marL="8626" marR="8626" marT="8626" marB="0">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Ease of procurement of the vaccine (e.g. ability to procure through UNICEF, procurement timeline, delivery speed)</a:t>
                      </a:r>
                    </a:p>
                  </a:txBody>
                  <a:tcPr marL="8626" marR="8626" marT="8626"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Feasibility</a:t>
                      </a:r>
                    </a:p>
                  </a:txBody>
                  <a:tcPr marL="8626" marR="8626" marT="8626"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Qualitative</a:t>
                      </a:r>
                    </a:p>
                  </a:txBody>
                  <a:tcPr marL="8626" marR="8626" marT="8626"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Direct source</a:t>
                      </a:r>
                    </a:p>
                  </a:txBody>
                  <a:tcPr marL="8626" marR="8626" marT="8626"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solidFill>
                      <a:srgbClr val="FFFFFF"/>
                    </a:solidFill>
                  </a:tcPr>
                </a:tc>
                <a:extLst>
                  <a:ext uri="{0D108BD9-81ED-4DB2-BD59-A6C34878D82A}">
                    <a16:rowId xmlns:a16="http://schemas.microsoft.com/office/drawing/2014/main" val="654516255"/>
                  </a:ext>
                </a:extLst>
              </a:tr>
            </a:tbl>
          </a:graphicData>
        </a:graphic>
      </p:graphicFrame>
      <p:sp>
        <p:nvSpPr>
          <p:cNvPr id="4" name="Rectangle 3">
            <a:extLst>
              <a:ext uri="{FF2B5EF4-FFF2-40B4-BE49-F238E27FC236}">
                <a16:creationId xmlns:a16="http://schemas.microsoft.com/office/drawing/2014/main" id="{E896E550-5EAD-12D7-6FB4-19F0B23A3053}"/>
              </a:ext>
            </a:extLst>
          </p:cNvPr>
          <p:cNvSpPr/>
          <p:nvPr/>
        </p:nvSpPr>
        <p:spPr>
          <a:xfrm>
            <a:off x="3781424" y="5984260"/>
            <a:ext cx="1743075" cy="211418"/>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noProof="0" dirty="0"/>
              <a:t>Essential</a:t>
            </a:r>
          </a:p>
        </p:txBody>
      </p:sp>
      <p:sp>
        <p:nvSpPr>
          <p:cNvPr id="6" name="Rectangle 5">
            <a:extLst>
              <a:ext uri="{FF2B5EF4-FFF2-40B4-BE49-F238E27FC236}">
                <a16:creationId xmlns:a16="http://schemas.microsoft.com/office/drawing/2014/main" id="{FE7ADA12-692B-59E5-D1C6-2892A32CFEFA}"/>
              </a:ext>
            </a:extLst>
          </p:cNvPr>
          <p:cNvSpPr/>
          <p:nvPr/>
        </p:nvSpPr>
        <p:spPr>
          <a:xfrm>
            <a:off x="5795965" y="5984260"/>
            <a:ext cx="1743075" cy="21141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noProof="0" dirty="0">
                <a:solidFill>
                  <a:schemeClr val="tx1">
                    <a:lumMod val="50000"/>
                  </a:schemeClr>
                </a:solidFill>
              </a:rPr>
              <a:t>Significant</a:t>
            </a:r>
          </a:p>
        </p:txBody>
      </p:sp>
    </p:spTree>
    <p:extLst>
      <p:ext uri="{BB962C8B-B14F-4D97-AF65-F5344CB8AC3E}">
        <p14:creationId xmlns:p14="http://schemas.microsoft.com/office/powerpoint/2010/main" val="17890285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Criteria review: Finances and economics</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en-US" noProof="0" smtClean="0">
                <a:latin typeface="+mj-lt"/>
              </a:rPr>
              <a:pPr/>
              <a:t>29</a:t>
            </a:fld>
            <a:endParaRPr lang="en-US" noProof="0" dirty="0">
              <a:latin typeface="+mj-lt"/>
            </a:endParaRPr>
          </a:p>
        </p:txBody>
      </p:sp>
      <p:graphicFrame>
        <p:nvGraphicFramePr>
          <p:cNvPr id="3" name="Table 2">
            <a:extLst>
              <a:ext uri="{FF2B5EF4-FFF2-40B4-BE49-F238E27FC236}">
                <a16:creationId xmlns:a16="http://schemas.microsoft.com/office/drawing/2014/main" id="{3525073C-C8E1-EB0C-F962-3FAE6E11624E}"/>
              </a:ext>
            </a:extLst>
          </p:cNvPr>
          <p:cNvGraphicFramePr>
            <a:graphicFrameLocks noGrp="1"/>
          </p:cNvGraphicFramePr>
          <p:nvPr/>
        </p:nvGraphicFramePr>
        <p:xfrm>
          <a:off x="472961" y="1275667"/>
          <a:ext cx="11208966" cy="3663099"/>
        </p:xfrm>
        <a:graphic>
          <a:graphicData uri="http://schemas.openxmlformats.org/drawingml/2006/table">
            <a:tbl>
              <a:tblPr/>
              <a:tblGrid>
                <a:gridCol w="1682407">
                  <a:extLst>
                    <a:ext uri="{9D8B030D-6E8A-4147-A177-3AD203B41FA5}">
                      <a16:colId xmlns:a16="http://schemas.microsoft.com/office/drawing/2014/main" val="1564478177"/>
                    </a:ext>
                  </a:extLst>
                </a:gridCol>
                <a:gridCol w="5093507">
                  <a:extLst>
                    <a:ext uri="{9D8B030D-6E8A-4147-A177-3AD203B41FA5}">
                      <a16:colId xmlns:a16="http://schemas.microsoft.com/office/drawing/2014/main" val="4176978140"/>
                    </a:ext>
                  </a:extLst>
                </a:gridCol>
                <a:gridCol w="1505684">
                  <a:extLst>
                    <a:ext uri="{9D8B030D-6E8A-4147-A177-3AD203B41FA5}">
                      <a16:colId xmlns:a16="http://schemas.microsoft.com/office/drawing/2014/main" val="1213459350"/>
                    </a:ext>
                  </a:extLst>
                </a:gridCol>
                <a:gridCol w="1178820">
                  <a:extLst>
                    <a:ext uri="{9D8B030D-6E8A-4147-A177-3AD203B41FA5}">
                      <a16:colId xmlns:a16="http://schemas.microsoft.com/office/drawing/2014/main" val="1501533423"/>
                    </a:ext>
                  </a:extLst>
                </a:gridCol>
                <a:gridCol w="1748548">
                  <a:extLst>
                    <a:ext uri="{9D8B030D-6E8A-4147-A177-3AD203B41FA5}">
                      <a16:colId xmlns:a16="http://schemas.microsoft.com/office/drawing/2014/main" val="349205669"/>
                    </a:ext>
                  </a:extLst>
                </a:gridCol>
              </a:tblGrid>
              <a:tr h="198539">
                <a:tc>
                  <a:txBody>
                    <a:bodyPr/>
                    <a:lstStyle/>
                    <a:p>
                      <a:pPr algn="l" fontAlgn="b"/>
                      <a:r>
                        <a:rPr lang="en-US" sz="1400" b="1" i="0" u="none" strike="noStrike" noProof="0" dirty="0">
                          <a:solidFill>
                            <a:srgbClr val="000000"/>
                          </a:solidFill>
                          <a:effectLst/>
                          <a:latin typeface="+mj-lt"/>
                        </a:rPr>
                        <a:t>Sub-category</a:t>
                      </a:r>
                    </a:p>
                  </a:txBody>
                  <a:tcPr marL="8626" marR="8626" marT="8626" marB="0" anchor="b">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Criteria</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Group</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Source 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extLst>
                  <a:ext uri="{0D108BD9-81ED-4DB2-BD59-A6C34878D82A}">
                    <a16:rowId xmlns:a16="http://schemas.microsoft.com/office/drawing/2014/main" val="2709294636"/>
                  </a:ext>
                </a:extLst>
              </a:tr>
              <a:tr h="740146">
                <a:tc rowSpan="2">
                  <a:txBody>
                    <a:bodyPr/>
                    <a:lstStyle/>
                    <a:p>
                      <a:pPr algn="l" fontAlgn="b"/>
                      <a:r>
                        <a:rPr lang="en-US" sz="1200" b="0" i="0" u="none" strike="noStrike" noProof="0" dirty="0">
                          <a:solidFill>
                            <a:srgbClr val="000000"/>
                          </a:solidFill>
                          <a:effectLst/>
                          <a:latin typeface="+mj-lt"/>
                        </a:rPr>
                        <a:t>Benefits</a:t>
                      </a:r>
                    </a:p>
                  </a:txBody>
                  <a:tcPr marL="8626" marR="8626" marT="8626" marB="0">
                    <a:lnL>
                      <a:noFill/>
                    </a:lnL>
                    <a:lnR>
                      <a:noFill/>
                    </a:lnR>
                    <a:lnT w="19050" cap="flat" cmpd="sng" algn="ctr">
                      <a:solidFill>
                        <a:srgbClr val="0F5D6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Social and economic benefits including reduction in health care costs, improvement in life expectancy, in quality of life for individuals, families, caregivers and communities, productivity gains</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Importance</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Quantitative</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Modeled</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extLst>
                  <a:ext uri="{0D108BD9-81ED-4DB2-BD59-A6C34878D82A}">
                    <a16:rowId xmlns:a16="http://schemas.microsoft.com/office/drawing/2014/main" val="998650814"/>
                  </a:ext>
                </a:extLst>
              </a:tr>
              <a:tr h="740146">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Indirect benefits (i.e. reduced antimicrobial resistance, reduced emergency room overcrowding)</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Importance</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Qualitative</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Modeled</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extLst>
                  <a:ext uri="{0D108BD9-81ED-4DB2-BD59-A6C34878D82A}">
                    <a16:rowId xmlns:a16="http://schemas.microsoft.com/office/drawing/2014/main" val="2668611637"/>
                  </a:ext>
                </a:extLst>
              </a:tr>
              <a:tr h="387555">
                <a:tc rowSpan="4">
                  <a:txBody>
                    <a:bodyPr/>
                    <a:lstStyle/>
                    <a:p>
                      <a:pPr algn="l" fontAlgn="b"/>
                      <a:r>
                        <a:rPr lang="en-US" sz="1200" b="0" i="0" u="none" strike="noStrike" noProof="0" dirty="0">
                          <a:solidFill>
                            <a:srgbClr val="000000"/>
                          </a:solidFill>
                          <a:effectLst/>
                          <a:latin typeface="+mj-lt"/>
                        </a:rPr>
                        <a:t>Cost</a:t>
                      </a:r>
                    </a:p>
                  </a:txBody>
                  <a:tcPr marL="8626" marR="8626" marT="8626" marB="0">
                    <a:lnL>
                      <a:noFill/>
                    </a:lnL>
                    <a:lnR>
                      <a:noFill/>
                    </a:lnR>
                    <a:lnT w="6350" cap="flat" cmpd="sng" algn="ctr">
                      <a:solidFill>
                        <a:schemeClr val="tx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bg1"/>
                          </a:solidFill>
                          <a:effectLst/>
                          <a:latin typeface="+mj-lt"/>
                        </a:rPr>
                        <a:t>Direct costs (cost of vaccine, materials, vaccinators, delivery)</a:t>
                      </a: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noFill/>
                      <a:prstDash val="sysDash"/>
                      <a:round/>
                      <a:headEnd type="none" w="med" len="med"/>
                      <a:tailEnd type="none" w="med" len="med"/>
                    </a:lnB>
                    <a:solidFill>
                      <a:srgbClr val="C00000"/>
                    </a:solidFill>
                  </a:tcPr>
                </a:tc>
                <a:tc>
                  <a:txBody>
                    <a:bodyPr/>
                    <a:lstStyle/>
                    <a:p>
                      <a:pPr algn="l" fontAlgn="b"/>
                      <a:r>
                        <a:rPr lang="en-US" sz="1200" b="0" i="0" u="none" strike="noStrike" noProof="0" dirty="0">
                          <a:solidFill>
                            <a:schemeClr val="bg1"/>
                          </a:solidFill>
                          <a:effectLst/>
                          <a:latin typeface="+mj-lt"/>
                        </a:rPr>
                        <a:t>Feasibility</a:t>
                      </a: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noFill/>
                      <a:prstDash val="sysDash"/>
                      <a:round/>
                      <a:headEnd type="none" w="med" len="med"/>
                      <a:tailEnd type="none" w="med" len="med"/>
                    </a:lnB>
                    <a:solidFill>
                      <a:srgbClr val="C00000"/>
                    </a:solidFill>
                  </a:tcPr>
                </a:tc>
                <a:tc>
                  <a:txBody>
                    <a:bodyPr/>
                    <a:lstStyle/>
                    <a:p>
                      <a:pPr algn="l" fontAlgn="b"/>
                      <a:r>
                        <a:rPr lang="en-US" sz="1200" b="0" i="0" u="none" strike="noStrike" cap="none" noProof="0" dirty="0">
                          <a:solidFill>
                            <a:schemeClr val="bg1"/>
                          </a:solidFill>
                          <a:effectLst/>
                          <a:latin typeface="+mn-lt"/>
                          <a:ea typeface="+mn-ea"/>
                          <a:cs typeface="+mn-cs"/>
                          <a:sym typeface="Arial"/>
                        </a:rPr>
                        <a:t>Quantitative</a:t>
                      </a:r>
                      <a:endParaRPr lang="en-US" sz="1200" b="0" i="0" u="none" strike="noStrike" noProof="0" dirty="0">
                        <a:solidFill>
                          <a:schemeClr val="bg1"/>
                        </a:solidFill>
                        <a:effectLst/>
                        <a:latin typeface="+mj-lt"/>
                      </a:endParaRP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noFill/>
                      <a:prstDash val="sysDash"/>
                      <a:round/>
                      <a:headEnd type="none" w="med" len="med"/>
                      <a:tailEnd type="none" w="med" len="med"/>
                    </a:lnB>
                    <a:solidFill>
                      <a:srgbClr val="C00000"/>
                    </a:solidFill>
                  </a:tcPr>
                </a:tc>
                <a:tc>
                  <a:txBody>
                    <a:bodyPr/>
                    <a:lstStyle/>
                    <a:p>
                      <a:pPr algn="l" fontAlgn="b"/>
                      <a:r>
                        <a:rPr lang="en-US" sz="1200" b="0" i="0" u="none" strike="noStrike" cap="none" noProof="0" dirty="0">
                          <a:solidFill>
                            <a:schemeClr val="bg1"/>
                          </a:solidFill>
                          <a:effectLst/>
                          <a:latin typeface="+mn-lt"/>
                          <a:ea typeface="+mn-ea"/>
                          <a:cs typeface="+mn-cs"/>
                          <a:sym typeface="Arial"/>
                        </a:rPr>
                        <a:t>Modeled</a:t>
                      </a:r>
                      <a:endParaRPr lang="en-US" sz="1200" b="0" i="0" u="none" strike="noStrike" noProof="0" dirty="0">
                        <a:solidFill>
                          <a:schemeClr val="bg1"/>
                        </a:solidFill>
                        <a:effectLst/>
                        <a:latin typeface="+mj-lt"/>
                      </a:endParaRP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noFill/>
                      <a:prstDash val="sysDash"/>
                      <a:round/>
                      <a:headEnd type="none" w="med" len="med"/>
                      <a:tailEnd type="none" w="med" len="med"/>
                    </a:lnB>
                    <a:solidFill>
                      <a:srgbClr val="C00000"/>
                    </a:solidFill>
                  </a:tcPr>
                </a:tc>
                <a:extLst>
                  <a:ext uri="{0D108BD9-81ED-4DB2-BD59-A6C34878D82A}">
                    <a16:rowId xmlns:a16="http://schemas.microsoft.com/office/drawing/2014/main" val="654516255"/>
                  </a:ext>
                </a:extLst>
              </a:tr>
              <a:tr h="0">
                <a:tc vMerge="1">
                  <a:txBody>
                    <a:bodyPr/>
                    <a:lstStyle/>
                    <a:p>
                      <a:endParaRPr lang="en-US"/>
                    </a:p>
                  </a:txBody>
                  <a:tcPr/>
                </a:tc>
                <a:tc>
                  <a:txBody>
                    <a:bodyPr/>
                    <a:lstStyle/>
                    <a:p>
                      <a:pPr algn="l" fontAlgn="b"/>
                      <a:r>
                        <a:rPr lang="en-US" sz="1200" b="0" i="0" u="none" strike="noStrike" noProof="0" dirty="0">
                          <a:solidFill>
                            <a:schemeClr val="bg1">
                              <a:lumMod val="50000"/>
                            </a:schemeClr>
                          </a:solidFill>
                          <a:effectLst/>
                          <a:latin typeface="+mj-lt"/>
                        </a:rPr>
                        <a:t>Indirect costs (e.g. training of health-care workers, supply chain expenses)</a:t>
                      </a: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Feasibility</a:t>
                      </a: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Quantitative</a:t>
                      </a: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Modeled</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solidFill>
                      <a:srgbClr val="FFFFFF"/>
                    </a:solidFill>
                  </a:tcPr>
                </a:tc>
                <a:extLst>
                  <a:ext uri="{0D108BD9-81ED-4DB2-BD59-A6C34878D82A}">
                    <a16:rowId xmlns:a16="http://schemas.microsoft.com/office/drawing/2014/main" val="4264832865"/>
                  </a:ext>
                </a:extLst>
              </a:tr>
              <a:tr h="0">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Perspective on vaccine price</a:t>
                      </a: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tc>
                  <a:txBody>
                    <a:bodyPr/>
                    <a:lstStyle/>
                    <a:p>
                      <a:pPr algn="l" fontAlgn="b"/>
                      <a:r>
                        <a:rPr lang="en-US" sz="1200" b="0" i="0" u="none" strike="noStrike" noProof="0" dirty="0">
                          <a:solidFill>
                            <a:schemeClr val="bg1">
                              <a:lumMod val="50000"/>
                            </a:schemeClr>
                          </a:solidFill>
                          <a:effectLst/>
                          <a:latin typeface="+mj-lt"/>
                        </a:rPr>
                        <a:t>Feasibility</a:t>
                      </a: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tc>
                  <a:txBody>
                    <a:bodyPr/>
                    <a:lstStyle/>
                    <a:p>
                      <a:pPr algn="l" fontAlgn="b"/>
                      <a:r>
                        <a:rPr lang="en-US" sz="1200" b="0" i="0" u="none" strike="noStrike" noProof="0" dirty="0">
                          <a:solidFill>
                            <a:schemeClr val="bg1">
                              <a:lumMod val="50000"/>
                            </a:schemeClr>
                          </a:solidFill>
                          <a:effectLst/>
                          <a:latin typeface="+mj-lt"/>
                        </a:rPr>
                        <a:t>Quantitative</a:t>
                      </a: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tc>
                  <a:txBody>
                    <a:bodyPr/>
                    <a:lstStyle/>
                    <a:p>
                      <a:pPr algn="l" fontAlgn="b"/>
                      <a:r>
                        <a:rPr lang="en-US" sz="1200" b="0" i="0" u="none" strike="noStrike" noProof="0" dirty="0">
                          <a:solidFill>
                            <a:schemeClr val="bg1">
                              <a:lumMod val="50000"/>
                            </a:schemeClr>
                          </a:solidFill>
                          <a:effectLst/>
                          <a:latin typeface="+mj-lt"/>
                        </a:rPr>
                        <a:t>Expert opinion</a:t>
                      </a: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extLst>
                  <a:ext uri="{0D108BD9-81ED-4DB2-BD59-A6C34878D82A}">
                    <a16:rowId xmlns:a16="http://schemas.microsoft.com/office/drawing/2014/main" val="3072329934"/>
                  </a:ext>
                </a:extLst>
              </a:tr>
              <a:tr h="450108">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rgbClr val="FFFFFF"/>
                          </a:solidFill>
                          <a:effectLst/>
                          <a:latin typeface="+mj-lt"/>
                        </a:rPr>
                        <a:t>Availability and sustainability of funding to cover the total cost of the program (incl. GAVI eligibility)</a:t>
                      </a:r>
                    </a:p>
                  </a:txBody>
                  <a:tcPr marL="8626" marR="8626" marT="8626" marB="0" anchor="ctr">
                    <a:lnL>
                      <a:noFill/>
                    </a:lnL>
                    <a:lnR>
                      <a:noFill/>
                    </a:lnR>
                    <a:lnT w="6350" cap="flat" cmpd="sng" algn="ctr">
                      <a:noFill/>
                      <a:prstDash val="sysDash"/>
                      <a:round/>
                      <a:headEnd type="none" w="med" len="med"/>
                      <a:tailEnd type="none" w="med" len="med"/>
                    </a:lnT>
                    <a:lnB w="6350" cap="flat" cmpd="sng" algn="ctr">
                      <a:solidFill>
                        <a:srgbClr val="0F5D61"/>
                      </a:solidFill>
                      <a:prstDash val="sysDash"/>
                      <a:round/>
                      <a:headEnd type="none" w="med" len="med"/>
                      <a:tailEnd type="none" w="med" len="med"/>
                    </a:lnB>
                    <a:solidFill>
                      <a:srgbClr val="C00000"/>
                    </a:solidFill>
                  </a:tcPr>
                </a:tc>
                <a:tc>
                  <a:txBody>
                    <a:bodyPr/>
                    <a:lstStyle/>
                    <a:p>
                      <a:pPr algn="l" fontAlgn="b"/>
                      <a:r>
                        <a:rPr lang="en-US" sz="1200" b="0" i="0" u="none" strike="noStrike" noProof="0" dirty="0">
                          <a:solidFill>
                            <a:srgbClr val="FFFFFF"/>
                          </a:solidFill>
                          <a:effectLst/>
                          <a:latin typeface="+mj-lt"/>
                        </a:rPr>
                        <a:t>Feasibility</a:t>
                      </a:r>
                    </a:p>
                  </a:txBody>
                  <a:tcPr marL="8626" marR="8626" marT="8626" marB="0" anchor="ctr">
                    <a:lnL>
                      <a:noFill/>
                    </a:lnL>
                    <a:lnR>
                      <a:noFill/>
                    </a:lnR>
                    <a:lnT w="6350" cap="flat" cmpd="sng" algn="ctr">
                      <a:noFill/>
                      <a:prstDash val="sysDash"/>
                      <a:round/>
                      <a:headEnd type="none" w="med" len="med"/>
                      <a:tailEnd type="none" w="med" len="med"/>
                    </a:lnT>
                    <a:lnB w="6350" cap="flat" cmpd="sng" algn="ctr">
                      <a:solidFill>
                        <a:srgbClr val="0F5D61"/>
                      </a:solidFill>
                      <a:prstDash val="sysDash"/>
                      <a:round/>
                      <a:headEnd type="none" w="med" len="med"/>
                      <a:tailEnd type="none" w="med" len="med"/>
                    </a:lnB>
                    <a:solidFill>
                      <a:srgbClr val="C00000"/>
                    </a:solidFill>
                  </a:tcPr>
                </a:tc>
                <a:tc>
                  <a:txBody>
                    <a:bodyPr/>
                    <a:lstStyle/>
                    <a:p>
                      <a:pPr algn="l" fontAlgn="b"/>
                      <a:r>
                        <a:rPr lang="en-US" sz="1200" b="0" i="0" u="none" strike="noStrike" noProof="0" dirty="0">
                          <a:solidFill>
                            <a:srgbClr val="FFFFFF"/>
                          </a:solidFill>
                          <a:effectLst/>
                          <a:latin typeface="+mj-lt"/>
                        </a:rPr>
                        <a:t>Quantitative</a:t>
                      </a:r>
                    </a:p>
                  </a:txBody>
                  <a:tcPr marL="8626" marR="8626" marT="8626" marB="0" anchor="ctr">
                    <a:lnL>
                      <a:noFill/>
                    </a:lnL>
                    <a:lnR>
                      <a:noFill/>
                    </a:lnR>
                    <a:lnT w="6350" cap="flat" cmpd="sng" algn="ctr">
                      <a:noFill/>
                      <a:prstDash val="sysDash"/>
                      <a:round/>
                      <a:headEnd type="none" w="med" len="med"/>
                      <a:tailEnd type="none" w="med" len="med"/>
                    </a:lnT>
                    <a:lnB w="6350" cap="flat" cmpd="sng" algn="ctr">
                      <a:solidFill>
                        <a:srgbClr val="0F5D61"/>
                      </a:solidFill>
                      <a:prstDash val="sysDash"/>
                      <a:round/>
                      <a:headEnd type="none" w="med" len="med"/>
                      <a:tailEnd type="none" w="med" len="med"/>
                    </a:lnB>
                    <a:solidFill>
                      <a:srgbClr val="C00000"/>
                    </a:solidFill>
                  </a:tcPr>
                </a:tc>
                <a:tc>
                  <a:txBody>
                    <a:bodyPr/>
                    <a:lstStyle/>
                    <a:p>
                      <a:pPr algn="l" fontAlgn="b"/>
                      <a:r>
                        <a:rPr lang="en-US" sz="1200" b="0" i="0" u="none" strike="noStrike" noProof="0" dirty="0">
                          <a:solidFill>
                            <a:srgbClr val="FFFFFF"/>
                          </a:solidFill>
                          <a:effectLst/>
                          <a:latin typeface="+mj-lt"/>
                        </a:rPr>
                        <a:t>Direct source</a:t>
                      </a:r>
                    </a:p>
                  </a:txBody>
                  <a:tcPr marL="8626" marR="8626" marT="8626" marB="0" anchor="ctr">
                    <a:lnL>
                      <a:noFill/>
                    </a:lnL>
                    <a:lnR>
                      <a:noFill/>
                    </a:lnR>
                    <a:lnT w="6350" cap="flat" cmpd="sng" algn="ctr">
                      <a:noFill/>
                      <a:prstDash val="sysDash"/>
                      <a:round/>
                      <a:headEnd type="none" w="med" len="med"/>
                      <a:tailEnd type="none" w="med" len="med"/>
                    </a:lnT>
                    <a:lnB w="6350" cap="flat" cmpd="sng" algn="ctr">
                      <a:solidFill>
                        <a:srgbClr val="0F5D61"/>
                      </a:solidFill>
                      <a:prstDash val="sysDash"/>
                      <a:round/>
                      <a:headEnd type="none" w="med" len="med"/>
                      <a:tailEnd type="none" w="med" len="med"/>
                    </a:lnB>
                    <a:solidFill>
                      <a:srgbClr val="C00000"/>
                    </a:solidFill>
                  </a:tcPr>
                </a:tc>
                <a:extLst>
                  <a:ext uri="{0D108BD9-81ED-4DB2-BD59-A6C34878D82A}">
                    <a16:rowId xmlns:a16="http://schemas.microsoft.com/office/drawing/2014/main" val="2335497066"/>
                  </a:ext>
                </a:extLst>
              </a:tr>
              <a:tr h="740146">
                <a:tc>
                  <a:txBody>
                    <a:bodyPr/>
                    <a:lstStyle/>
                    <a:p>
                      <a:pPr algn="l" fontAlgn="b"/>
                      <a:r>
                        <a:rPr lang="en-US" sz="1200" b="0" i="0" u="none" strike="noStrike" noProof="0" dirty="0">
                          <a:solidFill>
                            <a:srgbClr val="000000"/>
                          </a:solidFill>
                          <a:effectLst/>
                          <a:latin typeface="+mj-lt"/>
                        </a:rPr>
                        <a:t>Ratio</a:t>
                      </a: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Net present cost benefit ratios (from health care and societal perspectives) of vaccine vs. alternative strategies (per life saved, case prevented, life year gained, quality-adjusted life year gained)</a:t>
                      </a:r>
                    </a:p>
                  </a:txBody>
                  <a:tcPr marL="8626" marR="8626" marT="8626" marB="0" anchor="ctr">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Importance</a:t>
                      </a:r>
                    </a:p>
                  </a:txBody>
                  <a:tcPr marL="8626" marR="8626" marT="8626" marB="0" anchor="ctr">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Quantitative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Modeled</a:t>
                      </a:r>
                    </a:p>
                  </a:txBody>
                  <a:tcPr marL="8626" marR="8626" marT="8626" marB="0" anchor="ctr">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solidFill>
                      <a:srgbClr val="FFFFFF"/>
                    </a:solidFill>
                  </a:tcPr>
                </a:tc>
                <a:extLst>
                  <a:ext uri="{0D108BD9-81ED-4DB2-BD59-A6C34878D82A}">
                    <a16:rowId xmlns:a16="http://schemas.microsoft.com/office/drawing/2014/main" val="1103776584"/>
                  </a:ext>
                </a:extLst>
              </a:tr>
            </a:tbl>
          </a:graphicData>
        </a:graphic>
      </p:graphicFrame>
      <p:sp>
        <p:nvSpPr>
          <p:cNvPr id="4" name="Rectangle 3">
            <a:extLst>
              <a:ext uri="{FF2B5EF4-FFF2-40B4-BE49-F238E27FC236}">
                <a16:creationId xmlns:a16="http://schemas.microsoft.com/office/drawing/2014/main" id="{E896E550-5EAD-12D7-6FB4-19F0B23A3053}"/>
              </a:ext>
            </a:extLst>
          </p:cNvPr>
          <p:cNvSpPr/>
          <p:nvPr/>
        </p:nvSpPr>
        <p:spPr>
          <a:xfrm>
            <a:off x="3781424" y="5984260"/>
            <a:ext cx="1743075" cy="211418"/>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noProof="0" dirty="0"/>
              <a:t>Essential</a:t>
            </a:r>
          </a:p>
        </p:txBody>
      </p:sp>
      <p:sp>
        <p:nvSpPr>
          <p:cNvPr id="6" name="Rectangle 5">
            <a:extLst>
              <a:ext uri="{FF2B5EF4-FFF2-40B4-BE49-F238E27FC236}">
                <a16:creationId xmlns:a16="http://schemas.microsoft.com/office/drawing/2014/main" id="{FE7ADA12-692B-59E5-D1C6-2892A32CFEFA}"/>
              </a:ext>
            </a:extLst>
          </p:cNvPr>
          <p:cNvSpPr/>
          <p:nvPr/>
        </p:nvSpPr>
        <p:spPr>
          <a:xfrm>
            <a:off x="5795965" y="5984260"/>
            <a:ext cx="1743075" cy="21141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noProof="0" dirty="0">
                <a:solidFill>
                  <a:schemeClr val="tx1">
                    <a:lumMod val="50000"/>
                  </a:schemeClr>
                </a:solidFill>
              </a:rPr>
              <a:t>Significant</a:t>
            </a:r>
          </a:p>
        </p:txBody>
      </p:sp>
    </p:spTree>
    <p:extLst>
      <p:ext uri="{BB962C8B-B14F-4D97-AF65-F5344CB8AC3E}">
        <p14:creationId xmlns:p14="http://schemas.microsoft.com/office/powerpoint/2010/main" val="1775223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rPr>
              <a:t>Agenda</a:t>
            </a:r>
          </a:p>
        </p:txBody>
      </p:sp>
      <p:sp>
        <p:nvSpPr>
          <p:cNvPr id="4" name="Rounded Rectangle 38">
            <a:extLst>
              <a:ext uri="{FF2B5EF4-FFF2-40B4-BE49-F238E27FC236}">
                <a16:creationId xmlns:a16="http://schemas.microsoft.com/office/drawing/2014/main" id="{9A53BEB2-314C-8A5D-4B79-BF0687D44842}"/>
              </a:ext>
            </a:extLst>
          </p:cNvPr>
          <p:cNvSpPr/>
          <p:nvPr/>
        </p:nvSpPr>
        <p:spPr>
          <a:xfrm>
            <a:off x="2178943" y="1378186"/>
            <a:ext cx="7411451" cy="548640"/>
          </a:xfrm>
          <a:prstGeom prst="roundRect">
            <a:avLst/>
          </a:prstGeom>
          <a:solidFill>
            <a:srgbClr val="0F5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6" name="Oval 5">
            <a:extLst>
              <a:ext uri="{FF2B5EF4-FFF2-40B4-BE49-F238E27FC236}">
                <a16:creationId xmlns:a16="http://schemas.microsoft.com/office/drawing/2014/main" id="{6AA0607B-6A86-4E9E-3B98-E20CA4B7EB21}"/>
              </a:ext>
            </a:extLst>
          </p:cNvPr>
          <p:cNvSpPr/>
          <p:nvPr/>
        </p:nvSpPr>
        <p:spPr>
          <a:xfrm>
            <a:off x="2381464" y="150182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rPr>
              <a:t>1</a:t>
            </a:r>
          </a:p>
        </p:txBody>
      </p:sp>
      <p:sp>
        <p:nvSpPr>
          <p:cNvPr id="8" name="TextBox 7">
            <a:extLst>
              <a:ext uri="{FF2B5EF4-FFF2-40B4-BE49-F238E27FC236}">
                <a16:creationId xmlns:a16="http://schemas.microsoft.com/office/drawing/2014/main" id="{449423D2-C1BC-334B-6848-839FDE53728D}"/>
              </a:ext>
            </a:extLst>
          </p:cNvPr>
          <p:cNvSpPr txBox="1"/>
          <p:nvPr/>
        </p:nvSpPr>
        <p:spPr>
          <a:xfrm>
            <a:off x="2808340" y="1465446"/>
            <a:ext cx="4856287" cy="369332"/>
          </a:xfrm>
          <a:prstGeom prst="rect">
            <a:avLst/>
          </a:prstGeom>
          <a:noFill/>
        </p:spPr>
        <p:txBody>
          <a:bodyPr wrap="square" rtlCol="0">
            <a:spAutoFit/>
          </a:bodyPr>
          <a:lstStyle/>
          <a:p>
            <a:pPr>
              <a:defRPr/>
            </a:pPr>
            <a:r>
              <a:rPr lang="en-US">
                <a:solidFill>
                  <a:schemeClr val="bg1"/>
                </a:solidFill>
                <a:latin typeface="Lato" panose="020F0502020204030203" pitchFamily="34" charset="0"/>
                <a:cs typeface="Times New Roman" panose="02020603050405020304" pitchFamily="18" charset="0"/>
              </a:rPr>
              <a:t>Introduction </a:t>
            </a:r>
            <a:r>
              <a:rPr lang="en-US" dirty="0">
                <a:solidFill>
                  <a:schemeClr val="bg1"/>
                </a:solidFill>
                <a:latin typeface="Lato" panose="020F0502020204030203" pitchFamily="34" charset="0"/>
                <a:cs typeface="Times New Roman" panose="02020603050405020304" pitchFamily="18" charset="0"/>
              </a:rPr>
              <a:t>and Objectives</a:t>
            </a:r>
            <a:endParaRPr lang="en-US" sz="1800" dirty="0">
              <a:solidFill>
                <a:schemeClr val="bg1"/>
              </a:solidFill>
              <a:latin typeface="Lato" panose="020F0502020204030203" pitchFamily="34" charset="0"/>
              <a:cs typeface="Times New Roman" panose="02020603050405020304" pitchFamily="18" charset="0"/>
            </a:endParaRPr>
          </a:p>
        </p:txBody>
      </p:sp>
      <p:sp>
        <p:nvSpPr>
          <p:cNvPr id="2" name="Rounded Rectangle 40">
            <a:extLst>
              <a:ext uri="{FF2B5EF4-FFF2-40B4-BE49-F238E27FC236}">
                <a16:creationId xmlns:a16="http://schemas.microsoft.com/office/drawing/2014/main" id="{6AA6129F-75F9-A594-0868-0836B0F3BA8F}"/>
              </a:ext>
            </a:extLst>
          </p:cNvPr>
          <p:cNvSpPr/>
          <p:nvPr/>
        </p:nvSpPr>
        <p:spPr>
          <a:xfrm>
            <a:off x="2178943" y="2072965"/>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3" name="Oval 2">
            <a:extLst>
              <a:ext uri="{FF2B5EF4-FFF2-40B4-BE49-F238E27FC236}">
                <a16:creationId xmlns:a16="http://schemas.microsoft.com/office/drawing/2014/main" id="{F7887CCF-81FB-EC24-4972-1F99035BA81A}"/>
              </a:ext>
            </a:extLst>
          </p:cNvPr>
          <p:cNvSpPr/>
          <p:nvPr/>
        </p:nvSpPr>
        <p:spPr>
          <a:xfrm>
            <a:off x="2381464" y="219861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rPr>
              <a:t>2</a:t>
            </a:r>
          </a:p>
        </p:txBody>
      </p:sp>
      <p:sp>
        <p:nvSpPr>
          <p:cNvPr id="12" name="TextBox 11">
            <a:extLst>
              <a:ext uri="{FF2B5EF4-FFF2-40B4-BE49-F238E27FC236}">
                <a16:creationId xmlns:a16="http://schemas.microsoft.com/office/drawing/2014/main" id="{76222668-39E7-1522-DC2F-4CAB11445742}"/>
              </a:ext>
            </a:extLst>
          </p:cNvPr>
          <p:cNvSpPr txBox="1"/>
          <p:nvPr/>
        </p:nvSpPr>
        <p:spPr>
          <a:xfrm>
            <a:off x="2837444" y="2159632"/>
            <a:ext cx="6337377" cy="369332"/>
          </a:xfrm>
          <a:prstGeom prst="rect">
            <a:avLst/>
          </a:prstGeom>
          <a:noFill/>
        </p:spPr>
        <p:txBody>
          <a:bodyPr wrap="square" rtlCol="0">
            <a:spAutoFit/>
          </a:bodyPr>
          <a:lstStyle/>
          <a:p>
            <a:pPr>
              <a:defRPr/>
            </a:pPr>
            <a:r>
              <a:rPr lang="en-US" sz="1800" dirty="0">
                <a:latin typeface="Lato" panose="020F0502020204030203" pitchFamily="34" charset="0"/>
                <a:cs typeface="Times New Roman" panose="02020603050405020304" pitchFamily="18" charset="0"/>
              </a:rPr>
              <a:t>Methodology</a:t>
            </a:r>
          </a:p>
        </p:txBody>
      </p:sp>
      <p:sp>
        <p:nvSpPr>
          <p:cNvPr id="13" name="Rounded Rectangle 40">
            <a:extLst>
              <a:ext uri="{FF2B5EF4-FFF2-40B4-BE49-F238E27FC236}">
                <a16:creationId xmlns:a16="http://schemas.microsoft.com/office/drawing/2014/main" id="{BBD359D8-B806-5381-B0DD-9F92E3A19050}"/>
              </a:ext>
            </a:extLst>
          </p:cNvPr>
          <p:cNvSpPr/>
          <p:nvPr/>
        </p:nvSpPr>
        <p:spPr>
          <a:xfrm>
            <a:off x="2178943" y="2767744"/>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14" name="Oval 13">
            <a:extLst>
              <a:ext uri="{FF2B5EF4-FFF2-40B4-BE49-F238E27FC236}">
                <a16:creationId xmlns:a16="http://schemas.microsoft.com/office/drawing/2014/main" id="{F669B96E-4CF2-3A7F-44BE-1A0BFBC382AD}"/>
              </a:ext>
            </a:extLst>
          </p:cNvPr>
          <p:cNvSpPr/>
          <p:nvPr/>
        </p:nvSpPr>
        <p:spPr>
          <a:xfrm>
            <a:off x="2381464" y="289941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rPr>
              <a:t>3</a:t>
            </a:r>
          </a:p>
        </p:txBody>
      </p:sp>
      <p:sp>
        <p:nvSpPr>
          <p:cNvPr id="15" name="TextBox 14">
            <a:extLst>
              <a:ext uri="{FF2B5EF4-FFF2-40B4-BE49-F238E27FC236}">
                <a16:creationId xmlns:a16="http://schemas.microsoft.com/office/drawing/2014/main" id="{0B2BE8A6-E991-1750-E66F-EC29A7BA6B8B}"/>
              </a:ext>
            </a:extLst>
          </p:cNvPr>
          <p:cNvSpPr txBox="1"/>
          <p:nvPr/>
        </p:nvSpPr>
        <p:spPr>
          <a:xfrm>
            <a:off x="2837444" y="2860434"/>
            <a:ext cx="6337377" cy="369332"/>
          </a:xfrm>
          <a:prstGeom prst="rect">
            <a:avLst/>
          </a:prstGeom>
          <a:noFill/>
        </p:spPr>
        <p:txBody>
          <a:bodyPr wrap="square" rtlCol="0">
            <a:spAutoFit/>
          </a:bodyPr>
          <a:lstStyle/>
          <a:p>
            <a:pPr>
              <a:defRPr/>
            </a:pPr>
            <a:r>
              <a:rPr lang="en-US" sz="1800" dirty="0">
                <a:latin typeface="Lato" panose="020F0502020204030203" pitchFamily="34" charset="0"/>
                <a:cs typeface="Times New Roman" panose="02020603050405020304" pitchFamily="18" charset="0"/>
              </a:rPr>
              <a:t>Timeframe</a:t>
            </a:r>
          </a:p>
        </p:txBody>
      </p:sp>
      <p:sp>
        <p:nvSpPr>
          <p:cNvPr id="16" name="Rounded Rectangle 40">
            <a:extLst>
              <a:ext uri="{FF2B5EF4-FFF2-40B4-BE49-F238E27FC236}">
                <a16:creationId xmlns:a16="http://schemas.microsoft.com/office/drawing/2014/main" id="{3C256E58-46ED-D901-0484-1E2B9522D3EF}"/>
              </a:ext>
            </a:extLst>
          </p:cNvPr>
          <p:cNvSpPr/>
          <p:nvPr/>
        </p:nvSpPr>
        <p:spPr>
          <a:xfrm>
            <a:off x="2178942" y="3465351"/>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17" name="Oval 16">
            <a:extLst>
              <a:ext uri="{FF2B5EF4-FFF2-40B4-BE49-F238E27FC236}">
                <a16:creationId xmlns:a16="http://schemas.microsoft.com/office/drawing/2014/main" id="{E00E4C8C-AD65-4642-0033-BF0110E0E7FC}"/>
              </a:ext>
            </a:extLst>
          </p:cNvPr>
          <p:cNvSpPr/>
          <p:nvPr/>
        </p:nvSpPr>
        <p:spPr>
          <a:xfrm>
            <a:off x="2381464" y="3603267"/>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kern="0" dirty="0">
                <a:solidFill>
                  <a:srgbClr val="FFFFFF"/>
                </a:solidFill>
                <a:latin typeface="Lato" panose="020F0502020204030203" pitchFamily="34" charset="0"/>
                <a:cs typeface="Times New Roman" panose="02020603050405020304" pitchFamily="18" charset="0"/>
                <a:sym typeface="Arial"/>
              </a:rPr>
              <a:t>4</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18" name="TextBox 17">
            <a:extLst>
              <a:ext uri="{FF2B5EF4-FFF2-40B4-BE49-F238E27FC236}">
                <a16:creationId xmlns:a16="http://schemas.microsoft.com/office/drawing/2014/main" id="{DA5AF5E1-88DB-104F-78DF-EB0C26193D48}"/>
              </a:ext>
            </a:extLst>
          </p:cNvPr>
          <p:cNvSpPr txBox="1"/>
          <p:nvPr/>
        </p:nvSpPr>
        <p:spPr>
          <a:xfrm>
            <a:off x="2837444" y="3564288"/>
            <a:ext cx="6337377" cy="369332"/>
          </a:xfrm>
          <a:prstGeom prst="rect">
            <a:avLst/>
          </a:prstGeom>
          <a:noFill/>
        </p:spPr>
        <p:txBody>
          <a:bodyPr wrap="square" rtlCol="0">
            <a:spAutoFit/>
          </a:bodyPr>
          <a:lstStyle/>
          <a:p>
            <a:pPr>
              <a:defRPr/>
            </a:pPr>
            <a:r>
              <a:rPr lang="en-US" sz="1800" dirty="0">
                <a:latin typeface="Lato" panose="020F0502020204030203" pitchFamily="34" charset="0"/>
                <a:cs typeface="Times New Roman" panose="02020603050405020304" pitchFamily="18" charset="0"/>
              </a:rPr>
              <a:t>Vaccine Candidates</a:t>
            </a:r>
          </a:p>
        </p:txBody>
      </p:sp>
      <p:sp>
        <p:nvSpPr>
          <p:cNvPr id="5" name="Rounded Rectangle 40">
            <a:extLst>
              <a:ext uri="{FF2B5EF4-FFF2-40B4-BE49-F238E27FC236}">
                <a16:creationId xmlns:a16="http://schemas.microsoft.com/office/drawing/2014/main" id="{EE71C63C-1216-9DFD-40C5-B330E079E74B}"/>
              </a:ext>
            </a:extLst>
          </p:cNvPr>
          <p:cNvSpPr/>
          <p:nvPr/>
        </p:nvSpPr>
        <p:spPr>
          <a:xfrm>
            <a:off x="2178941" y="4160918"/>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7" name="Oval 6">
            <a:extLst>
              <a:ext uri="{FF2B5EF4-FFF2-40B4-BE49-F238E27FC236}">
                <a16:creationId xmlns:a16="http://schemas.microsoft.com/office/drawing/2014/main" id="{1622B528-A37D-F6A1-127D-289ED1264E45}"/>
              </a:ext>
            </a:extLst>
          </p:cNvPr>
          <p:cNvSpPr/>
          <p:nvPr/>
        </p:nvSpPr>
        <p:spPr>
          <a:xfrm>
            <a:off x="2381464" y="428955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dirty="0">
                <a:solidFill>
                  <a:srgbClr val="FFFFFF"/>
                </a:solidFill>
                <a:latin typeface="Lato" panose="020F0502020204030203" pitchFamily="34" charset="0"/>
                <a:cs typeface="Times New Roman" panose="02020603050405020304" pitchFamily="18" charset="0"/>
                <a:sym typeface="Arial"/>
              </a:rPr>
              <a:t>5</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9" name="TextBox 8">
            <a:extLst>
              <a:ext uri="{FF2B5EF4-FFF2-40B4-BE49-F238E27FC236}">
                <a16:creationId xmlns:a16="http://schemas.microsoft.com/office/drawing/2014/main" id="{C5F9BE60-556A-C2B1-2EA9-6486DAB2C19A}"/>
              </a:ext>
            </a:extLst>
          </p:cNvPr>
          <p:cNvSpPr txBox="1"/>
          <p:nvPr/>
        </p:nvSpPr>
        <p:spPr>
          <a:xfrm>
            <a:off x="2837444" y="4250572"/>
            <a:ext cx="6337377" cy="369332"/>
          </a:xfrm>
          <a:prstGeom prst="rect">
            <a:avLst/>
          </a:prstGeom>
          <a:noFill/>
        </p:spPr>
        <p:txBody>
          <a:bodyPr wrap="square" rtlCol="0">
            <a:spAutoFit/>
          </a:bodyPr>
          <a:lstStyle>
            <a:defPPr>
              <a:defRPr lang="en-US"/>
            </a:defPPr>
            <a:lvl1pPr>
              <a:defRPr>
                <a:latin typeface="Lato" panose="020F0502020204030203" pitchFamily="34" charset="0"/>
                <a:cs typeface="Times New Roman" panose="02020603050405020304" pitchFamily="18" charset="0"/>
              </a:defRPr>
            </a:lvl1pPr>
          </a:lstStyle>
          <a:p>
            <a:r>
              <a:rPr lang="fr-FR" noProof="0" dirty="0" err="1"/>
              <a:t>Prioritization</a:t>
            </a:r>
            <a:r>
              <a:rPr lang="fr-FR" noProof="0" dirty="0"/>
              <a:t> </a:t>
            </a:r>
            <a:r>
              <a:rPr lang="fr-FR" noProof="0" dirty="0" err="1"/>
              <a:t>Criteria</a:t>
            </a:r>
            <a:endParaRPr lang="fr-FR" noProof="0" dirty="0"/>
          </a:p>
        </p:txBody>
      </p:sp>
      <p:sp>
        <p:nvSpPr>
          <p:cNvPr id="19" name="Rounded Rectangle 40">
            <a:extLst>
              <a:ext uri="{FF2B5EF4-FFF2-40B4-BE49-F238E27FC236}">
                <a16:creationId xmlns:a16="http://schemas.microsoft.com/office/drawing/2014/main" id="{F2EB39F0-FBE9-10A9-A796-8BCB507436EF}"/>
              </a:ext>
            </a:extLst>
          </p:cNvPr>
          <p:cNvSpPr/>
          <p:nvPr/>
        </p:nvSpPr>
        <p:spPr>
          <a:xfrm>
            <a:off x="2178941" y="4858368"/>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0" name="Oval 19">
            <a:extLst>
              <a:ext uri="{FF2B5EF4-FFF2-40B4-BE49-F238E27FC236}">
                <a16:creationId xmlns:a16="http://schemas.microsoft.com/office/drawing/2014/main" id="{D6A5EAE8-8932-F6A8-0D9F-D0579EFAF19C}"/>
              </a:ext>
            </a:extLst>
          </p:cNvPr>
          <p:cNvSpPr/>
          <p:nvPr/>
        </p:nvSpPr>
        <p:spPr>
          <a:xfrm>
            <a:off x="2381464" y="498700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dirty="0">
                <a:solidFill>
                  <a:srgbClr val="FFFFFF"/>
                </a:solidFill>
                <a:latin typeface="Lato" panose="020F0502020204030203" pitchFamily="34" charset="0"/>
                <a:cs typeface="Times New Roman" panose="02020603050405020304" pitchFamily="18" charset="0"/>
                <a:sym typeface="Arial"/>
              </a:rPr>
              <a:t>6</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21" name="TextBox 20">
            <a:extLst>
              <a:ext uri="{FF2B5EF4-FFF2-40B4-BE49-F238E27FC236}">
                <a16:creationId xmlns:a16="http://schemas.microsoft.com/office/drawing/2014/main" id="{A71ABD81-E876-9785-BB03-D93DC6AFBDE4}"/>
              </a:ext>
            </a:extLst>
          </p:cNvPr>
          <p:cNvSpPr txBox="1"/>
          <p:nvPr/>
        </p:nvSpPr>
        <p:spPr>
          <a:xfrm>
            <a:off x="2837444" y="4948022"/>
            <a:ext cx="6337377" cy="369332"/>
          </a:xfrm>
          <a:prstGeom prst="rect">
            <a:avLst/>
          </a:prstGeom>
          <a:noFill/>
        </p:spPr>
        <p:txBody>
          <a:bodyPr wrap="square" rtlCol="0">
            <a:spAutoFit/>
          </a:bodyPr>
          <a:lstStyle>
            <a:defPPr>
              <a:defRPr lang="en-US"/>
            </a:defPPr>
            <a:lvl1pPr>
              <a:defRPr>
                <a:latin typeface="Lato" panose="020F0502020204030203" pitchFamily="34" charset="0"/>
                <a:cs typeface="Times New Roman" panose="02020603050405020304" pitchFamily="18" charset="0"/>
              </a:defRPr>
            </a:lvl1pPr>
          </a:lstStyle>
          <a:p>
            <a:r>
              <a:rPr lang="fr-FR" noProof="0" dirty="0"/>
              <a:t>Plan for Evidence Collection</a:t>
            </a:r>
          </a:p>
        </p:txBody>
      </p:sp>
      <p:sp>
        <p:nvSpPr>
          <p:cNvPr id="22" name="Rounded Rectangle 40">
            <a:extLst>
              <a:ext uri="{FF2B5EF4-FFF2-40B4-BE49-F238E27FC236}">
                <a16:creationId xmlns:a16="http://schemas.microsoft.com/office/drawing/2014/main" id="{43BC3079-E69F-74DB-B2C5-A6D34AA24C80}"/>
              </a:ext>
            </a:extLst>
          </p:cNvPr>
          <p:cNvSpPr/>
          <p:nvPr/>
        </p:nvSpPr>
        <p:spPr>
          <a:xfrm>
            <a:off x="2178941" y="5550476"/>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3" name="Oval 22">
            <a:extLst>
              <a:ext uri="{FF2B5EF4-FFF2-40B4-BE49-F238E27FC236}">
                <a16:creationId xmlns:a16="http://schemas.microsoft.com/office/drawing/2014/main" id="{71763887-75B3-2471-291C-E444FD6A960E}"/>
              </a:ext>
            </a:extLst>
          </p:cNvPr>
          <p:cNvSpPr/>
          <p:nvPr/>
        </p:nvSpPr>
        <p:spPr>
          <a:xfrm>
            <a:off x="2381464" y="5679109"/>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dirty="0">
                <a:solidFill>
                  <a:srgbClr val="FFFFFF"/>
                </a:solidFill>
                <a:latin typeface="Lato" panose="020F0502020204030203" pitchFamily="34" charset="0"/>
                <a:cs typeface="Times New Roman" panose="02020603050405020304" pitchFamily="18" charset="0"/>
                <a:sym typeface="Arial"/>
              </a:rPr>
              <a:t>7</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24" name="TextBox 23">
            <a:extLst>
              <a:ext uri="{FF2B5EF4-FFF2-40B4-BE49-F238E27FC236}">
                <a16:creationId xmlns:a16="http://schemas.microsoft.com/office/drawing/2014/main" id="{72BE7B24-BEB3-92E3-9435-48E95DEF75D5}"/>
              </a:ext>
            </a:extLst>
          </p:cNvPr>
          <p:cNvSpPr txBox="1"/>
          <p:nvPr/>
        </p:nvSpPr>
        <p:spPr>
          <a:xfrm>
            <a:off x="2837444" y="5640130"/>
            <a:ext cx="6337377" cy="369332"/>
          </a:xfrm>
          <a:prstGeom prst="rect">
            <a:avLst/>
          </a:prstGeom>
          <a:noFill/>
        </p:spPr>
        <p:txBody>
          <a:bodyPr wrap="square" rtlCol="0">
            <a:spAutoFit/>
          </a:bodyPr>
          <a:lstStyle>
            <a:defPPr>
              <a:defRPr lang="en-US"/>
            </a:defPPr>
            <a:lvl1pPr>
              <a:defRPr>
                <a:latin typeface="Lato" panose="020F0502020204030203" pitchFamily="34" charset="0"/>
                <a:cs typeface="Times New Roman" panose="02020603050405020304" pitchFamily="18" charset="0"/>
              </a:defRPr>
            </a:lvl1pPr>
          </a:lstStyle>
          <a:p>
            <a:r>
              <a:rPr lang="fr-FR" noProof="0" dirty="0" err="1"/>
              <a:t>Workplan</a:t>
            </a:r>
            <a:r>
              <a:rPr lang="fr-FR" noProof="0" dirty="0"/>
              <a:t> and Conclusion</a:t>
            </a:r>
          </a:p>
        </p:txBody>
      </p:sp>
    </p:spTree>
    <p:extLst>
      <p:ext uri="{BB962C8B-B14F-4D97-AF65-F5344CB8AC3E}">
        <p14:creationId xmlns:p14="http://schemas.microsoft.com/office/powerpoint/2010/main" val="30882016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Criteria review: Legal and ethics</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en-US" noProof="0" smtClean="0">
                <a:latin typeface="+mj-lt"/>
              </a:rPr>
              <a:pPr/>
              <a:t>30</a:t>
            </a:fld>
            <a:endParaRPr lang="en-US" noProof="0" dirty="0">
              <a:latin typeface="+mj-lt"/>
            </a:endParaRPr>
          </a:p>
        </p:txBody>
      </p:sp>
      <p:graphicFrame>
        <p:nvGraphicFramePr>
          <p:cNvPr id="3" name="Table 2">
            <a:extLst>
              <a:ext uri="{FF2B5EF4-FFF2-40B4-BE49-F238E27FC236}">
                <a16:creationId xmlns:a16="http://schemas.microsoft.com/office/drawing/2014/main" id="{3525073C-C8E1-EB0C-F962-3FAE6E11624E}"/>
              </a:ext>
            </a:extLst>
          </p:cNvPr>
          <p:cNvGraphicFramePr>
            <a:graphicFrameLocks noGrp="1"/>
          </p:cNvGraphicFramePr>
          <p:nvPr/>
        </p:nvGraphicFramePr>
        <p:xfrm>
          <a:off x="472961" y="1199400"/>
          <a:ext cx="11227627" cy="4662862"/>
        </p:xfrm>
        <a:graphic>
          <a:graphicData uri="http://schemas.openxmlformats.org/drawingml/2006/table">
            <a:tbl>
              <a:tblPr/>
              <a:tblGrid>
                <a:gridCol w="1685208">
                  <a:extLst>
                    <a:ext uri="{9D8B030D-6E8A-4147-A177-3AD203B41FA5}">
                      <a16:colId xmlns:a16="http://schemas.microsoft.com/office/drawing/2014/main" val="1564478177"/>
                    </a:ext>
                  </a:extLst>
                </a:gridCol>
                <a:gridCol w="5101987">
                  <a:extLst>
                    <a:ext uri="{9D8B030D-6E8A-4147-A177-3AD203B41FA5}">
                      <a16:colId xmlns:a16="http://schemas.microsoft.com/office/drawing/2014/main" val="4176978140"/>
                    </a:ext>
                  </a:extLst>
                </a:gridCol>
                <a:gridCol w="1508190">
                  <a:extLst>
                    <a:ext uri="{9D8B030D-6E8A-4147-A177-3AD203B41FA5}">
                      <a16:colId xmlns:a16="http://schemas.microsoft.com/office/drawing/2014/main" val="1213459350"/>
                    </a:ext>
                  </a:extLst>
                </a:gridCol>
                <a:gridCol w="1180783">
                  <a:extLst>
                    <a:ext uri="{9D8B030D-6E8A-4147-A177-3AD203B41FA5}">
                      <a16:colId xmlns:a16="http://schemas.microsoft.com/office/drawing/2014/main" val="1501533423"/>
                    </a:ext>
                  </a:extLst>
                </a:gridCol>
                <a:gridCol w="1751459">
                  <a:extLst>
                    <a:ext uri="{9D8B030D-6E8A-4147-A177-3AD203B41FA5}">
                      <a16:colId xmlns:a16="http://schemas.microsoft.com/office/drawing/2014/main" val="349205669"/>
                    </a:ext>
                  </a:extLst>
                </a:gridCol>
              </a:tblGrid>
              <a:tr h="198539">
                <a:tc>
                  <a:txBody>
                    <a:bodyPr/>
                    <a:lstStyle/>
                    <a:p>
                      <a:pPr algn="l" fontAlgn="b"/>
                      <a:r>
                        <a:rPr lang="en-US" sz="1400" b="1" i="0" u="none" strike="noStrike" noProof="0" dirty="0">
                          <a:solidFill>
                            <a:srgbClr val="000000"/>
                          </a:solidFill>
                          <a:effectLst/>
                          <a:latin typeface="+mj-lt"/>
                        </a:rPr>
                        <a:t>Sub-category</a:t>
                      </a:r>
                    </a:p>
                  </a:txBody>
                  <a:tcPr marL="8626" marR="8626" marT="8626" marB="0" anchor="b">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Criteria</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Group</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Source 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extLst>
                  <a:ext uri="{0D108BD9-81ED-4DB2-BD59-A6C34878D82A}">
                    <a16:rowId xmlns:a16="http://schemas.microsoft.com/office/drawing/2014/main" val="2709294636"/>
                  </a:ext>
                </a:extLst>
              </a:tr>
              <a:tr h="740146">
                <a:tc rowSpan="4">
                  <a:txBody>
                    <a:bodyPr/>
                    <a:lstStyle/>
                    <a:p>
                      <a:pPr algn="l" fontAlgn="b"/>
                      <a:r>
                        <a:rPr lang="en-US" sz="1200" b="0" i="0" u="none" strike="noStrike" noProof="0" dirty="0">
                          <a:solidFill>
                            <a:srgbClr val="000000"/>
                          </a:solidFill>
                          <a:effectLst/>
                          <a:latin typeface="+mj-lt"/>
                        </a:rPr>
                        <a:t>Legal</a:t>
                      </a:r>
                    </a:p>
                  </a:txBody>
                  <a:tcPr marL="8626" marR="8626" marT="8626" marB="0">
                    <a:lnL>
                      <a:noFill/>
                    </a:lnL>
                    <a:lnR>
                      <a:noFill/>
                    </a:lnR>
                    <a:lnT w="19050" cap="flat" cmpd="sng" algn="ctr">
                      <a:solidFill>
                        <a:srgbClr val="0F5D6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en-US" sz="1200" b="0" i="0" u="none" strike="noStrike" noProof="0" dirty="0">
                          <a:solidFill>
                            <a:schemeClr val="bg2"/>
                          </a:solidFill>
                          <a:effectLst/>
                          <a:latin typeface="+mj-lt"/>
                        </a:rPr>
                        <a:t>Absence of legal constraints concerning use of vaccine (i.e. departure from manufacturers’ recommendations/off license use of the vaccine, mandatory, recording, potential compensation for adverse events, incentives) </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noFill/>
                  </a:tcPr>
                </a:tc>
                <a:tc>
                  <a:txBody>
                    <a:bodyPr/>
                    <a:lstStyle/>
                    <a:p>
                      <a:pPr algn="l" fontAlgn="b"/>
                      <a:r>
                        <a:rPr lang="en-US" sz="1200" b="0" i="0" u="none" strike="noStrike" noProof="0" dirty="0">
                          <a:solidFill>
                            <a:schemeClr val="bg2"/>
                          </a:solidFill>
                          <a:effectLst/>
                          <a:latin typeface="+mj-lt"/>
                        </a:rPr>
                        <a:t>Preselection</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noFill/>
                  </a:tcPr>
                </a:tc>
                <a:tc>
                  <a:txBody>
                    <a:bodyPr/>
                    <a:lstStyle/>
                    <a:p>
                      <a:pPr algn="l" fontAlgn="b"/>
                      <a:r>
                        <a:rPr lang="en-US" sz="1200" b="0" i="0" u="none" strike="noStrike" noProof="0" dirty="0">
                          <a:solidFill>
                            <a:schemeClr val="bg2"/>
                          </a:solidFill>
                          <a:effectLst/>
                          <a:latin typeface="+mj-lt"/>
                        </a:rPr>
                        <a:t>Yes/no</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noFill/>
                  </a:tcPr>
                </a:tc>
                <a:tc>
                  <a:txBody>
                    <a:bodyPr/>
                    <a:lstStyle/>
                    <a:p>
                      <a:pPr algn="l" fontAlgn="b"/>
                      <a:r>
                        <a:rPr lang="en-US" sz="1200" b="0" i="0" u="none" strike="noStrike" noProof="0" dirty="0">
                          <a:solidFill>
                            <a:schemeClr val="bg2"/>
                          </a:solidFill>
                          <a:effectLst/>
                          <a:latin typeface="+mj-lt"/>
                        </a:rPr>
                        <a:t>Direct source</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noFill/>
                  </a:tcPr>
                </a:tc>
                <a:extLst>
                  <a:ext uri="{0D108BD9-81ED-4DB2-BD59-A6C34878D82A}">
                    <a16:rowId xmlns:a16="http://schemas.microsoft.com/office/drawing/2014/main" val="998650814"/>
                  </a:ext>
                </a:extLst>
              </a:tr>
              <a:tr h="740146">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Licensing by foreign NRA</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2"/>
                          </a:solidFill>
                          <a:effectLst/>
                          <a:latin typeface="+mn-lt"/>
                          <a:ea typeface="+mn-ea"/>
                          <a:cs typeface="+mn-cs"/>
                          <a:sym typeface="Arial"/>
                        </a:rPr>
                        <a:t>Preselection</a:t>
                      </a:r>
                      <a:endParaRPr lang="en-US" sz="1200" b="0" i="0" u="none" strike="noStrike" noProof="0" dirty="0">
                        <a:solidFill>
                          <a:schemeClr val="bg2"/>
                        </a:solidFill>
                        <a:effectLst/>
                        <a:latin typeface="+mj-lt"/>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noProof="0" dirty="0">
                          <a:solidFill>
                            <a:schemeClr val="bg2"/>
                          </a:solidFill>
                          <a:effectLst/>
                          <a:latin typeface="+mj-lt"/>
                        </a:rPr>
                        <a:t>Yes/no</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noProof="0" dirty="0">
                          <a:solidFill>
                            <a:schemeClr val="bg2"/>
                          </a:solidFill>
                          <a:effectLst/>
                          <a:latin typeface="+mj-lt"/>
                        </a:rPr>
                        <a:t>Direct source</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extLst>
                  <a:ext uri="{0D108BD9-81ED-4DB2-BD59-A6C34878D82A}">
                    <a16:rowId xmlns:a16="http://schemas.microsoft.com/office/drawing/2014/main" val="2668611637"/>
                  </a:ext>
                </a:extLst>
              </a:tr>
              <a:tr h="740146">
                <a:tc vMerge="1">
                  <a:txBody>
                    <a:bodyPr/>
                    <a:lstStyle/>
                    <a:p>
                      <a:pPr algn="l" fontAlgn="b"/>
                      <a:r>
                        <a:rPr lang="fr-FR" sz="1200" b="0" i="0" u="none" strike="noStrike" noProof="0" dirty="0">
                          <a:solidFill>
                            <a:srgbClr val="000000"/>
                          </a:solidFill>
                          <a:effectLst/>
                          <a:latin typeface="+mj-lt"/>
                        </a:rPr>
                        <a:t>Coût</a:t>
                      </a:r>
                    </a:p>
                  </a:txBody>
                  <a:tcPr marL="8626" marR="8626" marT="8626" marB="0">
                    <a:lnL>
                      <a:noFill/>
                    </a:lnL>
                    <a:lnR>
                      <a:noFill/>
                    </a:lnR>
                    <a:lnT w="6350" cap="flat" cmpd="sng" algn="ctr">
                      <a:solidFill>
                        <a:schemeClr val="tx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Prequalified by WHO</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2"/>
                          </a:solidFill>
                          <a:effectLst/>
                          <a:latin typeface="+mn-lt"/>
                          <a:ea typeface="+mn-ea"/>
                          <a:cs typeface="+mn-cs"/>
                          <a:sym typeface="Arial"/>
                        </a:rPr>
                        <a:t>Preselection</a:t>
                      </a:r>
                      <a:endParaRPr lang="en-US" sz="1200" b="0" i="0" u="none" strike="noStrike" noProof="0" dirty="0">
                        <a:solidFill>
                          <a:schemeClr val="bg2"/>
                        </a:solidFill>
                        <a:effectLst/>
                        <a:latin typeface="+mj-lt"/>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noProof="0" dirty="0">
                          <a:solidFill>
                            <a:schemeClr val="bg2"/>
                          </a:solidFill>
                          <a:effectLst/>
                          <a:latin typeface="+mj-lt"/>
                        </a:rPr>
                        <a:t>Yes/no</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noProof="0" dirty="0">
                          <a:solidFill>
                            <a:schemeClr val="bg2"/>
                          </a:solidFill>
                          <a:effectLst/>
                          <a:latin typeface="+mj-lt"/>
                        </a:rPr>
                        <a:t>Direct source</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extLst>
                  <a:ext uri="{0D108BD9-81ED-4DB2-BD59-A6C34878D82A}">
                    <a16:rowId xmlns:a16="http://schemas.microsoft.com/office/drawing/2014/main" val="654516255"/>
                  </a:ext>
                </a:extLst>
              </a:tr>
              <a:tr h="740146">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Licensing by national RA</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2"/>
                          </a:solidFill>
                          <a:effectLst/>
                          <a:latin typeface="+mn-lt"/>
                          <a:ea typeface="+mn-ea"/>
                          <a:cs typeface="+mn-cs"/>
                          <a:sym typeface="Arial"/>
                        </a:rPr>
                        <a:t>Preselection</a:t>
                      </a:r>
                      <a:endParaRPr lang="en-US" sz="1200" b="0" i="0" u="none" strike="noStrike" noProof="0" dirty="0">
                        <a:solidFill>
                          <a:schemeClr val="bg2"/>
                        </a:solidFill>
                        <a:effectLst/>
                        <a:latin typeface="+mj-lt"/>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en-US" sz="1200" b="0" i="0" u="none" strike="noStrike" noProof="0" dirty="0">
                          <a:solidFill>
                            <a:schemeClr val="bg2"/>
                          </a:solidFill>
                          <a:effectLst/>
                          <a:latin typeface="+mj-lt"/>
                        </a:rPr>
                        <a:t>Yes/no</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en-US" sz="1200" b="0" i="0" u="none" strike="noStrike" noProof="0" dirty="0">
                          <a:solidFill>
                            <a:schemeClr val="bg2"/>
                          </a:solidFill>
                          <a:effectLst/>
                          <a:latin typeface="+mj-lt"/>
                        </a:rPr>
                        <a:t>Direct source</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extLst>
                  <a:ext uri="{0D108BD9-81ED-4DB2-BD59-A6C34878D82A}">
                    <a16:rowId xmlns:a16="http://schemas.microsoft.com/office/drawing/2014/main" val="3072329934"/>
                  </a:ext>
                </a:extLst>
              </a:tr>
              <a:tr h="740146">
                <a:tc rowSpan="2">
                  <a:txBody>
                    <a:bodyPr/>
                    <a:lstStyle/>
                    <a:p>
                      <a:pPr algn="l" fontAlgn="b"/>
                      <a:r>
                        <a:rPr lang="en-US" sz="1200" b="0" i="0" u="none" strike="noStrike" noProof="0" dirty="0">
                          <a:solidFill>
                            <a:srgbClr val="000000"/>
                          </a:solidFill>
                          <a:effectLst/>
                          <a:latin typeface="+mj-lt"/>
                        </a:rPr>
                        <a:t>Ethical</a:t>
                      </a:r>
                    </a:p>
                  </a:txBody>
                  <a:tcPr marL="8626" marR="8626" marT="8626" marB="0">
                    <a:lnL>
                      <a:noFill/>
                    </a:lnL>
                    <a:lnR>
                      <a:noFill/>
                    </a:lnR>
                    <a:lnT w="6350" cap="flat" cmpd="sng" algn="ctr">
                      <a:solidFill>
                        <a:schemeClr val="tx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Accessibility and equity of vaccination for the target population</a:t>
                      </a: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noProof="0" dirty="0" err="1">
                          <a:solidFill>
                            <a:schemeClr val="bg1">
                              <a:lumMod val="50000"/>
                            </a:schemeClr>
                          </a:solidFill>
                          <a:effectLst/>
                          <a:latin typeface="+mj-lt"/>
                        </a:rPr>
                        <a:t>Feasibiliy</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Qualitative</a:t>
                      </a: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Expert opinion</a:t>
                      </a: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extLst>
                  <a:ext uri="{0D108BD9-81ED-4DB2-BD59-A6C34878D82A}">
                    <a16:rowId xmlns:a16="http://schemas.microsoft.com/office/drawing/2014/main" val="2266503516"/>
                  </a:ext>
                </a:extLst>
              </a:tr>
              <a:tr h="740146">
                <a:tc vMerge="1">
                  <a:txBody>
                    <a:bodyPr/>
                    <a:lstStyle/>
                    <a:p>
                      <a:pPr algn="l" fontAlgn="b"/>
                      <a:r>
                        <a:rPr lang="fr-FR" sz="1200" b="0" i="0" u="none" strike="noStrike" noProof="0" dirty="0">
                          <a:solidFill>
                            <a:srgbClr val="000000"/>
                          </a:solidFill>
                          <a:effectLst/>
                          <a:latin typeface="+mj-lt"/>
                        </a:rPr>
                        <a:t>Ratio</a:t>
                      </a: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Ethical, market and diplomatic issues that may affect acceptability of the vaccine to stakeholders</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rgbClr val="0F5D61"/>
                      </a:solidFill>
                      <a:prstDash val="sysDash"/>
                      <a:round/>
                      <a:headEnd type="none" w="med" len="med"/>
                      <a:tailEnd type="none" w="med" len="med"/>
                    </a:lnB>
                    <a:solidFill>
                      <a:srgbClr val="FFFFFF"/>
                    </a:solidFill>
                  </a:tcPr>
                </a:tc>
                <a:tc>
                  <a:txBody>
                    <a:bodyPr/>
                    <a:lstStyle/>
                    <a:p>
                      <a:pPr algn="l" fontAlgn="b"/>
                      <a:r>
                        <a:rPr lang="en-US" sz="1200" b="0" i="0" u="none" strike="noStrike" cap="none" noProof="0" dirty="0" err="1">
                          <a:solidFill>
                            <a:schemeClr val="bg1">
                              <a:lumMod val="50000"/>
                            </a:schemeClr>
                          </a:solidFill>
                          <a:effectLst/>
                          <a:latin typeface="+mn-lt"/>
                          <a:ea typeface="+mn-ea"/>
                          <a:cs typeface="+mn-cs"/>
                          <a:sym typeface="Arial"/>
                        </a:rPr>
                        <a:t>Feasibiliy</a:t>
                      </a:r>
                      <a:endParaRPr lang="en-US" sz="1200" b="0" i="0" u="none" strike="noStrike" cap="none" noProof="0" dirty="0">
                        <a:solidFill>
                          <a:schemeClr val="bg1">
                            <a:lumMod val="50000"/>
                          </a:schemeClr>
                        </a:solidFill>
                        <a:effectLst/>
                        <a:latin typeface="+mn-lt"/>
                        <a:ea typeface="+mn-ea"/>
                        <a:cs typeface="+mn-cs"/>
                        <a:sym typeface="Arial"/>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rgbClr val="0F5D61"/>
                      </a:solidFill>
                      <a:prstDash val="sysDash"/>
                      <a:round/>
                      <a:headEnd type="none" w="med" len="med"/>
                      <a:tailEnd type="none" w="med" len="med"/>
                    </a:lnB>
                    <a:solidFill>
                      <a:srgbClr val="FFFFFF"/>
                    </a:solidFill>
                  </a:tcPr>
                </a:tc>
                <a:tc>
                  <a:txBody>
                    <a:bodyPr/>
                    <a:lstStyle/>
                    <a:p>
                      <a:pPr algn="l" fontAlgn="b"/>
                      <a:r>
                        <a:rPr lang="en-US" sz="1200" b="0" i="0" u="none" strike="noStrike" noProof="0" dirty="0">
                          <a:solidFill>
                            <a:schemeClr val="bg2"/>
                          </a:solidFill>
                          <a:effectLst/>
                          <a:latin typeface="+mj-lt"/>
                        </a:rPr>
                        <a:t>Yes/no</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rgbClr val="0F5D61"/>
                      </a:solidFill>
                      <a:prstDash val="sysDash"/>
                      <a:round/>
                      <a:headEnd type="none" w="med" len="med"/>
                      <a:tailEnd type="none" w="med" len="med"/>
                    </a:lnB>
                    <a:solidFill>
                      <a:srgbClr val="FFFFFF"/>
                    </a:solidFill>
                  </a:tcPr>
                </a:tc>
                <a:tc>
                  <a:txBody>
                    <a:bodyPr/>
                    <a:lstStyle/>
                    <a:p>
                      <a:pPr algn="l" fontAlgn="b"/>
                      <a:r>
                        <a:rPr lang="en-US" sz="1200" b="0" i="0" u="none" strike="noStrike" noProof="0" dirty="0">
                          <a:solidFill>
                            <a:schemeClr val="bg2"/>
                          </a:solidFill>
                          <a:effectLst/>
                          <a:latin typeface="+mj-lt"/>
                        </a:rPr>
                        <a:t>Direct source</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rgbClr val="0F5D61"/>
                      </a:solidFill>
                      <a:prstDash val="sysDash"/>
                      <a:round/>
                      <a:headEnd type="none" w="med" len="med"/>
                      <a:tailEnd type="none" w="med" len="med"/>
                    </a:lnB>
                    <a:solidFill>
                      <a:srgbClr val="FFFFFF"/>
                    </a:solidFill>
                  </a:tcPr>
                </a:tc>
                <a:extLst>
                  <a:ext uri="{0D108BD9-81ED-4DB2-BD59-A6C34878D82A}">
                    <a16:rowId xmlns:a16="http://schemas.microsoft.com/office/drawing/2014/main" val="1103776584"/>
                  </a:ext>
                </a:extLst>
              </a:tr>
            </a:tbl>
          </a:graphicData>
        </a:graphic>
      </p:graphicFrame>
      <p:sp>
        <p:nvSpPr>
          <p:cNvPr id="4" name="Rectangle 3">
            <a:extLst>
              <a:ext uri="{FF2B5EF4-FFF2-40B4-BE49-F238E27FC236}">
                <a16:creationId xmlns:a16="http://schemas.microsoft.com/office/drawing/2014/main" id="{E896E550-5EAD-12D7-6FB4-19F0B23A3053}"/>
              </a:ext>
            </a:extLst>
          </p:cNvPr>
          <p:cNvSpPr/>
          <p:nvPr/>
        </p:nvSpPr>
        <p:spPr>
          <a:xfrm>
            <a:off x="3781424" y="5984260"/>
            <a:ext cx="1743075" cy="211418"/>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noProof="0" dirty="0"/>
              <a:t>Essential</a:t>
            </a:r>
          </a:p>
        </p:txBody>
      </p:sp>
      <p:sp>
        <p:nvSpPr>
          <p:cNvPr id="6" name="Rectangle 5">
            <a:extLst>
              <a:ext uri="{FF2B5EF4-FFF2-40B4-BE49-F238E27FC236}">
                <a16:creationId xmlns:a16="http://schemas.microsoft.com/office/drawing/2014/main" id="{FE7ADA12-692B-59E5-D1C6-2892A32CFEFA}"/>
              </a:ext>
            </a:extLst>
          </p:cNvPr>
          <p:cNvSpPr/>
          <p:nvPr/>
        </p:nvSpPr>
        <p:spPr>
          <a:xfrm>
            <a:off x="5795965" y="5984260"/>
            <a:ext cx="1743075" cy="21141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noProof="0" dirty="0">
                <a:solidFill>
                  <a:schemeClr val="tx1">
                    <a:lumMod val="50000"/>
                  </a:schemeClr>
                </a:solidFill>
              </a:rPr>
              <a:t>Significant</a:t>
            </a:r>
          </a:p>
        </p:txBody>
      </p:sp>
    </p:spTree>
    <p:extLst>
      <p:ext uri="{BB962C8B-B14F-4D97-AF65-F5344CB8AC3E}">
        <p14:creationId xmlns:p14="http://schemas.microsoft.com/office/powerpoint/2010/main" val="33862653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Criteria review: Strategy</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en-US" noProof="0" smtClean="0">
                <a:latin typeface="+mj-lt"/>
              </a:rPr>
              <a:pPr/>
              <a:t>31</a:t>
            </a:fld>
            <a:endParaRPr lang="en-US" noProof="0" dirty="0">
              <a:latin typeface="+mj-lt"/>
            </a:endParaRPr>
          </a:p>
        </p:txBody>
      </p:sp>
      <p:graphicFrame>
        <p:nvGraphicFramePr>
          <p:cNvPr id="3" name="Table 2">
            <a:extLst>
              <a:ext uri="{FF2B5EF4-FFF2-40B4-BE49-F238E27FC236}">
                <a16:creationId xmlns:a16="http://schemas.microsoft.com/office/drawing/2014/main" id="{3525073C-C8E1-EB0C-F962-3FAE6E11624E}"/>
              </a:ext>
            </a:extLst>
          </p:cNvPr>
          <p:cNvGraphicFramePr>
            <a:graphicFrameLocks noGrp="1"/>
          </p:cNvGraphicFramePr>
          <p:nvPr/>
        </p:nvGraphicFramePr>
        <p:xfrm>
          <a:off x="472961" y="1199400"/>
          <a:ext cx="11218296" cy="3823844"/>
        </p:xfrm>
        <a:graphic>
          <a:graphicData uri="http://schemas.openxmlformats.org/drawingml/2006/table">
            <a:tbl>
              <a:tblPr/>
              <a:tblGrid>
                <a:gridCol w="1683808">
                  <a:extLst>
                    <a:ext uri="{9D8B030D-6E8A-4147-A177-3AD203B41FA5}">
                      <a16:colId xmlns:a16="http://schemas.microsoft.com/office/drawing/2014/main" val="1564478177"/>
                    </a:ext>
                  </a:extLst>
                </a:gridCol>
                <a:gridCol w="5097746">
                  <a:extLst>
                    <a:ext uri="{9D8B030D-6E8A-4147-A177-3AD203B41FA5}">
                      <a16:colId xmlns:a16="http://schemas.microsoft.com/office/drawing/2014/main" val="4176978140"/>
                    </a:ext>
                  </a:extLst>
                </a:gridCol>
                <a:gridCol w="1506937">
                  <a:extLst>
                    <a:ext uri="{9D8B030D-6E8A-4147-A177-3AD203B41FA5}">
                      <a16:colId xmlns:a16="http://schemas.microsoft.com/office/drawing/2014/main" val="1213459350"/>
                    </a:ext>
                  </a:extLst>
                </a:gridCol>
                <a:gridCol w="1179802">
                  <a:extLst>
                    <a:ext uri="{9D8B030D-6E8A-4147-A177-3AD203B41FA5}">
                      <a16:colId xmlns:a16="http://schemas.microsoft.com/office/drawing/2014/main" val="1501533423"/>
                    </a:ext>
                  </a:extLst>
                </a:gridCol>
                <a:gridCol w="1750003">
                  <a:extLst>
                    <a:ext uri="{9D8B030D-6E8A-4147-A177-3AD203B41FA5}">
                      <a16:colId xmlns:a16="http://schemas.microsoft.com/office/drawing/2014/main" val="349205669"/>
                    </a:ext>
                  </a:extLst>
                </a:gridCol>
              </a:tblGrid>
              <a:tr h="183270">
                <a:tc>
                  <a:txBody>
                    <a:bodyPr/>
                    <a:lstStyle/>
                    <a:p>
                      <a:pPr algn="l" fontAlgn="b"/>
                      <a:r>
                        <a:rPr lang="en-US" sz="1400" b="1" i="0" u="none" strike="noStrike" noProof="0" dirty="0">
                          <a:solidFill>
                            <a:srgbClr val="000000"/>
                          </a:solidFill>
                          <a:effectLst/>
                          <a:latin typeface="+mj-lt"/>
                        </a:rPr>
                        <a:t>Sub-category</a:t>
                      </a:r>
                    </a:p>
                  </a:txBody>
                  <a:tcPr marL="8626" marR="8626" marT="8626" marB="0" anchor="b">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Criteria</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Group</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Source 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extLst>
                  <a:ext uri="{0D108BD9-81ED-4DB2-BD59-A6C34878D82A}">
                    <a16:rowId xmlns:a16="http://schemas.microsoft.com/office/drawing/2014/main" val="2709294636"/>
                  </a:ext>
                </a:extLst>
              </a:tr>
              <a:tr h="428840">
                <a:tc rowSpan="4">
                  <a:txBody>
                    <a:bodyPr/>
                    <a:lstStyle/>
                    <a:p>
                      <a:pPr algn="l" fontAlgn="b"/>
                      <a:r>
                        <a:rPr lang="en-US" sz="1200" b="0" i="0" u="none" strike="noStrike" noProof="0" dirty="0">
                          <a:solidFill>
                            <a:srgbClr val="000000"/>
                          </a:solidFill>
                          <a:effectLst/>
                          <a:latin typeface="+mj-lt"/>
                        </a:rPr>
                        <a:t>Opportunities</a:t>
                      </a:r>
                    </a:p>
                  </a:txBody>
                  <a:tcPr marL="8626" marR="8626" marT="8626" marB="0">
                    <a:lnL>
                      <a:noFill/>
                    </a:lnL>
                    <a:lnR>
                      <a:noFill/>
                    </a:lnR>
                    <a:lnT w="19050" cap="flat" cmpd="sng" algn="ctr">
                      <a:solidFill>
                        <a:srgbClr val="0F5D61"/>
                      </a:solidFill>
                      <a:prstDash val="solid"/>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Interchangeability with alternative or future products/presentations</a:t>
                      </a:r>
                    </a:p>
                  </a:txBody>
                  <a:tcPr marL="8626" marR="8626" marT="8626" marB="0" anchor="ctr">
                    <a:lnL>
                      <a:noFill/>
                    </a:lnL>
                    <a:lnR>
                      <a:noFill/>
                    </a:lnR>
                    <a:lnT w="19050" cap="flat" cmpd="sng" algn="ctr">
                      <a:solidFill>
                        <a:srgbClr val="0F5D61"/>
                      </a:solidFill>
                      <a:prstDash val="solid"/>
                      <a:round/>
                      <a:headEnd type="none" w="med" len="med"/>
                      <a:tailEnd type="none" w="med" len="med"/>
                    </a:lnT>
                    <a:lnB>
                      <a:noFill/>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Feasibility</a:t>
                      </a:r>
                    </a:p>
                  </a:txBody>
                  <a:tcPr marL="8626" marR="8626" marT="8626" marB="0" anchor="ctr">
                    <a:lnL>
                      <a:noFill/>
                    </a:lnL>
                    <a:lnR>
                      <a:noFill/>
                    </a:lnR>
                    <a:lnT w="19050" cap="flat" cmpd="sng" algn="ctr">
                      <a:solidFill>
                        <a:srgbClr val="0F5D61"/>
                      </a:solidFill>
                      <a:prstDash val="solid"/>
                      <a:round/>
                      <a:headEnd type="none" w="med" len="med"/>
                      <a:tailEnd type="none" w="med" len="med"/>
                    </a:lnT>
                    <a:lnB>
                      <a:noFill/>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Qualitative</a:t>
                      </a:r>
                    </a:p>
                  </a:txBody>
                  <a:tcPr marL="8626" marR="8626" marT="8626" marB="0" anchor="ctr">
                    <a:lnL>
                      <a:noFill/>
                    </a:lnL>
                    <a:lnR>
                      <a:noFill/>
                    </a:lnR>
                    <a:lnT w="19050" cap="flat" cmpd="sng" algn="ctr">
                      <a:solidFill>
                        <a:srgbClr val="0F5D61"/>
                      </a:solidFill>
                      <a:prstDash val="solid"/>
                      <a:round/>
                      <a:headEnd type="none" w="med" len="med"/>
                      <a:tailEnd type="none" w="med" len="med"/>
                    </a:lnT>
                    <a:lnB>
                      <a:noFill/>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Direct source</a:t>
                      </a:r>
                    </a:p>
                  </a:txBody>
                  <a:tcPr marL="8626" marR="8626" marT="8626" marB="0" anchor="ctr">
                    <a:lnL>
                      <a:noFill/>
                    </a:lnL>
                    <a:lnR>
                      <a:noFill/>
                    </a:lnR>
                    <a:lnT w="19050" cap="flat" cmpd="sng" algn="ctr">
                      <a:solidFill>
                        <a:srgbClr val="0F5D61"/>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998650814"/>
                  </a:ext>
                </a:extLst>
              </a:tr>
              <a:tr h="428840">
                <a:tc vMerge="1">
                  <a:txBody>
                    <a:bodyPr/>
                    <a:lstStyle/>
                    <a:p>
                      <a:endParaRPr lang="en-US"/>
                    </a:p>
                  </a:txBody>
                  <a:tcPr/>
                </a:tc>
                <a:tc>
                  <a:txBody>
                    <a:bodyPr/>
                    <a:lstStyle/>
                    <a:p>
                      <a:pPr algn="l" fontAlgn="b"/>
                      <a:r>
                        <a:rPr lang="en-US" sz="1200" b="0" i="0" u="none" strike="noStrike" noProof="0" dirty="0">
                          <a:solidFill>
                            <a:schemeClr val="tx1"/>
                          </a:solidFill>
                          <a:effectLst/>
                          <a:latin typeface="+mj-lt"/>
                        </a:rPr>
                        <a:t>Contribution to national/regional/global goals (e.g., eradication, control, elimination, reduction)</a:t>
                      </a:r>
                    </a:p>
                  </a:txBody>
                  <a:tcPr marL="8626" marR="8626" marT="8626" marB="0" anchor="ctr">
                    <a:lnL>
                      <a:noFill/>
                    </a:lnL>
                    <a:lnR>
                      <a:noFill/>
                    </a:lnR>
                    <a:lnT w="6350" cap="flat" cmpd="sng" algn="ctr">
                      <a:noFill/>
                      <a:prstDash val="sysDash"/>
                      <a:round/>
                      <a:headEnd type="none" w="med" len="med"/>
                      <a:tailEnd type="none" w="med" len="med"/>
                    </a:lnT>
                    <a:lnB>
                      <a:noFill/>
                    </a:lnB>
                    <a:solidFill>
                      <a:srgbClr val="FFFF00"/>
                    </a:solidFill>
                  </a:tcPr>
                </a:tc>
                <a:tc>
                  <a:txBody>
                    <a:bodyPr/>
                    <a:lstStyle/>
                    <a:p>
                      <a:pPr algn="l" fontAlgn="b"/>
                      <a:r>
                        <a:rPr lang="en-US" sz="1200" b="0" i="0" u="none" strike="noStrike" noProof="0" dirty="0">
                          <a:solidFill>
                            <a:schemeClr val="tx1"/>
                          </a:solidFill>
                          <a:effectLst/>
                          <a:latin typeface="+mj-lt"/>
                        </a:rPr>
                        <a:t>Importance</a:t>
                      </a:r>
                    </a:p>
                  </a:txBody>
                  <a:tcPr marL="8626" marR="8626" marT="8626" marB="0" anchor="ctr">
                    <a:lnL>
                      <a:noFill/>
                    </a:lnL>
                    <a:lnR>
                      <a:noFill/>
                    </a:lnR>
                    <a:lnT w="6350" cap="flat" cmpd="sng" algn="ctr">
                      <a:noFill/>
                      <a:prstDash val="sysDash"/>
                      <a:round/>
                      <a:headEnd type="none" w="med" len="med"/>
                      <a:tailEnd type="none" w="med" len="med"/>
                    </a:lnT>
                    <a:lnB>
                      <a:noFill/>
                    </a:lnB>
                    <a:solidFill>
                      <a:srgbClr val="FFFF00"/>
                    </a:solidFill>
                  </a:tcPr>
                </a:tc>
                <a:tc>
                  <a:txBody>
                    <a:bodyPr/>
                    <a:lstStyle/>
                    <a:p>
                      <a:pPr algn="l" fontAlgn="b"/>
                      <a:r>
                        <a:rPr lang="en-US" sz="1200" b="0" i="0" u="none" strike="noStrike" noProof="0" dirty="0">
                          <a:solidFill>
                            <a:schemeClr val="tx1"/>
                          </a:solidFill>
                          <a:effectLst/>
                          <a:latin typeface="+mj-lt"/>
                        </a:rPr>
                        <a:t>Quantitative/ </a:t>
                      </a:r>
                      <a:r>
                        <a:rPr lang="en-US" sz="1200" b="0" i="0" u="none" strike="noStrike" noProof="0" dirty="0" err="1">
                          <a:solidFill>
                            <a:schemeClr val="tx1"/>
                          </a:solidFill>
                          <a:effectLst/>
                          <a:latin typeface="+mj-lt"/>
                        </a:rPr>
                        <a:t>qualititative</a:t>
                      </a:r>
                      <a:endParaRPr lang="en-US" sz="1200" b="0" i="0" u="none" strike="noStrike" noProof="0" dirty="0">
                        <a:solidFill>
                          <a:schemeClr val="tx1"/>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a:noFill/>
                    </a:lnB>
                    <a:solidFill>
                      <a:srgbClr val="FFFF00"/>
                    </a:solidFill>
                  </a:tcPr>
                </a:tc>
                <a:tc>
                  <a:txBody>
                    <a:bodyPr/>
                    <a:lstStyle/>
                    <a:p>
                      <a:pPr algn="l" fontAlgn="b"/>
                      <a:r>
                        <a:rPr lang="en-US" sz="1200" b="0" i="0" u="none" strike="noStrike" noProof="0" dirty="0">
                          <a:solidFill>
                            <a:schemeClr val="tx1"/>
                          </a:solidFill>
                          <a:effectLst/>
                          <a:latin typeface="+mj-lt"/>
                        </a:rPr>
                        <a:t>Direct source</a:t>
                      </a:r>
                    </a:p>
                  </a:txBody>
                  <a:tcPr marL="8626" marR="8626" marT="8626" marB="0" anchor="ctr">
                    <a:lnL>
                      <a:noFill/>
                    </a:lnL>
                    <a:lnR>
                      <a:noFill/>
                    </a:lnR>
                    <a:lnT w="6350" cap="flat" cmpd="sng" algn="ctr">
                      <a:noFill/>
                      <a:prstDash val="sysDash"/>
                      <a:round/>
                      <a:headEnd type="none" w="med" len="med"/>
                      <a:tailEnd type="none" w="med" len="med"/>
                    </a:lnT>
                    <a:lnB>
                      <a:noFill/>
                    </a:lnB>
                    <a:solidFill>
                      <a:srgbClr val="FFFF00"/>
                    </a:solidFill>
                  </a:tcPr>
                </a:tc>
                <a:extLst>
                  <a:ext uri="{0D108BD9-81ED-4DB2-BD59-A6C34878D82A}">
                    <a16:rowId xmlns:a16="http://schemas.microsoft.com/office/drawing/2014/main" val="2856362167"/>
                  </a:ext>
                </a:extLst>
              </a:tr>
              <a:tr h="514409">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Opportunity to pair introduction with other planned program (e.g. other vaccine introduction or switch with same target population)</a:t>
                      </a:r>
                    </a:p>
                  </a:txBody>
                  <a:tcPr marL="8626" marR="8626" marT="8626" marB="0" anchor="ctr">
                    <a:lnL>
                      <a:noFill/>
                    </a:lnL>
                    <a:lnR>
                      <a:noFill/>
                    </a:lnR>
                    <a:lnT w="6350" cap="flat" cmpd="sng" algn="ctr">
                      <a:no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Feasibility</a:t>
                      </a:r>
                    </a:p>
                  </a:txBody>
                  <a:tcPr marL="8626" marR="8626" marT="8626" marB="0" anchor="ctr">
                    <a:lnL>
                      <a:noFill/>
                    </a:lnL>
                    <a:lnR>
                      <a:noFill/>
                    </a:lnR>
                    <a:lnT w="6350" cap="flat" cmpd="sng" algn="ctr">
                      <a:no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Yes/no</a:t>
                      </a:r>
                    </a:p>
                  </a:txBody>
                  <a:tcPr marL="8626" marR="8626" marT="8626" marB="0" anchor="ctr">
                    <a:lnL>
                      <a:noFill/>
                    </a:lnL>
                    <a:lnR>
                      <a:noFill/>
                    </a:lnR>
                    <a:lnT w="6350" cap="flat" cmpd="sng" algn="ctr">
                      <a:no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Direct source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extLst>
                  <a:ext uri="{0D108BD9-81ED-4DB2-BD59-A6C34878D82A}">
                    <a16:rowId xmlns:a16="http://schemas.microsoft.com/office/drawing/2014/main" val="2028338728"/>
                  </a:ext>
                </a:extLst>
              </a:tr>
              <a:tr h="428840">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Existing recommendations / guidelines for use (e.g. SAGE, professional organizations)</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Importance</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Yes/no</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Direct source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extLst>
                  <a:ext uri="{0D108BD9-81ED-4DB2-BD59-A6C34878D82A}">
                    <a16:rowId xmlns:a16="http://schemas.microsoft.com/office/drawing/2014/main" val="1597863244"/>
                  </a:ext>
                </a:extLst>
              </a:tr>
              <a:tr h="428840">
                <a:tc>
                  <a:txBody>
                    <a:bodyPr/>
                    <a:lstStyle/>
                    <a:p>
                      <a:pPr algn="l" fontAlgn="b"/>
                      <a:r>
                        <a:rPr lang="en-US" sz="1200" b="0" i="0" u="none" strike="noStrike" noProof="0" dirty="0">
                          <a:solidFill>
                            <a:srgbClr val="000000"/>
                          </a:solidFill>
                          <a:effectLst/>
                          <a:latin typeface="+mj-lt"/>
                        </a:rPr>
                        <a:t>Target</a:t>
                      </a:r>
                    </a:p>
                  </a:txBody>
                  <a:tcPr marL="8626" marR="8626" marT="8626" marB="0">
                    <a:lnL>
                      <a:noFill/>
                    </a:lnL>
                    <a:lnR>
                      <a:noFill/>
                    </a:lnR>
                    <a:lnT w="6350" cap="flat" cmpd="sng" algn="ctr">
                      <a:solidFill>
                        <a:srgbClr val="0F5D61"/>
                      </a:solidFill>
                      <a:prstDash val="sysDash"/>
                      <a:round/>
                      <a:headEnd type="none" w="med" len="med"/>
                      <a:tailEnd type="none" w="med" len="med"/>
                    </a:lnT>
                    <a:lnB w="12700" cap="flat" cmpd="sng" algn="ctr">
                      <a:solidFill>
                        <a:srgbClr val="0F5D61"/>
                      </a:solidFill>
                      <a:prstDash val="sysDot"/>
                      <a:round/>
                      <a:headEnd type="none" w="med" len="med"/>
                      <a:tailEnd type="none" w="med" len="med"/>
                    </a:lnB>
                  </a:tcPr>
                </a:tc>
                <a:tc>
                  <a:txBody>
                    <a:bodyPr/>
                    <a:lstStyle/>
                    <a:p>
                      <a:pPr algn="l" fontAlgn="b"/>
                      <a:r>
                        <a:rPr lang="en-US" sz="1200" b="0" i="0" u="none" strike="noStrike" noProof="0" dirty="0">
                          <a:solidFill>
                            <a:schemeClr val="bg1"/>
                          </a:solidFill>
                          <a:effectLst/>
                          <a:latin typeface="+mj-lt"/>
                        </a:rPr>
                        <a:t>Accessibility of the target population (age, gender, special risk)</a:t>
                      </a:r>
                    </a:p>
                  </a:txBody>
                  <a:tcPr marL="8626" marR="8626" marT="8626" marB="0" anchor="ctr">
                    <a:lnL>
                      <a:noFill/>
                    </a:lnL>
                    <a:lnR>
                      <a:noFill/>
                    </a:lnR>
                    <a:lnT w="6350" cap="flat" cmpd="sng" algn="ctr">
                      <a:solidFill>
                        <a:schemeClr val="tx1"/>
                      </a:solidFill>
                      <a:prstDash val="sysDash"/>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tc>
                  <a:txBody>
                    <a:bodyPr/>
                    <a:lstStyle/>
                    <a:p>
                      <a:pPr algn="l" fontAlgn="b"/>
                      <a:r>
                        <a:rPr lang="en-US" sz="1200" b="0" i="0" u="none" strike="noStrike" noProof="0" dirty="0">
                          <a:solidFill>
                            <a:schemeClr val="bg1"/>
                          </a:solidFill>
                          <a:effectLst/>
                          <a:latin typeface="+mj-lt"/>
                        </a:rPr>
                        <a:t>Feasibility</a:t>
                      </a:r>
                    </a:p>
                  </a:txBody>
                  <a:tcPr marL="8626" marR="8626" marT="8626" marB="0" anchor="ctr">
                    <a:lnL>
                      <a:noFill/>
                    </a:lnL>
                    <a:lnR>
                      <a:noFill/>
                    </a:lnR>
                    <a:lnT w="6350" cap="flat" cmpd="sng" algn="ctr">
                      <a:solidFill>
                        <a:schemeClr val="tx1"/>
                      </a:solidFill>
                      <a:prstDash val="sysDash"/>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tc>
                  <a:txBody>
                    <a:bodyPr/>
                    <a:lstStyle/>
                    <a:p>
                      <a:pPr algn="l" fontAlgn="b"/>
                      <a:r>
                        <a:rPr lang="en-US" sz="1200" b="0" i="0" u="none" strike="noStrike" noProof="0" dirty="0">
                          <a:solidFill>
                            <a:schemeClr val="bg1"/>
                          </a:solidFill>
                          <a:effectLst/>
                          <a:latin typeface="+mj-lt"/>
                        </a:rPr>
                        <a:t>Qualitative</a:t>
                      </a:r>
                    </a:p>
                  </a:txBody>
                  <a:tcPr marL="8626" marR="8626" marT="8626" marB="0" anchor="ctr">
                    <a:lnL>
                      <a:noFill/>
                    </a:lnL>
                    <a:lnR>
                      <a:noFill/>
                    </a:lnR>
                    <a:lnT w="6350" cap="flat" cmpd="sng" algn="ctr">
                      <a:solidFill>
                        <a:schemeClr val="tx1"/>
                      </a:solidFill>
                      <a:prstDash val="sysDash"/>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tc>
                  <a:txBody>
                    <a:bodyPr/>
                    <a:lstStyle/>
                    <a:p>
                      <a:pPr algn="l" fontAlgn="b"/>
                      <a:r>
                        <a:rPr lang="en-US" sz="1200" b="0" i="0" u="none" strike="noStrike" noProof="0" dirty="0">
                          <a:solidFill>
                            <a:schemeClr val="bg1"/>
                          </a:solidFill>
                          <a:effectLst/>
                          <a:latin typeface="+mj-lt"/>
                        </a:rPr>
                        <a:t>Direct source / Modeled</a:t>
                      </a:r>
                    </a:p>
                  </a:txBody>
                  <a:tcPr marL="8626" marR="8626" marT="8626" marB="0" anchor="ctr">
                    <a:lnL>
                      <a:noFill/>
                    </a:lnL>
                    <a:lnR>
                      <a:noFill/>
                    </a:lnR>
                    <a:lnT w="6350" cap="flat" cmpd="sng" algn="ctr">
                      <a:solidFill>
                        <a:schemeClr val="tx1"/>
                      </a:solidFill>
                      <a:prstDash val="sysDash"/>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extLst>
                  <a:ext uri="{0D108BD9-81ED-4DB2-BD59-A6C34878D82A}">
                    <a16:rowId xmlns:a16="http://schemas.microsoft.com/office/drawing/2014/main" val="1561101107"/>
                  </a:ext>
                </a:extLst>
              </a:tr>
              <a:tr h="428840">
                <a:tc>
                  <a:txBody>
                    <a:bodyPr/>
                    <a:lstStyle/>
                    <a:p>
                      <a:pPr algn="l" fontAlgn="b"/>
                      <a:r>
                        <a:rPr lang="en-US" sz="1200" b="0" i="0" u="none" strike="noStrike" noProof="0" dirty="0">
                          <a:solidFill>
                            <a:srgbClr val="000000"/>
                          </a:solidFill>
                          <a:effectLst/>
                          <a:latin typeface="+mj-lt"/>
                        </a:rPr>
                        <a:t>Introduction</a:t>
                      </a:r>
                    </a:p>
                  </a:txBody>
                  <a:tcPr marL="8626" marR="8626" marT="8626" marB="0">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Ease of the considered immunization strategies - incl. geographic (stepwise or nationwide) and target populations (selective/stepwise or universal)</a:t>
                      </a:r>
                    </a:p>
                  </a:txBody>
                  <a:tcPr marL="8626" marR="8626" marT="8626"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Feasibility</a:t>
                      </a:r>
                    </a:p>
                  </a:txBody>
                  <a:tcPr marL="8626" marR="8626" marT="8626"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Qualitative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Direct source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solidFill>
                      <a:srgbClr val="FFFFFF"/>
                    </a:solidFill>
                  </a:tcPr>
                </a:tc>
                <a:extLst>
                  <a:ext uri="{0D108BD9-81ED-4DB2-BD59-A6C34878D82A}">
                    <a16:rowId xmlns:a16="http://schemas.microsoft.com/office/drawing/2014/main" val="1103776584"/>
                  </a:ext>
                </a:extLst>
              </a:tr>
              <a:tr h="428840">
                <a:tc rowSpan="2">
                  <a:txBody>
                    <a:bodyPr/>
                    <a:lstStyle/>
                    <a:p>
                      <a:pPr algn="l" rtl="0" fontAlgn="b"/>
                      <a:r>
                        <a:rPr lang="en-US" sz="1200" b="0" i="0" u="none" strike="noStrike" noProof="0" dirty="0">
                          <a:solidFill>
                            <a:srgbClr val="000000"/>
                          </a:solidFill>
                          <a:effectLst/>
                          <a:latin typeface="+mj-lt"/>
                        </a:rPr>
                        <a:t>Administration</a:t>
                      </a:r>
                    </a:p>
                  </a:txBody>
                  <a:tcPr marL="8626" marR="8626" marT="8626" marB="0">
                    <a:lnL>
                      <a:noFill/>
                    </a:lnL>
                    <a:lnR>
                      <a:noFill/>
                    </a:lnR>
                    <a:lnT w="12700" cap="flat" cmpd="sng" algn="ctr">
                      <a:solidFill>
                        <a:srgbClr val="0F5D61"/>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Administration strategy (single dose, routine primary series only, booster, campaigns)</a:t>
                      </a:r>
                    </a:p>
                  </a:txBody>
                  <a:tcPr marL="8626" marR="8626" marT="8626" marB="0" anchor="ctr">
                    <a:lnL>
                      <a:noFill/>
                    </a:lnL>
                    <a:lnR>
                      <a:noFill/>
                    </a:lnR>
                    <a:lnT w="12700" cap="flat" cmpd="sng" algn="ctr">
                      <a:solidFill>
                        <a:srgbClr val="0F5D61"/>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Feasibility</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12700" cap="flat" cmpd="sng" algn="ctr">
                      <a:solidFill>
                        <a:srgbClr val="0F5D61"/>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Qualitative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12700" cap="flat" cmpd="sng" algn="ctr">
                      <a:solidFill>
                        <a:srgbClr val="0F5D61"/>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Direct source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12700" cap="flat" cmpd="sng" algn="ctr">
                      <a:solidFill>
                        <a:srgbClr val="0F5D61"/>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extLst>
                  <a:ext uri="{0D108BD9-81ED-4DB2-BD59-A6C34878D82A}">
                    <a16:rowId xmlns:a16="http://schemas.microsoft.com/office/drawing/2014/main" val="1675895508"/>
                  </a:ext>
                </a:extLst>
              </a:tr>
              <a:tr h="514409">
                <a:tc vMerge="1">
                  <a:txBody>
                    <a:bodyPr/>
                    <a:lstStyle/>
                    <a:p>
                      <a:pPr algn="l" fontAlgn="b"/>
                      <a:r>
                        <a:rPr lang="en-US" sz="1400" b="0" i="0" u="none" strike="noStrike" dirty="0">
                          <a:solidFill>
                            <a:srgbClr val="000000"/>
                          </a:solidFill>
                          <a:effectLst/>
                          <a:latin typeface="Calibri" panose="020F0502020204030204" pitchFamily="34" charset="0"/>
                        </a:rPr>
                        <a:t>Health impact</a:t>
                      </a:r>
                    </a:p>
                  </a:txBody>
                  <a:tcPr marL="8626" marR="8626" marT="8626" marB="0">
                    <a:lnL>
                      <a:noFill/>
                    </a:lnL>
                    <a:lnR>
                      <a:noFill/>
                    </a:lnR>
                    <a:lnT>
                      <a:noFill/>
                    </a:lnT>
                    <a:lnB>
                      <a:noFill/>
                    </a:lnB>
                  </a:tcPr>
                </a:tc>
                <a:tc>
                  <a:txBody>
                    <a:bodyPr/>
                    <a:lstStyle/>
                    <a:p>
                      <a:pPr algn="l" fontAlgn="b"/>
                      <a:r>
                        <a:rPr lang="en-US" sz="1200" b="0" i="0" u="none" strike="noStrike" noProof="0" dirty="0">
                          <a:solidFill>
                            <a:schemeClr val="bg1">
                              <a:lumMod val="50000"/>
                            </a:schemeClr>
                          </a:solidFill>
                          <a:effectLst/>
                          <a:latin typeface="+mj-lt"/>
                        </a:rPr>
                        <a:t>Feasibility of the program delivery strategy (physicians, CHW, nurses, pharmacists, school-based)</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Feasibility</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Qualitative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Expert opinion</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extLst>
                  <a:ext uri="{0D108BD9-81ED-4DB2-BD59-A6C34878D82A}">
                    <a16:rowId xmlns:a16="http://schemas.microsoft.com/office/drawing/2014/main" val="2700359656"/>
                  </a:ext>
                </a:extLst>
              </a:tr>
            </a:tbl>
          </a:graphicData>
        </a:graphic>
      </p:graphicFrame>
      <p:sp>
        <p:nvSpPr>
          <p:cNvPr id="4" name="Rectangle 3">
            <a:extLst>
              <a:ext uri="{FF2B5EF4-FFF2-40B4-BE49-F238E27FC236}">
                <a16:creationId xmlns:a16="http://schemas.microsoft.com/office/drawing/2014/main" id="{E896E550-5EAD-12D7-6FB4-19F0B23A3053}"/>
              </a:ext>
            </a:extLst>
          </p:cNvPr>
          <p:cNvSpPr/>
          <p:nvPr/>
        </p:nvSpPr>
        <p:spPr>
          <a:xfrm>
            <a:off x="3781424" y="5984260"/>
            <a:ext cx="1743075" cy="211418"/>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noProof="0" dirty="0"/>
              <a:t>Essential</a:t>
            </a:r>
          </a:p>
        </p:txBody>
      </p:sp>
      <p:sp>
        <p:nvSpPr>
          <p:cNvPr id="6" name="Rectangle 5">
            <a:extLst>
              <a:ext uri="{FF2B5EF4-FFF2-40B4-BE49-F238E27FC236}">
                <a16:creationId xmlns:a16="http://schemas.microsoft.com/office/drawing/2014/main" id="{FE7ADA12-692B-59E5-D1C6-2892A32CFEFA}"/>
              </a:ext>
            </a:extLst>
          </p:cNvPr>
          <p:cNvSpPr/>
          <p:nvPr/>
        </p:nvSpPr>
        <p:spPr>
          <a:xfrm>
            <a:off x="5795965" y="5984260"/>
            <a:ext cx="1743075" cy="21141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noProof="0" dirty="0">
                <a:solidFill>
                  <a:schemeClr val="tx1">
                    <a:lumMod val="50000"/>
                  </a:schemeClr>
                </a:solidFill>
              </a:rPr>
              <a:t>Significant</a:t>
            </a:r>
          </a:p>
        </p:txBody>
      </p:sp>
    </p:spTree>
    <p:extLst>
      <p:ext uri="{BB962C8B-B14F-4D97-AF65-F5344CB8AC3E}">
        <p14:creationId xmlns:p14="http://schemas.microsoft.com/office/powerpoint/2010/main" val="16796682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Criteria review: Logistics</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en-US" noProof="0" smtClean="0">
                <a:latin typeface="+mj-lt"/>
              </a:rPr>
              <a:pPr/>
              <a:t>32</a:t>
            </a:fld>
            <a:endParaRPr lang="en-US" noProof="0" dirty="0">
              <a:latin typeface="+mj-lt"/>
            </a:endParaRPr>
          </a:p>
        </p:txBody>
      </p:sp>
      <p:graphicFrame>
        <p:nvGraphicFramePr>
          <p:cNvPr id="3" name="Table 2">
            <a:extLst>
              <a:ext uri="{FF2B5EF4-FFF2-40B4-BE49-F238E27FC236}">
                <a16:creationId xmlns:a16="http://schemas.microsoft.com/office/drawing/2014/main" id="{3525073C-C8E1-EB0C-F962-3FAE6E11624E}"/>
              </a:ext>
            </a:extLst>
          </p:cNvPr>
          <p:cNvGraphicFramePr>
            <a:graphicFrameLocks noGrp="1"/>
          </p:cNvGraphicFramePr>
          <p:nvPr/>
        </p:nvGraphicFramePr>
        <p:xfrm>
          <a:off x="472961" y="1199400"/>
          <a:ext cx="11218296" cy="5237380"/>
        </p:xfrm>
        <a:graphic>
          <a:graphicData uri="http://schemas.openxmlformats.org/drawingml/2006/table">
            <a:tbl>
              <a:tblPr/>
              <a:tblGrid>
                <a:gridCol w="1683808">
                  <a:extLst>
                    <a:ext uri="{9D8B030D-6E8A-4147-A177-3AD203B41FA5}">
                      <a16:colId xmlns:a16="http://schemas.microsoft.com/office/drawing/2014/main" val="1564478177"/>
                    </a:ext>
                  </a:extLst>
                </a:gridCol>
                <a:gridCol w="5097746">
                  <a:extLst>
                    <a:ext uri="{9D8B030D-6E8A-4147-A177-3AD203B41FA5}">
                      <a16:colId xmlns:a16="http://schemas.microsoft.com/office/drawing/2014/main" val="4176978140"/>
                    </a:ext>
                  </a:extLst>
                </a:gridCol>
                <a:gridCol w="1506937">
                  <a:extLst>
                    <a:ext uri="{9D8B030D-6E8A-4147-A177-3AD203B41FA5}">
                      <a16:colId xmlns:a16="http://schemas.microsoft.com/office/drawing/2014/main" val="1213459350"/>
                    </a:ext>
                  </a:extLst>
                </a:gridCol>
                <a:gridCol w="1179802">
                  <a:extLst>
                    <a:ext uri="{9D8B030D-6E8A-4147-A177-3AD203B41FA5}">
                      <a16:colId xmlns:a16="http://schemas.microsoft.com/office/drawing/2014/main" val="1501533423"/>
                    </a:ext>
                  </a:extLst>
                </a:gridCol>
                <a:gridCol w="1750003">
                  <a:extLst>
                    <a:ext uri="{9D8B030D-6E8A-4147-A177-3AD203B41FA5}">
                      <a16:colId xmlns:a16="http://schemas.microsoft.com/office/drawing/2014/main" val="349205669"/>
                    </a:ext>
                  </a:extLst>
                </a:gridCol>
              </a:tblGrid>
              <a:tr h="183270">
                <a:tc>
                  <a:txBody>
                    <a:bodyPr/>
                    <a:lstStyle/>
                    <a:p>
                      <a:pPr algn="l" fontAlgn="b"/>
                      <a:r>
                        <a:rPr lang="en-US" sz="1400" b="1" i="0" u="none" strike="noStrike" noProof="0" dirty="0">
                          <a:solidFill>
                            <a:srgbClr val="000000"/>
                          </a:solidFill>
                          <a:effectLst/>
                          <a:latin typeface="+mj-lt"/>
                        </a:rPr>
                        <a:t>Sub-category</a:t>
                      </a:r>
                    </a:p>
                  </a:txBody>
                  <a:tcPr marL="8626" marR="8626" marT="8626" marB="0" anchor="b">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Criteria</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Group</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Source 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extLst>
                  <a:ext uri="{0D108BD9-81ED-4DB2-BD59-A6C34878D82A}">
                    <a16:rowId xmlns:a16="http://schemas.microsoft.com/office/drawing/2014/main" val="2709294636"/>
                  </a:ext>
                </a:extLst>
              </a:tr>
              <a:tr h="557266">
                <a:tc rowSpan="3">
                  <a:txBody>
                    <a:bodyPr/>
                    <a:lstStyle/>
                    <a:p>
                      <a:pPr algn="l" fontAlgn="b"/>
                      <a:r>
                        <a:rPr lang="en-US" sz="1200" b="0" i="0" u="none" strike="noStrike" noProof="0" dirty="0">
                          <a:solidFill>
                            <a:srgbClr val="000000"/>
                          </a:solidFill>
                          <a:effectLst/>
                          <a:latin typeface="+mj-lt"/>
                        </a:rPr>
                        <a:t>Cold chain</a:t>
                      </a:r>
                    </a:p>
                  </a:txBody>
                  <a:tcPr marL="8626" marR="8626" marT="8626" marB="0">
                    <a:lnL>
                      <a:noFill/>
                    </a:lnL>
                    <a:lnR>
                      <a:noFill/>
                    </a:lnR>
                    <a:lnT w="19050" cap="flat" cmpd="sng" algn="ctr">
                      <a:solidFill>
                        <a:srgbClr val="0F5D61"/>
                      </a:solidFill>
                      <a:prstDash val="solid"/>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bg2"/>
                          </a:solidFill>
                          <a:effectLst/>
                          <a:latin typeface="+mj-lt"/>
                        </a:rPr>
                        <a:t>Ease of conservation (volume &amp; cold chain requirements)</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noFill/>
                  </a:tcPr>
                </a:tc>
                <a:tc>
                  <a:txBody>
                    <a:bodyPr/>
                    <a:lstStyle/>
                    <a:p>
                      <a:pPr algn="l" fontAlgn="b"/>
                      <a:r>
                        <a:rPr lang="en-US" sz="1200" b="0" i="0" u="none" strike="noStrike" noProof="0" dirty="0">
                          <a:solidFill>
                            <a:schemeClr val="bg1">
                              <a:lumMod val="50000"/>
                            </a:schemeClr>
                          </a:solidFill>
                          <a:effectLst/>
                          <a:latin typeface="+mj-lt"/>
                        </a:rPr>
                        <a:t>Feasibility</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noFill/>
                  </a:tcPr>
                </a:tc>
                <a:tc>
                  <a:txBody>
                    <a:bodyPr/>
                    <a:lstStyle/>
                    <a:p>
                      <a:pPr algn="l" fontAlgn="b"/>
                      <a:r>
                        <a:rPr lang="en-US" sz="1200" b="0" i="0" u="none" strike="noStrike" noProof="0" dirty="0">
                          <a:solidFill>
                            <a:schemeClr val="bg1">
                              <a:lumMod val="50000"/>
                            </a:schemeClr>
                          </a:solidFill>
                          <a:effectLst/>
                          <a:latin typeface="+mj-lt"/>
                        </a:rPr>
                        <a:t>Qualitative</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noFill/>
                  </a:tcPr>
                </a:tc>
                <a:tc>
                  <a:txBody>
                    <a:bodyPr/>
                    <a:lstStyle/>
                    <a:p>
                      <a:pPr algn="l" fontAlgn="b"/>
                      <a:r>
                        <a:rPr lang="en-US" sz="1200" b="0" i="0" u="none" strike="noStrike" noProof="0" dirty="0">
                          <a:solidFill>
                            <a:schemeClr val="bg1">
                              <a:lumMod val="50000"/>
                            </a:schemeClr>
                          </a:solidFill>
                          <a:effectLst/>
                          <a:latin typeface="+mj-lt"/>
                        </a:rPr>
                        <a:t>Direct source</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noFill/>
                  </a:tcPr>
                </a:tc>
                <a:extLst>
                  <a:ext uri="{0D108BD9-81ED-4DB2-BD59-A6C34878D82A}">
                    <a16:rowId xmlns:a16="http://schemas.microsoft.com/office/drawing/2014/main" val="1597863244"/>
                  </a:ext>
                </a:extLst>
              </a:tr>
              <a:tr h="557266">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bg2"/>
                          </a:solidFill>
                          <a:effectLst/>
                          <a:latin typeface="+mj-lt"/>
                        </a:rPr>
                        <a:t>Shelf life of the vaccine</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pPr algn="l" fontAlgn="b"/>
                      <a:r>
                        <a:rPr lang="en-US" sz="1200" b="0" i="0" u="none" strike="noStrike" noProof="0" dirty="0">
                          <a:solidFill>
                            <a:schemeClr val="bg1">
                              <a:lumMod val="50000"/>
                            </a:schemeClr>
                          </a:solidFill>
                          <a:effectLst/>
                          <a:latin typeface="+mj-lt"/>
                        </a:rPr>
                        <a:t>Feasibility</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pPr algn="l" fontAlgn="b"/>
                      <a:r>
                        <a:rPr lang="en-US" sz="1200" b="0" i="0" u="none" strike="noStrike" noProof="0" dirty="0">
                          <a:solidFill>
                            <a:schemeClr val="bg1">
                              <a:lumMod val="50000"/>
                            </a:schemeClr>
                          </a:solidFill>
                          <a:effectLst/>
                          <a:latin typeface="+mj-lt"/>
                        </a:rPr>
                        <a:t>Qualitative</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pPr algn="l" fontAlgn="b"/>
                      <a:r>
                        <a:rPr lang="en-US" sz="1200" b="0" i="0" u="none" strike="noStrike" noProof="0" dirty="0">
                          <a:solidFill>
                            <a:schemeClr val="bg1">
                              <a:lumMod val="50000"/>
                            </a:schemeClr>
                          </a:solidFill>
                          <a:effectLst/>
                          <a:latin typeface="+mj-lt"/>
                        </a:rPr>
                        <a:t>Direct source</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2399861559"/>
                  </a:ext>
                </a:extLst>
              </a:tr>
              <a:tr h="557266">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bg1"/>
                          </a:solidFill>
                          <a:effectLst/>
                          <a:latin typeface="+mj-lt"/>
                        </a:rPr>
                        <a:t>Availability of adequate cold chain equipment at all levels or ability to procure CCE required to store the vaccine</a:t>
                      </a: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C00000"/>
                    </a:solidFill>
                  </a:tcPr>
                </a:tc>
                <a:tc>
                  <a:txBody>
                    <a:bodyPr/>
                    <a:lstStyle/>
                    <a:p>
                      <a:pPr algn="l" fontAlgn="b"/>
                      <a:r>
                        <a:rPr lang="en-US" sz="1200" b="0" i="0" u="none" strike="noStrike" noProof="0" dirty="0">
                          <a:solidFill>
                            <a:schemeClr val="bg1"/>
                          </a:solidFill>
                          <a:effectLst/>
                          <a:latin typeface="+mj-lt"/>
                        </a:rPr>
                        <a:t>Feasibility</a:t>
                      </a: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C00000"/>
                    </a:solidFill>
                  </a:tcPr>
                </a:tc>
                <a:tc>
                  <a:txBody>
                    <a:bodyPr/>
                    <a:lstStyle/>
                    <a:p>
                      <a:pPr algn="l" fontAlgn="b"/>
                      <a:r>
                        <a:rPr lang="en-US" sz="1200" b="0" i="0" u="none" strike="noStrike" noProof="0" dirty="0">
                          <a:solidFill>
                            <a:schemeClr val="bg1"/>
                          </a:solidFill>
                          <a:effectLst/>
                          <a:latin typeface="+mj-lt"/>
                        </a:rPr>
                        <a:t>Quantitative</a:t>
                      </a: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C00000"/>
                    </a:solidFill>
                  </a:tcPr>
                </a:tc>
                <a:tc>
                  <a:txBody>
                    <a:bodyPr/>
                    <a:lstStyle/>
                    <a:p>
                      <a:pPr algn="l" fontAlgn="b"/>
                      <a:r>
                        <a:rPr lang="en-US" sz="1200" b="0" i="0" u="none" strike="noStrike" noProof="0" dirty="0">
                          <a:solidFill>
                            <a:schemeClr val="bg1"/>
                          </a:solidFill>
                          <a:effectLst/>
                          <a:latin typeface="+mj-lt"/>
                        </a:rPr>
                        <a:t>Direct source</a:t>
                      </a: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C00000"/>
                    </a:solidFill>
                  </a:tcPr>
                </a:tc>
                <a:extLst>
                  <a:ext uri="{0D108BD9-81ED-4DB2-BD59-A6C34878D82A}">
                    <a16:rowId xmlns:a16="http://schemas.microsoft.com/office/drawing/2014/main" val="1679582188"/>
                  </a:ext>
                </a:extLst>
              </a:tr>
              <a:tr h="557266">
                <a:tc>
                  <a:txBody>
                    <a:bodyPr/>
                    <a:lstStyle/>
                    <a:p>
                      <a:pPr algn="l" fontAlgn="b"/>
                      <a:r>
                        <a:rPr lang="en-US" sz="1200" b="0" i="0" u="none" strike="noStrike" noProof="0" dirty="0">
                          <a:solidFill>
                            <a:srgbClr val="000000"/>
                          </a:solidFill>
                          <a:effectLst/>
                          <a:latin typeface="+mj-lt"/>
                        </a:rPr>
                        <a:t>Distribution</a:t>
                      </a: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rgbClr val="000000"/>
                          </a:solidFill>
                          <a:effectLst/>
                          <a:latin typeface="+mj-lt"/>
                        </a:rPr>
                        <a:t>Readiness of the existing distribution channels in the country</a:t>
                      </a: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00"/>
                    </a:solidFill>
                  </a:tcPr>
                </a:tc>
                <a:tc>
                  <a:txBody>
                    <a:bodyPr/>
                    <a:lstStyle/>
                    <a:p>
                      <a:pPr algn="l" fontAlgn="b"/>
                      <a:r>
                        <a:rPr lang="en-US" sz="1200" b="0" i="0" u="none" strike="noStrike" noProof="0" dirty="0" err="1">
                          <a:solidFill>
                            <a:srgbClr val="000000"/>
                          </a:solidFill>
                          <a:effectLst/>
                          <a:latin typeface="+mj-lt"/>
                        </a:rPr>
                        <a:t>Feasibliity</a:t>
                      </a:r>
                      <a:endParaRPr lang="en-US" sz="1200" b="0" i="0" u="none" strike="noStrike" noProof="0" dirty="0">
                        <a:solidFill>
                          <a:srgbClr val="000000"/>
                        </a:solidFill>
                        <a:effectLst/>
                        <a:latin typeface="+mj-lt"/>
                      </a:endParaRP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00"/>
                    </a:solidFill>
                  </a:tcPr>
                </a:tc>
                <a:tc>
                  <a:txBody>
                    <a:bodyPr/>
                    <a:lstStyle/>
                    <a:p>
                      <a:pPr algn="l" fontAlgn="b"/>
                      <a:r>
                        <a:rPr lang="en-US" sz="1200" b="0" i="0" u="none" strike="noStrike" noProof="0" dirty="0">
                          <a:solidFill>
                            <a:srgbClr val="000000"/>
                          </a:solidFill>
                          <a:effectLst/>
                          <a:latin typeface="+mj-lt"/>
                        </a:rPr>
                        <a:t>Qualitative</a:t>
                      </a: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00"/>
                    </a:solidFill>
                  </a:tcPr>
                </a:tc>
                <a:tc>
                  <a:txBody>
                    <a:bodyPr/>
                    <a:lstStyle/>
                    <a:p>
                      <a:pPr algn="l" fontAlgn="b"/>
                      <a:r>
                        <a:rPr lang="en-US" sz="1200" b="0" i="0" u="none" strike="noStrike" noProof="0" dirty="0">
                          <a:solidFill>
                            <a:srgbClr val="000000"/>
                          </a:solidFill>
                          <a:effectLst/>
                          <a:latin typeface="+mj-lt"/>
                        </a:rPr>
                        <a:t>Modeled / expert opinion</a:t>
                      </a: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00"/>
                    </a:solidFill>
                  </a:tcPr>
                </a:tc>
                <a:extLst>
                  <a:ext uri="{0D108BD9-81ED-4DB2-BD59-A6C34878D82A}">
                    <a16:rowId xmlns:a16="http://schemas.microsoft.com/office/drawing/2014/main" val="4214903690"/>
                  </a:ext>
                </a:extLst>
              </a:tr>
              <a:tr h="557266">
                <a:tc rowSpan="3">
                  <a:txBody>
                    <a:bodyPr/>
                    <a:lstStyle/>
                    <a:p>
                      <a:pPr algn="l" fontAlgn="b"/>
                      <a:r>
                        <a:rPr lang="en-US" sz="1200" b="0" i="0" u="none" strike="noStrike" noProof="0" dirty="0">
                          <a:solidFill>
                            <a:srgbClr val="000000"/>
                          </a:solidFill>
                          <a:effectLst/>
                          <a:latin typeface="+mj-lt"/>
                        </a:rPr>
                        <a:t>Wastage</a:t>
                      </a: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Indicative wastage rate</a:t>
                      </a: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Feasibility</a:t>
                      </a: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Quantitative</a:t>
                      </a: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Direct source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extLst>
                  <a:ext uri="{0D108BD9-81ED-4DB2-BD59-A6C34878D82A}">
                    <a16:rowId xmlns:a16="http://schemas.microsoft.com/office/drawing/2014/main" val="1561101107"/>
                  </a:ext>
                </a:extLst>
              </a:tr>
              <a:tr h="557266">
                <a:tc vMerge="1">
                  <a:txBody>
                    <a:bodyPr/>
                    <a:lstStyle/>
                    <a:p>
                      <a:pPr algn="l" fontAlgn="b"/>
                      <a:r>
                        <a:rPr lang="fr-FR" sz="1200" b="0" i="0" u="none" strike="noStrike" noProof="0" dirty="0">
                          <a:solidFill>
                            <a:srgbClr val="000000"/>
                          </a:solidFill>
                          <a:effectLst/>
                          <a:latin typeface="+mj-lt"/>
                        </a:rPr>
                        <a:t>Disponibilité</a:t>
                      </a: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Ability to maintain wastage at expected levels</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Feasibility</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Qualitative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Expert opinion</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extLst>
                  <a:ext uri="{0D108BD9-81ED-4DB2-BD59-A6C34878D82A}">
                    <a16:rowId xmlns:a16="http://schemas.microsoft.com/office/drawing/2014/main" val="654516255"/>
                  </a:ext>
                </a:extLst>
              </a:tr>
              <a:tr h="557266">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Ability to manage waste</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Feasibility</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Qualitative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Direct source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extLst>
                  <a:ext uri="{0D108BD9-81ED-4DB2-BD59-A6C34878D82A}">
                    <a16:rowId xmlns:a16="http://schemas.microsoft.com/office/drawing/2014/main" val="3072329934"/>
                  </a:ext>
                </a:extLst>
              </a:tr>
              <a:tr h="557266">
                <a:tc rowSpan="2">
                  <a:txBody>
                    <a:bodyPr/>
                    <a:lstStyle/>
                    <a:p>
                      <a:pPr algn="l" fontAlgn="b"/>
                      <a:r>
                        <a:rPr lang="en-US" sz="1200" b="0" i="0" u="none" strike="noStrike" noProof="0" dirty="0">
                          <a:solidFill>
                            <a:srgbClr val="000000"/>
                          </a:solidFill>
                          <a:effectLst/>
                          <a:latin typeface="+mj-lt"/>
                        </a:rPr>
                        <a:t>Product aspect</a:t>
                      </a: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Compatibility of the presentation of the vaccines with the expected uses in the country (e.g. to population spread in the country)</a:t>
                      </a: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Feasibility</a:t>
                      </a: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Qualitative</a:t>
                      </a: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Direct source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extLst>
                  <a:ext uri="{0D108BD9-81ED-4DB2-BD59-A6C34878D82A}">
                    <a16:rowId xmlns:a16="http://schemas.microsoft.com/office/drawing/2014/main" val="1103776584"/>
                  </a:ext>
                </a:extLst>
              </a:tr>
              <a:tr h="557266">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Adequacy of the labels to the local language</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Feasibility</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Yes/no</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Direct source</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extLst>
                  <a:ext uri="{0D108BD9-81ED-4DB2-BD59-A6C34878D82A}">
                    <a16:rowId xmlns:a16="http://schemas.microsoft.com/office/drawing/2014/main" val="515421165"/>
                  </a:ext>
                </a:extLst>
              </a:tr>
            </a:tbl>
          </a:graphicData>
        </a:graphic>
      </p:graphicFrame>
      <p:sp>
        <p:nvSpPr>
          <p:cNvPr id="4" name="Rectangle 3">
            <a:extLst>
              <a:ext uri="{FF2B5EF4-FFF2-40B4-BE49-F238E27FC236}">
                <a16:creationId xmlns:a16="http://schemas.microsoft.com/office/drawing/2014/main" id="{E896E550-5EAD-12D7-6FB4-19F0B23A3053}"/>
              </a:ext>
            </a:extLst>
          </p:cNvPr>
          <p:cNvSpPr/>
          <p:nvPr/>
        </p:nvSpPr>
        <p:spPr>
          <a:xfrm>
            <a:off x="3903344" y="6530904"/>
            <a:ext cx="1743075" cy="211418"/>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noProof="0" dirty="0"/>
              <a:t>Essential</a:t>
            </a:r>
          </a:p>
        </p:txBody>
      </p:sp>
      <p:sp>
        <p:nvSpPr>
          <p:cNvPr id="6" name="Rectangle 5">
            <a:extLst>
              <a:ext uri="{FF2B5EF4-FFF2-40B4-BE49-F238E27FC236}">
                <a16:creationId xmlns:a16="http://schemas.microsoft.com/office/drawing/2014/main" id="{FE7ADA12-692B-59E5-D1C6-2892A32CFEFA}"/>
              </a:ext>
            </a:extLst>
          </p:cNvPr>
          <p:cNvSpPr/>
          <p:nvPr/>
        </p:nvSpPr>
        <p:spPr>
          <a:xfrm>
            <a:off x="5917885" y="6530904"/>
            <a:ext cx="1743075" cy="21141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noProof="0" dirty="0">
                <a:solidFill>
                  <a:schemeClr val="tx1">
                    <a:lumMod val="50000"/>
                  </a:schemeClr>
                </a:solidFill>
              </a:rPr>
              <a:t>Significant</a:t>
            </a:r>
          </a:p>
        </p:txBody>
      </p:sp>
    </p:spTree>
    <p:extLst>
      <p:ext uri="{BB962C8B-B14F-4D97-AF65-F5344CB8AC3E}">
        <p14:creationId xmlns:p14="http://schemas.microsoft.com/office/powerpoint/2010/main" val="20543496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Criteria review: Service delivery</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en-US" noProof="0" smtClean="0">
                <a:latin typeface="+mj-lt"/>
              </a:rPr>
              <a:pPr/>
              <a:t>33</a:t>
            </a:fld>
            <a:endParaRPr lang="en-US" noProof="0" dirty="0">
              <a:latin typeface="+mj-lt"/>
            </a:endParaRPr>
          </a:p>
        </p:txBody>
      </p:sp>
      <p:graphicFrame>
        <p:nvGraphicFramePr>
          <p:cNvPr id="3" name="Table 2">
            <a:extLst>
              <a:ext uri="{FF2B5EF4-FFF2-40B4-BE49-F238E27FC236}">
                <a16:creationId xmlns:a16="http://schemas.microsoft.com/office/drawing/2014/main" id="{3525073C-C8E1-EB0C-F962-3FAE6E11624E}"/>
              </a:ext>
            </a:extLst>
          </p:cNvPr>
          <p:cNvGraphicFramePr>
            <a:graphicFrameLocks noGrp="1"/>
          </p:cNvGraphicFramePr>
          <p:nvPr/>
        </p:nvGraphicFramePr>
        <p:xfrm>
          <a:off x="472961" y="1199400"/>
          <a:ext cx="11218296" cy="2633930"/>
        </p:xfrm>
        <a:graphic>
          <a:graphicData uri="http://schemas.openxmlformats.org/drawingml/2006/table">
            <a:tbl>
              <a:tblPr/>
              <a:tblGrid>
                <a:gridCol w="1683808">
                  <a:extLst>
                    <a:ext uri="{9D8B030D-6E8A-4147-A177-3AD203B41FA5}">
                      <a16:colId xmlns:a16="http://schemas.microsoft.com/office/drawing/2014/main" val="1564478177"/>
                    </a:ext>
                  </a:extLst>
                </a:gridCol>
                <a:gridCol w="5097746">
                  <a:extLst>
                    <a:ext uri="{9D8B030D-6E8A-4147-A177-3AD203B41FA5}">
                      <a16:colId xmlns:a16="http://schemas.microsoft.com/office/drawing/2014/main" val="4176978140"/>
                    </a:ext>
                  </a:extLst>
                </a:gridCol>
                <a:gridCol w="1506937">
                  <a:extLst>
                    <a:ext uri="{9D8B030D-6E8A-4147-A177-3AD203B41FA5}">
                      <a16:colId xmlns:a16="http://schemas.microsoft.com/office/drawing/2014/main" val="1213459350"/>
                    </a:ext>
                  </a:extLst>
                </a:gridCol>
                <a:gridCol w="1179802">
                  <a:extLst>
                    <a:ext uri="{9D8B030D-6E8A-4147-A177-3AD203B41FA5}">
                      <a16:colId xmlns:a16="http://schemas.microsoft.com/office/drawing/2014/main" val="1501533423"/>
                    </a:ext>
                  </a:extLst>
                </a:gridCol>
                <a:gridCol w="1750003">
                  <a:extLst>
                    <a:ext uri="{9D8B030D-6E8A-4147-A177-3AD203B41FA5}">
                      <a16:colId xmlns:a16="http://schemas.microsoft.com/office/drawing/2014/main" val="349205669"/>
                    </a:ext>
                  </a:extLst>
                </a:gridCol>
              </a:tblGrid>
              <a:tr h="183270">
                <a:tc>
                  <a:txBody>
                    <a:bodyPr/>
                    <a:lstStyle/>
                    <a:p>
                      <a:pPr algn="l" fontAlgn="b"/>
                      <a:r>
                        <a:rPr lang="en-US" sz="1400" b="1" i="0" u="none" strike="noStrike" noProof="0" dirty="0">
                          <a:solidFill>
                            <a:srgbClr val="000000"/>
                          </a:solidFill>
                          <a:effectLst/>
                          <a:latin typeface="+mj-lt"/>
                        </a:rPr>
                        <a:t>Sub-category</a:t>
                      </a:r>
                    </a:p>
                  </a:txBody>
                  <a:tcPr marL="8626" marR="8626" marT="8626" marB="0" anchor="b">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Criteria</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Group</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Source 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extLst>
                  <a:ext uri="{0D108BD9-81ED-4DB2-BD59-A6C34878D82A}">
                    <a16:rowId xmlns:a16="http://schemas.microsoft.com/office/drawing/2014/main" val="2709294636"/>
                  </a:ext>
                </a:extLst>
              </a:tr>
              <a:tr h="557266">
                <a:tc rowSpan="3">
                  <a:txBody>
                    <a:bodyPr/>
                    <a:lstStyle/>
                    <a:p>
                      <a:pPr algn="l" fontAlgn="b"/>
                      <a:r>
                        <a:rPr lang="en-US" sz="1200" b="0" i="0" u="none" strike="noStrike" noProof="0" dirty="0">
                          <a:solidFill>
                            <a:srgbClr val="000000"/>
                          </a:solidFill>
                          <a:effectLst/>
                          <a:latin typeface="+mj-lt"/>
                        </a:rPr>
                        <a:t>Human resources</a:t>
                      </a:r>
                    </a:p>
                  </a:txBody>
                  <a:tcPr marL="8626" marR="8626" marT="8626" marB="0">
                    <a:lnL>
                      <a:noFill/>
                    </a:lnL>
                    <a:lnR>
                      <a:noFill/>
                    </a:lnR>
                    <a:lnT w="19050" cap="flat" cmpd="sng" algn="ctr">
                      <a:solidFill>
                        <a:srgbClr val="0F5D61"/>
                      </a:solidFill>
                      <a:prstDash val="solid"/>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tx1"/>
                          </a:solidFill>
                          <a:effectLst/>
                          <a:latin typeface="+mj-lt"/>
                        </a:rPr>
                        <a:t>Ease of preparation, reconstitution &amp; administration (open-vial policy, CTC)</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fontAlgn="b"/>
                      <a:r>
                        <a:rPr lang="en-US" sz="1200" b="0" i="0" u="none" strike="noStrike" noProof="0" dirty="0">
                          <a:solidFill>
                            <a:schemeClr val="tx1"/>
                          </a:solidFill>
                          <a:effectLst/>
                          <a:latin typeface="+mj-lt"/>
                        </a:rPr>
                        <a:t>Feasibility</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fontAlgn="b"/>
                      <a:r>
                        <a:rPr lang="en-US" sz="1200" b="0" i="0" u="none" strike="noStrike" noProof="0" dirty="0">
                          <a:solidFill>
                            <a:schemeClr val="tx1"/>
                          </a:solidFill>
                          <a:effectLst/>
                          <a:latin typeface="+mj-lt"/>
                        </a:rPr>
                        <a:t>Qualitative</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fontAlgn="b"/>
                      <a:r>
                        <a:rPr lang="en-US" sz="1200" b="0" i="0" u="none" strike="noStrike" noProof="0" dirty="0">
                          <a:solidFill>
                            <a:schemeClr val="tx1"/>
                          </a:solidFill>
                          <a:effectLst/>
                          <a:latin typeface="+mj-lt"/>
                        </a:rPr>
                        <a:t>Modeled / expert opinion</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extLst>
                  <a:ext uri="{0D108BD9-81ED-4DB2-BD59-A6C34878D82A}">
                    <a16:rowId xmlns:a16="http://schemas.microsoft.com/office/drawing/2014/main" val="1561101107"/>
                  </a:ext>
                </a:extLst>
              </a:tr>
              <a:tr h="557266">
                <a:tc vMerge="1">
                  <a:txBody>
                    <a:bodyPr/>
                    <a:lstStyle/>
                    <a:p>
                      <a:pPr algn="l" fontAlgn="b"/>
                      <a:r>
                        <a:rPr lang="fr-FR" sz="1200" b="0" i="0" u="none" strike="noStrike" noProof="0" dirty="0">
                          <a:solidFill>
                            <a:srgbClr val="000000"/>
                          </a:solidFill>
                          <a:effectLst/>
                          <a:latin typeface="+mj-lt"/>
                        </a:rPr>
                        <a:t>Disponibilité</a:t>
                      </a: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bg1"/>
                          </a:solidFill>
                          <a:effectLst/>
                          <a:latin typeface="+mj-lt"/>
                        </a:rPr>
                        <a:t>Expected impact of the introduction on the human resources (e.g. additional workload due to the schedule, complexity of the administration, flexibility of the schedule, level of training requirements for human resources)</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en-US" sz="1200" b="0" i="0" u="none" strike="noStrike" noProof="0" dirty="0">
                          <a:solidFill>
                            <a:schemeClr val="bg1"/>
                          </a:solidFill>
                          <a:effectLst/>
                          <a:latin typeface="+mj-lt"/>
                        </a:rPr>
                        <a:t>Feasibility</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en-US" sz="1200" b="0" i="0" u="none" strike="noStrike" noProof="0" dirty="0">
                          <a:solidFill>
                            <a:schemeClr val="bg1"/>
                          </a:solidFill>
                          <a:effectLst/>
                          <a:latin typeface="+mj-lt"/>
                        </a:rPr>
                        <a:t>Qualitative</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en-US" sz="1200" b="0" i="0" u="none" strike="noStrike" noProof="0" dirty="0">
                          <a:solidFill>
                            <a:schemeClr val="bg1"/>
                          </a:solidFill>
                          <a:effectLst/>
                          <a:latin typeface="+mj-lt"/>
                        </a:rPr>
                        <a:t>Modeled / expert opinion</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extLst>
                  <a:ext uri="{0D108BD9-81ED-4DB2-BD59-A6C34878D82A}">
                    <a16:rowId xmlns:a16="http://schemas.microsoft.com/office/drawing/2014/main" val="654516255"/>
                  </a:ext>
                </a:extLst>
              </a:tr>
              <a:tr h="557266">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tx1"/>
                          </a:solidFill>
                          <a:effectLst/>
                          <a:latin typeface="+mj-lt"/>
                        </a:rPr>
                        <a:t>Impact on existing immunization services or other health sectors - risk of overload</a:t>
                      </a:r>
                    </a:p>
                  </a:txBody>
                  <a:tcPr marL="8626" marR="8626" marT="8626" marB="0" anchor="ctr">
                    <a:lnL>
                      <a:noFill/>
                    </a:lnL>
                    <a:lnR>
                      <a:noFill/>
                    </a:lnR>
                    <a:lnT w="9525" cap="flat" cmpd="sng" algn="ctr">
                      <a:solidFill>
                        <a:schemeClr val="bg1"/>
                      </a:solidFill>
                      <a:prstDash val="solid"/>
                      <a:round/>
                      <a:headEnd type="none" w="med" len="med"/>
                      <a:tailEnd type="none" w="med" len="med"/>
                    </a:lnT>
                    <a:lnB w="6350" cap="flat" cmpd="sng" algn="ctr">
                      <a:solidFill>
                        <a:schemeClr val="tx1"/>
                      </a:solidFill>
                      <a:prstDash val="sysDash"/>
                      <a:round/>
                      <a:headEnd type="none" w="med" len="med"/>
                      <a:tailEnd type="none" w="med" len="med"/>
                    </a:lnB>
                    <a:solidFill>
                      <a:srgbClr val="FFFF00"/>
                    </a:solidFill>
                  </a:tcPr>
                </a:tc>
                <a:tc>
                  <a:txBody>
                    <a:bodyPr/>
                    <a:lstStyle/>
                    <a:p>
                      <a:pPr algn="l" fontAlgn="b"/>
                      <a:r>
                        <a:rPr lang="en-US" sz="1200" b="0" i="0" u="none" strike="noStrike" noProof="0" dirty="0">
                          <a:solidFill>
                            <a:schemeClr val="tx1"/>
                          </a:solidFill>
                          <a:effectLst/>
                          <a:latin typeface="+mj-lt"/>
                        </a:rPr>
                        <a:t>Feasibility</a:t>
                      </a:r>
                    </a:p>
                  </a:txBody>
                  <a:tcPr marL="8626" marR="8626" marT="8626" marB="0" anchor="ctr">
                    <a:lnL>
                      <a:noFill/>
                    </a:lnL>
                    <a:lnR>
                      <a:noFill/>
                    </a:lnR>
                    <a:lnT w="9525" cap="flat" cmpd="sng" algn="ctr">
                      <a:solidFill>
                        <a:schemeClr val="bg1"/>
                      </a:solidFill>
                      <a:prstDash val="solid"/>
                      <a:round/>
                      <a:headEnd type="none" w="med" len="med"/>
                      <a:tailEnd type="none" w="med" len="med"/>
                    </a:lnT>
                    <a:lnB w="6350" cap="flat" cmpd="sng" algn="ctr">
                      <a:solidFill>
                        <a:schemeClr val="tx1"/>
                      </a:solidFill>
                      <a:prstDash val="sysDash"/>
                      <a:round/>
                      <a:headEnd type="none" w="med" len="med"/>
                      <a:tailEnd type="none" w="med" len="med"/>
                    </a:lnB>
                    <a:solidFill>
                      <a:srgbClr val="FFFF00"/>
                    </a:solidFill>
                  </a:tcPr>
                </a:tc>
                <a:tc>
                  <a:txBody>
                    <a:bodyPr/>
                    <a:lstStyle/>
                    <a:p>
                      <a:pPr algn="l" fontAlgn="b"/>
                      <a:r>
                        <a:rPr lang="en-US" sz="1200" b="0" i="0" u="none" strike="noStrike" noProof="0" dirty="0">
                          <a:solidFill>
                            <a:schemeClr val="tx1"/>
                          </a:solidFill>
                          <a:effectLst/>
                          <a:latin typeface="+mj-lt"/>
                        </a:rPr>
                        <a:t>Qualitative</a:t>
                      </a:r>
                    </a:p>
                  </a:txBody>
                  <a:tcPr marL="8626" marR="8626" marT="8626" marB="0" anchor="ctr">
                    <a:lnL>
                      <a:noFill/>
                    </a:lnL>
                    <a:lnR>
                      <a:noFill/>
                    </a:lnR>
                    <a:lnT w="9525" cap="flat" cmpd="sng" algn="ctr">
                      <a:solidFill>
                        <a:schemeClr val="bg1"/>
                      </a:solidFill>
                      <a:prstDash val="solid"/>
                      <a:round/>
                      <a:headEnd type="none" w="med" len="med"/>
                      <a:tailEnd type="none" w="med" len="med"/>
                    </a:lnT>
                    <a:lnB w="6350" cap="flat" cmpd="sng" algn="ctr">
                      <a:solidFill>
                        <a:schemeClr val="tx1"/>
                      </a:solidFill>
                      <a:prstDash val="sysDash"/>
                      <a:round/>
                      <a:headEnd type="none" w="med" len="med"/>
                      <a:tailEnd type="none" w="med" len="med"/>
                    </a:lnB>
                    <a:solidFill>
                      <a:srgbClr val="FFFF00"/>
                    </a:solidFill>
                  </a:tcPr>
                </a:tc>
                <a:tc>
                  <a:txBody>
                    <a:bodyPr/>
                    <a:lstStyle/>
                    <a:p>
                      <a:pPr algn="l" fontAlgn="b"/>
                      <a:r>
                        <a:rPr lang="en-US" sz="1200" b="0" i="0" u="none" strike="noStrike" noProof="0" dirty="0">
                          <a:solidFill>
                            <a:schemeClr val="tx1"/>
                          </a:solidFill>
                          <a:effectLst/>
                          <a:latin typeface="+mj-lt"/>
                        </a:rPr>
                        <a:t>Expert opinion</a:t>
                      </a:r>
                    </a:p>
                  </a:txBody>
                  <a:tcPr marL="8626" marR="8626" marT="8626" marB="0" anchor="ctr">
                    <a:lnL>
                      <a:noFill/>
                    </a:lnL>
                    <a:lnR>
                      <a:noFill/>
                    </a:lnR>
                    <a:lnT w="9525" cap="flat" cmpd="sng" algn="ctr">
                      <a:solidFill>
                        <a:schemeClr val="bg1"/>
                      </a:solidFill>
                      <a:prstDash val="solid"/>
                      <a:round/>
                      <a:headEnd type="none" w="med" len="med"/>
                      <a:tailEnd type="none" w="med" len="med"/>
                    </a:lnT>
                    <a:lnB w="6350" cap="flat" cmpd="sng" algn="ctr">
                      <a:solidFill>
                        <a:schemeClr val="tx1"/>
                      </a:solidFill>
                      <a:prstDash val="sysDash"/>
                      <a:round/>
                      <a:headEnd type="none" w="med" len="med"/>
                      <a:tailEnd type="none" w="med" len="med"/>
                    </a:lnB>
                    <a:solidFill>
                      <a:srgbClr val="FFFF00"/>
                    </a:solidFill>
                  </a:tcPr>
                </a:tc>
                <a:extLst>
                  <a:ext uri="{0D108BD9-81ED-4DB2-BD59-A6C34878D82A}">
                    <a16:rowId xmlns:a16="http://schemas.microsoft.com/office/drawing/2014/main" val="3072329934"/>
                  </a:ext>
                </a:extLst>
              </a:tr>
              <a:tr h="557266">
                <a:tc>
                  <a:txBody>
                    <a:bodyPr/>
                    <a:lstStyle/>
                    <a:p>
                      <a:pPr algn="l" fontAlgn="b"/>
                      <a:r>
                        <a:rPr lang="en-US" sz="1200" b="0" i="0" u="none" strike="noStrike" noProof="0" dirty="0">
                          <a:solidFill>
                            <a:srgbClr val="000000"/>
                          </a:solidFill>
                          <a:effectLst/>
                          <a:latin typeface="+mj-lt"/>
                        </a:rPr>
                        <a:t>Systems</a:t>
                      </a: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Availability of information systems to manage the vaccine supply chain and measure related performance metrics (i.e. coverage and vaccine utilization)</a:t>
                      </a: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Feasibility</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Yes/no</a:t>
                      </a: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en-US" sz="1200" b="0" i="0" u="none" strike="noStrike" noProof="0" dirty="0">
                          <a:solidFill>
                            <a:schemeClr val="bg1">
                              <a:lumMod val="50000"/>
                            </a:schemeClr>
                          </a:solidFill>
                          <a:effectLst/>
                          <a:latin typeface="+mj-lt"/>
                        </a:rPr>
                        <a:t>Direct source</a:t>
                      </a: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extLst>
                  <a:ext uri="{0D108BD9-81ED-4DB2-BD59-A6C34878D82A}">
                    <a16:rowId xmlns:a16="http://schemas.microsoft.com/office/drawing/2014/main" val="1103776584"/>
                  </a:ext>
                </a:extLst>
              </a:tr>
            </a:tbl>
          </a:graphicData>
        </a:graphic>
      </p:graphicFrame>
      <p:sp>
        <p:nvSpPr>
          <p:cNvPr id="4" name="Rectangle 3">
            <a:extLst>
              <a:ext uri="{FF2B5EF4-FFF2-40B4-BE49-F238E27FC236}">
                <a16:creationId xmlns:a16="http://schemas.microsoft.com/office/drawing/2014/main" id="{E896E550-5EAD-12D7-6FB4-19F0B23A3053}"/>
              </a:ext>
            </a:extLst>
          </p:cNvPr>
          <p:cNvSpPr/>
          <p:nvPr/>
        </p:nvSpPr>
        <p:spPr>
          <a:xfrm>
            <a:off x="3781424" y="5984260"/>
            <a:ext cx="1743075" cy="211418"/>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noProof="0" dirty="0"/>
              <a:t>Essential</a:t>
            </a:r>
          </a:p>
        </p:txBody>
      </p:sp>
      <p:sp>
        <p:nvSpPr>
          <p:cNvPr id="6" name="Rectangle 5">
            <a:extLst>
              <a:ext uri="{FF2B5EF4-FFF2-40B4-BE49-F238E27FC236}">
                <a16:creationId xmlns:a16="http://schemas.microsoft.com/office/drawing/2014/main" id="{FE7ADA12-692B-59E5-D1C6-2892A32CFEFA}"/>
              </a:ext>
            </a:extLst>
          </p:cNvPr>
          <p:cNvSpPr/>
          <p:nvPr/>
        </p:nvSpPr>
        <p:spPr>
          <a:xfrm>
            <a:off x="5795965" y="5984260"/>
            <a:ext cx="1743075" cy="21141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noProof="0" dirty="0">
                <a:solidFill>
                  <a:schemeClr val="tx1">
                    <a:lumMod val="50000"/>
                  </a:schemeClr>
                </a:solidFill>
              </a:rPr>
              <a:t>Significant</a:t>
            </a:r>
          </a:p>
        </p:txBody>
      </p:sp>
    </p:spTree>
    <p:extLst>
      <p:ext uri="{BB962C8B-B14F-4D97-AF65-F5344CB8AC3E}">
        <p14:creationId xmlns:p14="http://schemas.microsoft.com/office/powerpoint/2010/main" val="41972843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Criteria review: Acceptability of the vaccine</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en-US" noProof="0" smtClean="0">
                <a:latin typeface="+mj-lt"/>
              </a:rPr>
              <a:pPr/>
              <a:t>34</a:t>
            </a:fld>
            <a:endParaRPr lang="en-US" noProof="0" dirty="0">
              <a:latin typeface="+mj-lt"/>
            </a:endParaRPr>
          </a:p>
        </p:txBody>
      </p:sp>
      <p:graphicFrame>
        <p:nvGraphicFramePr>
          <p:cNvPr id="3" name="Table 2">
            <a:extLst>
              <a:ext uri="{FF2B5EF4-FFF2-40B4-BE49-F238E27FC236}">
                <a16:creationId xmlns:a16="http://schemas.microsoft.com/office/drawing/2014/main" id="{3525073C-C8E1-EB0C-F962-3FAE6E11624E}"/>
              </a:ext>
            </a:extLst>
          </p:cNvPr>
          <p:cNvGraphicFramePr>
            <a:graphicFrameLocks noGrp="1"/>
          </p:cNvGraphicFramePr>
          <p:nvPr/>
        </p:nvGraphicFramePr>
        <p:xfrm>
          <a:off x="472961" y="1199400"/>
          <a:ext cx="11218296" cy="3457097"/>
        </p:xfrm>
        <a:graphic>
          <a:graphicData uri="http://schemas.openxmlformats.org/drawingml/2006/table">
            <a:tbl>
              <a:tblPr/>
              <a:tblGrid>
                <a:gridCol w="1683808">
                  <a:extLst>
                    <a:ext uri="{9D8B030D-6E8A-4147-A177-3AD203B41FA5}">
                      <a16:colId xmlns:a16="http://schemas.microsoft.com/office/drawing/2014/main" val="1564478177"/>
                    </a:ext>
                  </a:extLst>
                </a:gridCol>
                <a:gridCol w="5097746">
                  <a:extLst>
                    <a:ext uri="{9D8B030D-6E8A-4147-A177-3AD203B41FA5}">
                      <a16:colId xmlns:a16="http://schemas.microsoft.com/office/drawing/2014/main" val="4176978140"/>
                    </a:ext>
                  </a:extLst>
                </a:gridCol>
                <a:gridCol w="1506937">
                  <a:extLst>
                    <a:ext uri="{9D8B030D-6E8A-4147-A177-3AD203B41FA5}">
                      <a16:colId xmlns:a16="http://schemas.microsoft.com/office/drawing/2014/main" val="1213459350"/>
                    </a:ext>
                  </a:extLst>
                </a:gridCol>
                <a:gridCol w="1179802">
                  <a:extLst>
                    <a:ext uri="{9D8B030D-6E8A-4147-A177-3AD203B41FA5}">
                      <a16:colId xmlns:a16="http://schemas.microsoft.com/office/drawing/2014/main" val="1501533423"/>
                    </a:ext>
                  </a:extLst>
                </a:gridCol>
                <a:gridCol w="1750003">
                  <a:extLst>
                    <a:ext uri="{9D8B030D-6E8A-4147-A177-3AD203B41FA5}">
                      <a16:colId xmlns:a16="http://schemas.microsoft.com/office/drawing/2014/main" val="349205669"/>
                    </a:ext>
                  </a:extLst>
                </a:gridCol>
              </a:tblGrid>
              <a:tr h="167412">
                <a:tc>
                  <a:txBody>
                    <a:bodyPr/>
                    <a:lstStyle/>
                    <a:p>
                      <a:pPr algn="l" fontAlgn="b"/>
                      <a:r>
                        <a:rPr lang="en-US" sz="1400" b="1" i="0" u="none" strike="noStrike" noProof="0" dirty="0">
                          <a:solidFill>
                            <a:srgbClr val="000000"/>
                          </a:solidFill>
                          <a:effectLst/>
                          <a:latin typeface="+mj-lt"/>
                        </a:rPr>
                        <a:t>Sub-category</a:t>
                      </a:r>
                    </a:p>
                  </a:txBody>
                  <a:tcPr marL="8626" marR="8626" marT="8626" marB="0" anchor="b">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Criteria</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Group</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en-US" sz="1400" b="1" i="0" u="none" strike="noStrike" noProof="0" dirty="0">
                          <a:solidFill>
                            <a:srgbClr val="000000"/>
                          </a:solidFill>
                          <a:effectLst/>
                          <a:latin typeface="+mj-lt"/>
                        </a:rPr>
                        <a:t>Source 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extLst>
                  <a:ext uri="{0D108BD9-81ED-4DB2-BD59-A6C34878D82A}">
                    <a16:rowId xmlns:a16="http://schemas.microsoft.com/office/drawing/2014/main" val="2709294636"/>
                  </a:ext>
                </a:extLst>
              </a:tr>
              <a:tr h="535569">
                <a:tc rowSpan="5">
                  <a:txBody>
                    <a:bodyPr/>
                    <a:lstStyle/>
                    <a:p>
                      <a:pPr algn="l" fontAlgn="b"/>
                      <a:r>
                        <a:rPr lang="en-US" sz="1200" b="0" i="0" u="none" strike="noStrike" noProof="0" dirty="0">
                          <a:solidFill>
                            <a:srgbClr val="000000"/>
                          </a:solidFill>
                          <a:effectLst/>
                          <a:latin typeface="+mj-lt"/>
                        </a:rPr>
                        <a:t>Perception of target population of the vaccine</a:t>
                      </a:r>
                    </a:p>
                  </a:txBody>
                  <a:tcPr marL="8626" marR="8626" marT="8626" marB="0">
                    <a:lnL>
                      <a:noFill/>
                    </a:lnL>
                    <a:lnR>
                      <a:noFill/>
                    </a:lnR>
                    <a:lnT w="19050" cap="flat" cmpd="sng" algn="ctr">
                      <a:solidFill>
                        <a:srgbClr val="0F5D61"/>
                      </a:solidFill>
                      <a:prstDash val="solid"/>
                      <a:round/>
                      <a:headEnd type="none" w="med" len="med"/>
                      <a:tailEnd type="none" w="med" len="med"/>
                    </a:lnT>
                    <a:lnB w="12700" cap="flat" cmpd="sng" algn="ctr">
                      <a:solidFill>
                        <a:srgbClr val="0F5D61"/>
                      </a:solidFill>
                      <a:prstDash val="sysDot"/>
                      <a:round/>
                      <a:headEnd type="none" w="med" len="med"/>
                      <a:tailEnd type="none" w="med" len="med"/>
                    </a:lnB>
                  </a:tcPr>
                </a:tc>
                <a:tc>
                  <a:txBody>
                    <a:bodyPr/>
                    <a:lstStyle/>
                    <a:p>
                      <a:pPr algn="l" fontAlgn="b"/>
                      <a:r>
                        <a:rPr lang="en-US" sz="1200" b="0" i="0" u="none" strike="noStrike" noProof="0" dirty="0">
                          <a:solidFill>
                            <a:schemeClr val="tx1"/>
                          </a:solidFill>
                          <a:effectLst/>
                          <a:latin typeface="+mj-lt"/>
                        </a:rPr>
                        <a:t>Ethical, reputational or social issues that may affect acceptability of the vaccine to the target population (e.g. reputation of the country producer, halal)</a:t>
                      </a:r>
                    </a:p>
                  </a:txBody>
                  <a:tcPr marL="8626" marR="8626" marT="8626" marB="0" anchor="ctr">
                    <a:lnL>
                      <a:noFill/>
                    </a:lnL>
                    <a:lnR>
                      <a:noFill/>
                    </a:lnR>
                    <a:lnT w="19050" cap="flat" cmpd="sng" algn="ctr">
                      <a:solidFill>
                        <a:srgbClr val="0F5D61"/>
                      </a:solidFill>
                      <a:prstDash val="solid"/>
                      <a:round/>
                      <a:headEnd type="none" w="med" len="med"/>
                      <a:tailEnd type="none" w="med" len="med"/>
                    </a:lnT>
                    <a:lnB w="6350" cap="flat" cmpd="sng" algn="ctr">
                      <a:noFill/>
                      <a:prstDash val="sysDash"/>
                      <a:round/>
                      <a:headEnd type="none" w="med" len="med"/>
                      <a:tailEnd type="none" w="med" len="med"/>
                    </a:lnB>
                    <a:solidFill>
                      <a:srgbClr val="FFFF00"/>
                    </a:solidFill>
                  </a:tcPr>
                </a:tc>
                <a:tc>
                  <a:txBody>
                    <a:bodyPr/>
                    <a:lstStyle/>
                    <a:p>
                      <a:pPr algn="l" fontAlgn="b"/>
                      <a:r>
                        <a:rPr lang="en-US" sz="1200" b="0" i="0" u="none" strike="noStrike" noProof="0" dirty="0">
                          <a:solidFill>
                            <a:schemeClr val="tx1"/>
                          </a:solidFill>
                          <a:effectLst/>
                          <a:latin typeface="+mj-lt"/>
                        </a:rPr>
                        <a:t>Feasibility</a:t>
                      </a:r>
                    </a:p>
                  </a:txBody>
                  <a:tcPr marL="8626" marR="8626" marT="8626" marB="0" anchor="ctr">
                    <a:lnL>
                      <a:noFill/>
                    </a:lnL>
                    <a:lnR>
                      <a:noFill/>
                    </a:lnR>
                    <a:lnT w="19050" cap="flat" cmpd="sng" algn="ctr">
                      <a:solidFill>
                        <a:srgbClr val="0F5D61"/>
                      </a:solidFill>
                      <a:prstDash val="solid"/>
                      <a:round/>
                      <a:headEnd type="none" w="med" len="med"/>
                      <a:tailEnd type="none" w="med" len="med"/>
                    </a:lnT>
                    <a:lnB w="6350" cap="flat" cmpd="sng" algn="ctr">
                      <a:noFill/>
                      <a:prstDash val="sysDash"/>
                      <a:round/>
                      <a:headEnd type="none" w="med" len="med"/>
                      <a:tailEnd type="none" w="med" len="med"/>
                    </a:lnB>
                    <a:solidFill>
                      <a:srgbClr val="FFFF00"/>
                    </a:solidFill>
                  </a:tcPr>
                </a:tc>
                <a:tc>
                  <a:txBody>
                    <a:bodyPr/>
                    <a:lstStyle/>
                    <a:p>
                      <a:pPr algn="l" fontAlgn="b"/>
                      <a:r>
                        <a:rPr lang="en-US" sz="1200" b="0" i="0" u="none" strike="noStrike" noProof="0" dirty="0">
                          <a:solidFill>
                            <a:schemeClr val="tx1"/>
                          </a:solidFill>
                          <a:effectLst/>
                          <a:latin typeface="+mj-lt"/>
                        </a:rPr>
                        <a:t>Yes/no</a:t>
                      </a:r>
                    </a:p>
                  </a:txBody>
                  <a:tcPr marL="8626" marR="8626" marT="8626" marB="0" anchor="ctr">
                    <a:lnL>
                      <a:noFill/>
                    </a:lnL>
                    <a:lnR>
                      <a:noFill/>
                    </a:lnR>
                    <a:lnT w="19050" cap="flat" cmpd="sng" algn="ctr">
                      <a:solidFill>
                        <a:srgbClr val="0F5D61"/>
                      </a:solidFill>
                      <a:prstDash val="solid"/>
                      <a:round/>
                      <a:headEnd type="none" w="med" len="med"/>
                      <a:tailEnd type="none" w="med" len="med"/>
                    </a:lnT>
                    <a:lnB w="6350" cap="flat" cmpd="sng" algn="ctr">
                      <a:noFill/>
                      <a:prstDash val="sysDash"/>
                      <a:round/>
                      <a:headEnd type="none" w="med" len="med"/>
                      <a:tailEnd type="none" w="med" len="med"/>
                    </a:lnB>
                    <a:solidFill>
                      <a:srgbClr val="FFFF00"/>
                    </a:solidFill>
                  </a:tcPr>
                </a:tc>
                <a:tc>
                  <a:txBody>
                    <a:bodyPr/>
                    <a:lstStyle/>
                    <a:p>
                      <a:pPr algn="l" fontAlgn="b"/>
                      <a:r>
                        <a:rPr lang="en-US" sz="1200" b="0" i="0" u="none" strike="noStrike" noProof="0" dirty="0">
                          <a:solidFill>
                            <a:schemeClr val="tx1"/>
                          </a:solidFill>
                          <a:effectLst/>
                          <a:latin typeface="+mj-lt"/>
                        </a:rPr>
                        <a:t>Direct source</a:t>
                      </a:r>
                    </a:p>
                  </a:txBody>
                  <a:tcPr marL="8626" marR="8626" marT="8626" marB="0" anchor="ctr">
                    <a:lnL>
                      <a:noFill/>
                    </a:lnL>
                    <a:lnR>
                      <a:noFill/>
                    </a:lnR>
                    <a:lnT w="19050" cap="flat" cmpd="sng" algn="ctr">
                      <a:solidFill>
                        <a:srgbClr val="0F5D61"/>
                      </a:solidFill>
                      <a:prstDash val="solid"/>
                      <a:round/>
                      <a:headEnd type="none" w="med" len="med"/>
                      <a:tailEnd type="none" w="med" len="med"/>
                    </a:lnT>
                    <a:lnB w="6350" cap="flat" cmpd="sng" algn="ctr">
                      <a:noFill/>
                      <a:prstDash val="sysDash"/>
                      <a:round/>
                      <a:headEnd type="none" w="med" len="med"/>
                      <a:tailEnd type="none" w="med" len="med"/>
                    </a:lnB>
                    <a:solidFill>
                      <a:srgbClr val="FFFF00"/>
                    </a:solidFill>
                  </a:tcPr>
                </a:tc>
                <a:extLst>
                  <a:ext uri="{0D108BD9-81ED-4DB2-BD59-A6C34878D82A}">
                    <a16:rowId xmlns:a16="http://schemas.microsoft.com/office/drawing/2014/main" val="1117970767"/>
                  </a:ext>
                </a:extLst>
              </a:tr>
              <a:tr h="535569">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Level of use in HICs, thought-leader or </a:t>
                      </a:r>
                      <a:r>
                        <a:rPr lang="en-US" sz="1200" b="0" i="0" u="none" strike="noStrike" noProof="0" dirty="0" err="1">
                          <a:solidFill>
                            <a:schemeClr val="bg1">
                              <a:lumMod val="50000"/>
                            </a:schemeClr>
                          </a:solidFill>
                          <a:effectLst/>
                          <a:latin typeface="+mj-lt"/>
                        </a:rPr>
                        <a:t>neighbouring</a:t>
                      </a:r>
                      <a:r>
                        <a:rPr lang="en-US" sz="1200" b="0" i="0" u="none" strike="noStrike" noProof="0" dirty="0">
                          <a:solidFill>
                            <a:schemeClr val="bg1">
                              <a:lumMod val="50000"/>
                            </a:schemeClr>
                          </a:solidFill>
                          <a:effectLst/>
                          <a:latin typeface="+mj-lt"/>
                        </a:rPr>
                        <a:t> countries (e.g. related to safety)</a:t>
                      </a: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Feasibility</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tc>
                  <a:txBody>
                    <a:bodyPr/>
                    <a:lstStyle/>
                    <a:p>
                      <a:pPr algn="l" fontAlgn="b"/>
                      <a:r>
                        <a:rPr lang="en-US" sz="1200" b="0" i="0" u="none" strike="noStrike" noProof="0" dirty="0">
                          <a:solidFill>
                            <a:schemeClr val="bg1">
                              <a:lumMod val="50000"/>
                            </a:schemeClr>
                          </a:solidFill>
                          <a:effectLst/>
                          <a:latin typeface="+mj-lt"/>
                        </a:rPr>
                        <a:t>Quantitative</a:t>
                      </a: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Direct source / Modeled</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extLst>
                  <a:ext uri="{0D108BD9-81ED-4DB2-BD59-A6C34878D82A}">
                    <a16:rowId xmlns:a16="http://schemas.microsoft.com/office/drawing/2014/main" val="830699950"/>
                  </a:ext>
                </a:extLst>
              </a:tr>
              <a:tr h="535569">
                <a:tc vMerge="1">
                  <a:txBody>
                    <a:bodyPr/>
                    <a:lstStyle/>
                    <a:p>
                      <a:endParaRPr lang="en-US"/>
                    </a:p>
                  </a:txBody>
                  <a:tcPr/>
                </a:tc>
                <a:tc>
                  <a:txBody>
                    <a:bodyPr/>
                    <a:lstStyle/>
                    <a:p>
                      <a:pPr algn="l" fontAlgn="b"/>
                      <a:r>
                        <a:rPr lang="en-US" sz="1200" b="0" i="0" u="none" strike="noStrike" noProof="0" dirty="0">
                          <a:solidFill>
                            <a:schemeClr val="bg1"/>
                          </a:solidFill>
                          <a:effectLst/>
                          <a:latin typeface="+mj-lt"/>
                        </a:rPr>
                        <a:t>Perception of the target population of the disease risk, severity, fear and demand for disease control</a:t>
                      </a: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solidFill>
                      <a:srgbClr val="C00000"/>
                    </a:solidFill>
                  </a:tcPr>
                </a:tc>
                <a:tc>
                  <a:txBody>
                    <a:bodyPr/>
                    <a:lstStyle/>
                    <a:p>
                      <a:pPr algn="l" fontAlgn="b"/>
                      <a:r>
                        <a:rPr lang="en-US" sz="1200" b="0" i="0" u="none" strike="noStrike" cap="none" noProof="0" dirty="0">
                          <a:solidFill>
                            <a:schemeClr val="bg1"/>
                          </a:solidFill>
                          <a:effectLst/>
                          <a:latin typeface="+mn-lt"/>
                          <a:ea typeface="+mn-ea"/>
                          <a:cs typeface="+mn-cs"/>
                          <a:sym typeface="Arial"/>
                        </a:rPr>
                        <a:t>Importance</a:t>
                      </a:r>
                      <a:endParaRPr lang="en-US" sz="1200" b="0" i="0" u="none" strike="noStrike" noProof="0" dirty="0">
                        <a:solidFill>
                          <a:schemeClr val="bg1"/>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solidFill>
                      <a:srgbClr val="C00000"/>
                    </a:solidFill>
                  </a:tcPr>
                </a:tc>
                <a:tc>
                  <a:txBody>
                    <a:bodyPr/>
                    <a:lstStyle/>
                    <a:p>
                      <a:pPr algn="l" fontAlgn="b"/>
                      <a:r>
                        <a:rPr lang="en-US" sz="1200" b="0" i="0" u="none" strike="noStrike" noProof="0" dirty="0">
                          <a:solidFill>
                            <a:schemeClr val="bg1"/>
                          </a:solidFill>
                          <a:effectLst/>
                          <a:latin typeface="+mj-lt"/>
                        </a:rPr>
                        <a:t>Qualitative</a:t>
                      </a: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solidFill>
                      <a:srgbClr val="C00000"/>
                    </a:solidFill>
                  </a:tcPr>
                </a:tc>
                <a:tc>
                  <a:txBody>
                    <a:bodyPr/>
                    <a:lstStyle/>
                    <a:p>
                      <a:pPr algn="l" fontAlgn="b"/>
                      <a:r>
                        <a:rPr lang="en-US" sz="1200" b="0" i="0" u="none" strike="noStrike" noProof="0" dirty="0">
                          <a:solidFill>
                            <a:schemeClr val="bg1"/>
                          </a:solidFill>
                          <a:effectLst/>
                          <a:latin typeface="+mj-lt"/>
                        </a:rPr>
                        <a:t>Expert opinion</a:t>
                      </a: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solidFill>
                      <a:srgbClr val="C00000"/>
                    </a:solidFill>
                  </a:tcPr>
                </a:tc>
                <a:extLst>
                  <a:ext uri="{0D108BD9-81ED-4DB2-BD59-A6C34878D82A}">
                    <a16:rowId xmlns:a16="http://schemas.microsoft.com/office/drawing/2014/main" val="531144677"/>
                  </a:ext>
                </a:extLst>
              </a:tr>
              <a:tr h="535569">
                <a:tc vMerge="1">
                  <a:txBody>
                    <a:bodyPr/>
                    <a:lstStyle/>
                    <a:p>
                      <a:endParaRPr lang="en-US"/>
                    </a:p>
                  </a:txBody>
                  <a:tcPr/>
                </a:tc>
                <a:tc>
                  <a:txBody>
                    <a:bodyPr/>
                    <a:lstStyle/>
                    <a:p>
                      <a:pPr algn="l" fontAlgn="b"/>
                      <a:r>
                        <a:rPr lang="en-US" sz="1200" b="0" i="0" u="none" strike="noStrike" noProof="0" dirty="0">
                          <a:solidFill>
                            <a:schemeClr val="bg1">
                              <a:lumMod val="50000"/>
                            </a:schemeClr>
                          </a:solidFill>
                          <a:effectLst/>
                          <a:latin typeface="+mj-lt"/>
                        </a:rPr>
                        <a:t>Perception of the target population on the desirable and undesirable effects of the vaccine</a:t>
                      </a: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Feasibility</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Qualitative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Direct source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extLst>
                  <a:ext uri="{0D108BD9-81ED-4DB2-BD59-A6C34878D82A}">
                    <a16:rowId xmlns:a16="http://schemas.microsoft.com/office/drawing/2014/main" val="2176476135"/>
                  </a:ext>
                </a:extLst>
              </a:tr>
              <a:tr h="535569">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en-US" sz="1200" b="0" i="0" u="none" strike="noStrike" noProof="0" dirty="0">
                          <a:solidFill>
                            <a:schemeClr val="bg1"/>
                          </a:solidFill>
                          <a:effectLst/>
                          <a:latin typeface="+mj-lt"/>
                        </a:rPr>
                        <a:t>Acceptability of schedule (e.g. multiple injections, additional visits)</a:t>
                      </a:r>
                    </a:p>
                  </a:txBody>
                  <a:tcPr marL="8626" marR="8626" marT="8626" marB="0" anchor="ctr">
                    <a:lnL>
                      <a:noFill/>
                    </a:lnL>
                    <a:lnR>
                      <a:noFill/>
                    </a:lnR>
                    <a:lnT w="6350" cap="flat" cmpd="sng" algn="ctr">
                      <a:noFill/>
                      <a:prstDash val="sysDash"/>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tc>
                  <a:txBody>
                    <a:bodyPr/>
                    <a:lstStyle/>
                    <a:p>
                      <a:pPr algn="l" fontAlgn="b"/>
                      <a:r>
                        <a:rPr lang="en-US" sz="1200" b="0" i="0" u="none" strike="noStrike" cap="none" noProof="0" dirty="0">
                          <a:solidFill>
                            <a:schemeClr val="bg1"/>
                          </a:solidFill>
                          <a:effectLst/>
                          <a:latin typeface="+mn-lt"/>
                          <a:ea typeface="+mn-ea"/>
                          <a:cs typeface="+mn-cs"/>
                          <a:sym typeface="Arial"/>
                        </a:rPr>
                        <a:t>Feasibility</a:t>
                      </a:r>
                      <a:endParaRPr lang="en-US" sz="1200" b="0" i="0" u="none" strike="noStrike" noProof="0" dirty="0">
                        <a:solidFill>
                          <a:schemeClr val="bg1"/>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tc>
                  <a:txBody>
                    <a:bodyPr/>
                    <a:lstStyle/>
                    <a:p>
                      <a:pPr algn="l" fontAlgn="b"/>
                      <a:r>
                        <a:rPr lang="en-US" sz="1200" b="0" i="0" u="none" strike="noStrike" cap="none" noProof="0" dirty="0">
                          <a:solidFill>
                            <a:schemeClr val="bg1"/>
                          </a:solidFill>
                          <a:effectLst/>
                          <a:latin typeface="+mn-lt"/>
                          <a:ea typeface="+mn-ea"/>
                          <a:cs typeface="+mn-cs"/>
                          <a:sym typeface="Arial"/>
                        </a:rPr>
                        <a:t>Qualitative</a:t>
                      </a:r>
                      <a:endParaRPr lang="en-US" sz="1200" b="0" i="0" u="none" strike="noStrike" noProof="0" dirty="0">
                        <a:solidFill>
                          <a:schemeClr val="bg1"/>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en-US" sz="1200" b="0" i="0" u="none" strike="noStrike" cap="none" noProof="0" dirty="0">
                          <a:solidFill>
                            <a:schemeClr val="bg1"/>
                          </a:solidFill>
                          <a:effectLst/>
                          <a:latin typeface="+mn-lt"/>
                          <a:ea typeface="+mn-ea"/>
                          <a:cs typeface="+mn-cs"/>
                          <a:sym typeface="Arial"/>
                        </a:rPr>
                        <a:t>Direct source / Modeled</a:t>
                      </a:r>
                    </a:p>
                  </a:txBody>
                  <a:tcPr marL="8626" marR="8626" marT="8626" marB="0" anchor="ctr">
                    <a:lnL>
                      <a:noFill/>
                    </a:lnL>
                    <a:lnR>
                      <a:noFill/>
                    </a:lnR>
                    <a:lnT w="6350" cap="flat" cmpd="sng" algn="ctr">
                      <a:noFill/>
                      <a:prstDash val="sysDash"/>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extLst>
                  <a:ext uri="{0D108BD9-81ED-4DB2-BD59-A6C34878D82A}">
                    <a16:rowId xmlns:a16="http://schemas.microsoft.com/office/drawing/2014/main" val="1895081923"/>
                  </a:ext>
                </a:extLst>
              </a:tr>
              <a:tr h="535569">
                <a:tc>
                  <a:txBody>
                    <a:bodyPr/>
                    <a:lstStyle/>
                    <a:p>
                      <a:pPr algn="l" fontAlgn="b"/>
                      <a:r>
                        <a:rPr lang="en-US" sz="1200" b="0" i="0" u="none" strike="noStrike" noProof="0" dirty="0">
                          <a:solidFill>
                            <a:srgbClr val="000000"/>
                          </a:solidFill>
                          <a:effectLst/>
                          <a:latin typeface="+mj-lt"/>
                        </a:rPr>
                        <a:t>Demand generation</a:t>
                      </a:r>
                    </a:p>
                  </a:txBody>
                  <a:tcPr marL="8626" marR="8626" marT="8626" marB="0">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tcPr>
                </a:tc>
                <a:tc>
                  <a:txBody>
                    <a:bodyPr/>
                    <a:lstStyle/>
                    <a:p>
                      <a:pPr algn="l" fontAlgn="b"/>
                      <a:r>
                        <a:rPr lang="en-US" sz="1200" b="0" i="0" u="none" strike="noStrike" noProof="0" dirty="0">
                          <a:solidFill>
                            <a:schemeClr val="bg1">
                              <a:lumMod val="50000"/>
                            </a:schemeClr>
                          </a:solidFill>
                          <a:effectLst/>
                          <a:latin typeface="+mj-lt"/>
                        </a:rPr>
                        <a:t>Availability of resources for marketing and communication</a:t>
                      </a:r>
                    </a:p>
                  </a:txBody>
                  <a:tcPr marL="8626" marR="8626" marT="8626"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no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Feasibility</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no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Qualitative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noFill/>
                  </a:tcPr>
                </a:tc>
                <a:tc>
                  <a:txBody>
                    <a:bodyPr/>
                    <a:lstStyle/>
                    <a:p>
                      <a:pPr algn="l" fontAlgn="b"/>
                      <a:r>
                        <a:rPr lang="en-US" sz="1200" b="0" i="0" u="none" strike="noStrike" cap="none" noProof="0" dirty="0">
                          <a:solidFill>
                            <a:schemeClr val="bg1">
                              <a:lumMod val="50000"/>
                            </a:schemeClr>
                          </a:solidFill>
                          <a:effectLst/>
                          <a:latin typeface="+mn-lt"/>
                          <a:ea typeface="+mn-ea"/>
                          <a:cs typeface="+mn-cs"/>
                          <a:sym typeface="Arial"/>
                        </a:rPr>
                        <a:t>Direct source</a:t>
                      </a:r>
                      <a:endParaRPr lang="en-US" sz="1200" b="0" i="0" u="none" strike="noStrike" noProof="0" dirty="0">
                        <a:solidFill>
                          <a:schemeClr val="bg1">
                            <a:lumMod val="50000"/>
                          </a:schemeClr>
                        </a:solidFill>
                        <a:effectLst/>
                        <a:latin typeface="+mj-lt"/>
                      </a:endParaRPr>
                    </a:p>
                  </a:txBody>
                  <a:tcPr marL="8626" marR="8626" marT="8626"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noFill/>
                  </a:tcPr>
                </a:tc>
                <a:extLst>
                  <a:ext uri="{0D108BD9-81ED-4DB2-BD59-A6C34878D82A}">
                    <a16:rowId xmlns:a16="http://schemas.microsoft.com/office/drawing/2014/main" val="1561101107"/>
                  </a:ext>
                </a:extLst>
              </a:tr>
            </a:tbl>
          </a:graphicData>
        </a:graphic>
      </p:graphicFrame>
      <p:sp>
        <p:nvSpPr>
          <p:cNvPr id="4" name="Rectangle 3">
            <a:extLst>
              <a:ext uri="{FF2B5EF4-FFF2-40B4-BE49-F238E27FC236}">
                <a16:creationId xmlns:a16="http://schemas.microsoft.com/office/drawing/2014/main" id="{E896E550-5EAD-12D7-6FB4-19F0B23A3053}"/>
              </a:ext>
            </a:extLst>
          </p:cNvPr>
          <p:cNvSpPr/>
          <p:nvPr/>
        </p:nvSpPr>
        <p:spPr>
          <a:xfrm>
            <a:off x="3781424" y="5984260"/>
            <a:ext cx="1743075" cy="211418"/>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noProof="0" dirty="0"/>
              <a:t>Essential</a:t>
            </a:r>
          </a:p>
        </p:txBody>
      </p:sp>
      <p:sp>
        <p:nvSpPr>
          <p:cNvPr id="6" name="Rectangle 5">
            <a:extLst>
              <a:ext uri="{FF2B5EF4-FFF2-40B4-BE49-F238E27FC236}">
                <a16:creationId xmlns:a16="http://schemas.microsoft.com/office/drawing/2014/main" id="{FE7ADA12-692B-59E5-D1C6-2892A32CFEFA}"/>
              </a:ext>
            </a:extLst>
          </p:cNvPr>
          <p:cNvSpPr/>
          <p:nvPr/>
        </p:nvSpPr>
        <p:spPr>
          <a:xfrm>
            <a:off x="5795965" y="5984260"/>
            <a:ext cx="1743075" cy="21141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noProof="0" dirty="0">
                <a:solidFill>
                  <a:schemeClr val="tx1">
                    <a:lumMod val="50000"/>
                  </a:schemeClr>
                </a:solidFill>
              </a:rPr>
              <a:t>Significant</a:t>
            </a:r>
          </a:p>
        </p:txBody>
      </p:sp>
    </p:spTree>
    <p:extLst>
      <p:ext uri="{BB962C8B-B14F-4D97-AF65-F5344CB8AC3E}">
        <p14:creationId xmlns:p14="http://schemas.microsoft.com/office/powerpoint/2010/main" val="36078309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400" kern="0" noProof="0" dirty="0">
                <a:solidFill>
                  <a:srgbClr val="0F5D61"/>
                </a:solidFill>
                <a:latin typeface="Lato" panose="020F0502020204030203" pitchFamily="34" charset="0"/>
                <a:cs typeface="Times New Roman" panose="02020603050405020304" pitchFamily="18" charset="0"/>
                <a:sym typeface="Lato"/>
              </a:rPr>
              <a:t>Summary – Essential and Significant criteria</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70825" y="6098354"/>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en-US" noProof="0" smtClean="0">
                <a:latin typeface="+mj-lt"/>
              </a:rPr>
              <a:pPr/>
              <a:t>35</a:t>
            </a:fld>
            <a:endParaRPr lang="en-US" noProof="0" dirty="0">
              <a:latin typeface="+mj-lt"/>
            </a:endParaRPr>
          </a:p>
        </p:txBody>
      </p:sp>
      <p:grpSp>
        <p:nvGrpSpPr>
          <p:cNvPr id="111" name="Group 110">
            <a:extLst>
              <a:ext uri="{FF2B5EF4-FFF2-40B4-BE49-F238E27FC236}">
                <a16:creationId xmlns:a16="http://schemas.microsoft.com/office/drawing/2014/main" id="{252BC611-F0BB-A3F3-5888-4AFC6C796C9E}"/>
              </a:ext>
            </a:extLst>
          </p:cNvPr>
          <p:cNvGrpSpPr/>
          <p:nvPr/>
        </p:nvGrpSpPr>
        <p:grpSpPr>
          <a:xfrm>
            <a:off x="136576" y="931181"/>
            <a:ext cx="5932920" cy="317700"/>
            <a:chOff x="3399318" y="1020952"/>
            <a:chExt cx="4013925" cy="317700"/>
          </a:xfrm>
        </p:grpSpPr>
        <p:sp>
          <p:nvSpPr>
            <p:cNvPr id="13" name="Rectangle 12">
              <a:extLst>
                <a:ext uri="{FF2B5EF4-FFF2-40B4-BE49-F238E27FC236}">
                  <a16:creationId xmlns:a16="http://schemas.microsoft.com/office/drawing/2014/main" id="{B51F70A0-EE11-3886-4089-7C8939B8A4E3}"/>
                </a:ext>
              </a:extLst>
            </p:cNvPr>
            <p:cNvSpPr/>
            <p:nvPr/>
          </p:nvSpPr>
          <p:spPr>
            <a:xfrm>
              <a:off x="3399320" y="1021398"/>
              <a:ext cx="4013923" cy="317254"/>
            </a:xfrm>
            <a:prstGeom prst="rect">
              <a:avLst/>
            </a:prstGeom>
            <a:solidFill>
              <a:schemeClr val="bg1"/>
            </a:solidFill>
            <a:ln w="9525">
              <a:solidFill>
                <a:srgbClr val="0F5D61"/>
              </a:solidFill>
            </a:ln>
          </p:spPr>
          <p:style>
            <a:lnRef idx="2">
              <a:schemeClr val="accent1">
                <a:shade val="50000"/>
              </a:schemeClr>
            </a:lnRef>
            <a:fillRef idx="1">
              <a:schemeClr val="accent1"/>
            </a:fillRef>
            <a:effectRef idx="0">
              <a:schemeClr val="accent1"/>
            </a:effectRef>
            <a:fontRef idx="minor">
              <a:schemeClr val="lt1"/>
            </a:fontRef>
          </p:style>
          <p:txBody>
            <a:bodyPr lIns="73152" tIns="73152" rIns="73152" bIns="73152" rtlCol="0" anchor="t"/>
            <a:lstStyle/>
            <a:p>
              <a:pPr marR="0" lvl="0" algn="l" defTabSz="914400" rtl="0" eaLnBrk="1" fontAlgn="auto" latinLnBrk="0" hangingPunct="1">
                <a:lnSpc>
                  <a:spcPct val="100000"/>
                </a:lnSpc>
                <a:spcBef>
                  <a:spcPts val="600"/>
                </a:spcBef>
                <a:spcAft>
                  <a:spcPts val="0"/>
                </a:spcAft>
                <a:buClrTx/>
                <a:buSzPct val="100000"/>
                <a:tabLst/>
                <a:defRPr/>
              </a:pPr>
              <a:r>
                <a:rPr kumimoji="0" lang="en-US" sz="1200" b="1" i="0" u="none" strike="noStrike" kern="0" cap="none" spc="0" normalizeH="0" baseline="0" noProof="0" dirty="0">
                  <a:ln>
                    <a:noFill/>
                  </a:ln>
                  <a:solidFill>
                    <a:srgbClr val="414141"/>
                  </a:solidFill>
                  <a:effectLst/>
                  <a:uLnTx/>
                  <a:uFillTx/>
                  <a:latin typeface="Lato"/>
                  <a:ea typeface="+mn-ea"/>
                  <a:cs typeface="+mn-cs"/>
                </a:rPr>
                <a:t>IMPORTANCE: </a:t>
              </a:r>
              <a:r>
                <a:rPr lang="en-US" sz="1200" kern="0" noProof="0" dirty="0">
                  <a:solidFill>
                    <a:schemeClr val="tx1"/>
                  </a:solidFill>
                </a:rPr>
                <a:t>Which vaccines are the most important to introduce?</a:t>
              </a:r>
              <a:endParaRPr kumimoji="0" lang="en-US" sz="1050" b="0" i="0" u="none" strike="noStrike" kern="0" cap="none" spc="0" normalizeH="0" baseline="0" noProof="0" dirty="0">
                <a:ln>
                  <a:noFill/>
                </a:ln>
                <a:solidFill>
                  <a:srgbClr val="414141"/>
                </a:solidFill>
                <a:effectLst/>
                <a:uLnTx/>
                <a:uFillTx/>
                <a:latin typeface="Lato"/>
                <a:ea typeface="+mn-ea"/>
                <a:cs typeface="+mn-cs"/>
              </a:endParaRPr>
            </a:p>
          </p:txBody>
        </p:sp>
        <p:cxnSp>
          <p:nvCxnSpPr>
            <p:cNvPr id="14" name="Straight Connector 13">
              <a:extLst>
                <a:ext uri="{FF2B5EF4-FFF2-40B4-BE49-F238E27FC236}">
                  <a16:creationId xmlns:a16="http://schemas.microsoft.com/office/drawing/2014/main" id="{FE150174-2ECF-A547-0471-0101AF259177}"/>
                </a:ext>
              </a:extLst>
            </p:cNvPr>
            <p:cNvCxnSpPr>
              <a:cxnSpLocks/>
            </p:cNvCxnSpPr>
            <p:nvPr/>
          </p:nvCxnSpPr>
          <p:spPr>
            <a:xfrm>
              <a:off x="3399318" y="1020952"/>
              <a:ext cx="4013925" cy="0"/>
            </a:xfrm>
            <a:prstGeom prst="line">
              <a:avLst/>
            </a:prstGeom>
            <a:ln w="38100">
              <a:solidFill>
                <a:srgbClr val="C2D6D7"/>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112" name="Group 111">
            <a:extLst>
              <a:ext uri="{FF2B5EF4-FFF2-40B4-BE49-F238E27FC236}">
                <a16:creationId xmlns:a16="http://schemas.microsoft.com/office/drawing/2014/main" id="{11419BE8-8E45-279C-8C7B-5999F306A7B8}"/>
              </a:ext>
            </a:extLst>
          </p:cNvPr>
          <p:cNvGrpSpPr/>
          <p:nvPr/>
        </p:nvGrpSpPr>
        <p:grpSpPr>
          <a:xfrm>
            <a:off x="6151695" y="929852"/>
            <a:ext cx="5934456" cy="313003"/>
            <a:chOff x="7769945" y="956939"/>
            <a:chExt cx="4014593" cy="313003"/>
          </a:xfrm>
        </p:grpSpPr>
        <p:sp>
          <p:nvSpPr>
            <p:cNvPr id="15" name="Rectangle 14">
              <a:extLst>
                <a:ext uri="{FF2B5EF4-FFF2-40B4-BE49-F238E27FC236}">
                  <a16:creationId xmlns:a16="http://schemas.microsoft.com/office/drawing/2014/main" id="{0B29EC36-174E-01E2-FD62-214A73953CCC}"/>
                </a:ext>
              </a:extLst>
            </p:cNvPr>
            <p:cNvSpPr/>
            <p:nvPr/>
          </p:nvSpPr>
          <p:spPr>
            <a:xfrm>
              <a:off x="7770615" y="956940"/>
              <a:ext cx="4013923" cy="313002"/>
            </a:xfrm>
            <a:prstGeom prst="rect">
              <a:avLst/>
            </a:prstGeom>
            <a:solidFill>
              <a:schemeClr val="bg1"/>
            </a:solidFill>
            <a:ln w="9525">
              <a:solidFill>
                <a:srgbClr val="0F5D61"/>
              </a:solidFill>
            </a:ln>
          </p:spPr>
          <p:style>
            <a:lnRef idx="2">
              <a:schemeClr val="accent1">
                <a:shade val="50000"/>
              </a:schemeClr>
            </a:lnRef>
            <a:fillRef idx="1">
              <a:schemeClr val="accent1"/>
            </a:fillRef>
            <a:effectRef idx="0">
              <a:schemeClr val="accent1"/>
            </a:effectRef>
            <a:fontRef idx="minor">
              <a:schemeClr val="lt1"/>
            </a:fontRef>
          </p:style>
          <p:txBody>
            <a:bodyPr lIns="73152" tIns="73152" rIns="73152" bIns="73152" rtlCol="0" anchor="t"/>
            <a:lstStyle/>
            <a:p>
              <a:pPr>
                <a:spcBef>
                  <a:spcPts val="600"/>
                </a:spcBef>
                <a:buSzPct val="100000"/>
              </a:pPr>
              <a:r>
                <a:rPr lang="en-US" sz="1200" b="1" kern="0" noProof="0" dirty="0">
                  <a:solidFill>
                    <a:schemeClr val="tx1"/>
                  </a:solidFill>
                </a:rPr>
                <a:t>FEASIBILITY: </a:t>
              </a:r>
              <a:r>
                <a:rPr lang="en-US" sz="1200" kern="0" noProof="0" dirty="0">
                  <a:solidFill>
                    <a:schemeClr val="tx1"/>
                  </a:solidFill>
                </a:rPr>
                <a:t>Which vaccines are the easiest to introduce?</a:t>
              </a:r>
              <a:endParaRPr lang="en-US" sz="1050" kern="0" noProof="0" dirty="0">
                <a:solidFill>
                  <a:schemeClr val="tx1"/>
                </a:solidFill>
              </a:endParaRPr>
            </a:p>
          </p:txBody>
        </p:sp>
        <p:cxnSp>
          <p:nvCxnSpPr>
            <p:cNvPr id="16" name="Straight Connector 15">
              <a:extLst>
                <a:ext uri="{FF2B5EF4-FFF2-40B4-BE49-F238E27FC236}">
                  <a16:creationId xmlns:a16="http://schemas.microsoft.com/office/drawing/2014/main" id="{AF9992D0-DA28-49B2-D26B-6EE5B5A3ACE7}"/>
                </a:ext>
              </a:extLst>
            </p:cNvPr>
            <p:cNvCxnSpPr>
              <a:cxnSpLocks/>
            </p:cNvCxnSpPr>
            <p:nvPr/>
          </p:nvCxnSpPr>
          <p:spPr>
            <a:xfrm>
              <a:off x="7769945" y="956939"/>
              <a:ext cx="4013923" cy="0"/>
            </a:xfrm>
            <a:prstGeom prst="line">
              <a:avLst/>
            </a:prstGeom>
            <a:ln w="38100">
              <a:solidFill>
                <a:srgbClr val="68999B"/>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37" name="Rectangle 36">
            <a:extLst>
              <a:ext uri="{FF2B5EF4-FFF2-40B4-BE49-F238E27FC236}">
                <a16:creationId xmlns:a16="http://schemas.microsoft.com/office/drawing/2014/main" id="{0458753D-5125-E4BB-411C-6BB66E654675}"/>
              </a:ext>
            </a:extLst>
          </p:cNvPr>
          <p:cNvSpPr/>
          <p:nvPr/>
        </p:nvSpPr>
        <p:spPr>
          <a:xfrm>
            <a:off x="0" y="6290490"/>
            <a:ext cx="12201525" cy="567510"/>
          </a:xfrm>
          <a:prstGeom prst="rect">
            <a:avLst/>
          </a:prstGeom>
          <a:solidFill>
            <a:srgbClr val="0F5D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noProof="0" dirty="0"/>
              <a:t>Reminder: </a:t>
            </a:r>
            <a:r>
              <a:rPr lang="en-US" sz="1600" noProof="0" dirty="0"/>
              <a:t>This pre-classification was completed at a global level and is only a starting point for discussion. </a:t>
            </a:r>
          </a:p>
          <a:p>
            <a:pPr algn="ctr"/>
            <a:r>
              <a:rPr lang="en-US" sz="1600" b="1" noProof="0" dirty="0"/>
              <a:t>The NITAG will review, discuss and amend this list as appropriate for country context and needs.</a:t>
            </a:r>
            <a:endParaRPr lang="en-US" sz="1600" noProof="0" dirty="0">
              <a:solidFill>
                <a:schemeClr val="bg1"/>
              </a:solidFill>
            </a:endParaRPr>
          </a:p>
        </p:txBody>
      </p:sp>
      <p:grpSp>
        <p:nvGrpSpPr>
          <p:cNvPr id="114" name="Group 113">
            <a:extLst>
              <a:ext uri="{FF2B5EF4-FFF2-40B4-BE49-F238E27FC236}">
                <a16:creationId xmlns:a16="http://schemas.microsoft.com/office/drawing/2014/main" id="{36F5A15E-16D5-C944-2D0F-694D244354F4}"/>
              </a:ext>
            </a:extLst>
          </p:cNvPr>
          <p:cNvGrpSpPr/>
          <p:nvPr/>
        </p:nvGrpSpPr>
        <p:grpSpPr>
          <a:xfrm>
            <a:off x="623479" y="5996776"/>
            <a:ext cx="4582792" cy="154905"/>
            <a:chOff x="676347" y="5521629"/>
            <a:chExt cx="4582792" cy="154905"/>
          </a:xfrm>
        </p:grpSpPr>
        <p:sp>
          <p:nvSpPr>
            <p:cNvPr id="39" name="Rectangle 38">
              <a:extLst>
                <a:ext uri="{FF2B5EF4-FFF2-40B4-BE49-F238E27FC236}">
                  <a16:creationId xmlns:a16="http://schemas.microsoft.com/office/drawing/2014/main" id="{9BC904E6-4D18-8A54-3118-7B186FF98958}"/>
                </a:ext>
              </a:extLst>
            </p:cNvPr>
            <p:cNvSpPr/>
            <p:nvPr/>
          </p:nvSpPr>
          <p:spPr>
            <a:xfrm>
              <a:off x="676347" y="5529068"/>
              <a:ext cx="2251139" cy="147466"/>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Essential criteria</a:t>
              </a:r>
            </a:p>
          </p:txBody>
        </p:sp>
        <p:sp>
          <p:nvSpPr>
            <p:cNvPr id="40" name="Rectangle 39">
              <a:extLst>
                <a:ext uri="{FF2B5EF4-FFF2-40B4-BE49-F238E27FC236}">
                  <a16:creationId xmlns:a16="http://schemas.microsoft.com/office/drawing/2014/main" id="{53F993C4-289C-2F02-82AA-2C368130108F}"/>
                </a:ext>
              </a:extLst>
            </p:cNvPr>
            <p:cNvSpPr/>
            <p:nvPr/>
          </p:nvSpPr>
          <p:spPr>
            <a:xfrm>
              <a:off x="3008000" y="5521629"/>
              <a:ext cx="2251139" cy="147466"/>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Significant criteria</a:t>
              </a:r>
            </a:p>
          </p:txBody>
        </p:sp>
      </p:grpSp>
      <p:grpSp>
        <p:nvGrpSpPr>
          <p:cNvPr id="35" name="Group 34">
            <a:extLst>
              <a:ext uri="{FF2B5EF4-FFF2-40B4-BE49-F238E27FC236}">
                <a16:creationId xmlns:a16="http://schemas.microsoft.com/office/drawing/2014/main" id="{6FF5F4BD-F862-3E3F-EF98-1473164987C1}"/>
              </a:ext>
            </a:extLst>
          </p:cNvPr>
          <p:cNvGrpSpPr/>
          <p:nvPr/>
        </p:nvGrpSpPr>
        <p:grpSpPr>
          <a:xfrm>
            <a:off x="6150779" y="2671575"/>
            <a:ext cx="5934456" cy="956585"/>
            <a:chOff x="7770615" y="3922862"/>
            <a:chExt cx="4013923" cy="956585"/>
          </a:xfrm>
        </p:grpSpPr>
        <p:sp>
          <p:nvSpPr>
            <p:cNvPr id="17" name="Rectangle 16">
              <a:extLst>
                <a:ext uri="{FF2B5EF4-FFF2-40B4-BE49-F238E27FC236}">
                  <a16:creationId xmlns:a16="http://schemas.microsoft.com/office/drawing/2014/main" id="{963F1306-5C56-EEB1-5C4D-D084CA299ED1}"/>
                </a:ext>
              </a:extLst>
            </p:cNvPr>
            <p:cNvSpPr/>
            <p:nvPr/>
          </p:nvSpPr>
          <p:spPr>
            <a:xfrm>
              <a:off x="7770615" y="3922862"/>
              <a:ext cx="4013923" cy="956585"/>
            </a:xfrm>
            <a:prstGeom prst="rect">
              <a:avLst/>
            </a:prstGeom>
            <a:solidFill>
              <a:srgbClr val="6899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b="1" noProof="0" dirty="0">
                  <a:solidFill>
                    <a:schemeClr val="tx1"/>
                  </a:solidFill>
                </a:rPr>
                <a:t>Acceptability of the vaccine</a:t>
              </a:r>
            </a:p>
          </p:txBody>
        </p:sp>
        <p:sp>
          <p:nvSpPr>
            <p:cNvPr id="23" name="Rectangle 22">
              <a:extLst>
                <a:ext uri="{FF2B5EF4-FFF2-40B4-BE49-F238E27FC236}">
                  <a16:creationId xmlns:a16="http://schemas.microsoft.com/office/drawing/2014/main" id="{28D259C7-9956-9BA6-4697-FE5416C5CFED}"/>
                </a:ext>
              </a:extLst>
            </p:cNvPr>
            <p:cNvSpPr/>
            <p:nvPr/>
          </p:nvSpPr>
          <p:spPr>
            <a:xfrm>
              <a:off x="7947091" y="4191477"/>
              <a:ext cx="3643418" cy="432157"/>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Ethical, reputational or social issues that may affect acceptability of the vaccine to the target population</a:t>
              </a:r>
            </a:p>
          </p:txBody>
        </p:sp>
        <p:sp>
          <p:nvSpPr>
            <p:cNvPr id="28" name="Rectangle 27">
              <a:extLst>
                <a:ext uri="{FF2B5EF4-FFF2-40B4-BE49-F238E27FC236}">
                  <a16:creationId xmlns:a16="http://schemas.microsoft.com/office/drawing/2014/main" id="{83A3D8C5-D7B5-EBC6-54FB-8C30D078ADAC}"/>
                </a:ext>
              </a:extLst>
            </p:cNvPr>
            <p:cNvSpPr/>
            <p:nvPr/>
          </p:nvSpPr>
          <p:spPr>
            <a:xfrm>
              <a:off x="7947091" y="4675676"/>
              <a:ext cx="3643418" cy="146304"/>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Acceptability of schedule</a:t>
              </a:r>
            </a:p>
          </p:txBody>
        </p:sp>
      </p:grpSp>
      <p:grpSp>
        <p:nvGrpSpPr>
          <p:cNvPr id="60" name="Group 59">
            <a:extLst>
              <a:ext uri="{FF2B5EF4-FFF2-40B4-BE49-F238E27FC236}">
                <a16:creationId xmlns:a16="http://schemas.microsoft.com/office/drawing/2014/main" id="{00C399AE-1B82-330A-2F4D-F5CBA1BCF465}"/>
              </a:ext>
            </a:extLst>
          </p:cNvPr>
          <p:cNvGrpSpPr/>
          <p:nvPr/>
        </p:nvGrpSpPr>
        <p:grpSpPr>
          <a:xfrm>
            <a:off x="147594" y="4900633"/>
            <a:ext cx="5932917" cy="452357"/>
            <a:chOff x="3399320" y="3676819"/>
            <a:chExt cx="4013923" cy="452357"/>
          </a:xfrm>
        </p:grpSpPr>
        <p:sp>
          <p:nvSpPr>
            <p:cNvPr id="33" name="Rectangle 32">
              <a:extLst>
                <a:ext uri="{FF2B5EF4-FFF2-40B4-BE49-F238E27FC236}">
                  <a16:creationId xmlns:a16="http://schemas.microsoft.com/office/drawing/2014/main" id="{3AC38662-F8BC-5191-1A17-909A89C3830C}"/>
                </a:ext>
              </a:extLst>
            </p:cNvPr>
            <p:cNvSpPr/>
            <p:nvPr/>
          </p:nvSpPr>
          <p:spPr>
            <a:xfrm>
              <a:off x="3399320" y="3676819"/>
              <a:ext cx="4013923" cy="452357"/>
            </a:xfrm>
            <a:prstGeom prst="rect">
              <a:avLst/>
            </a:prstGeom>
            <a:solidFill>
              <a:srgbClr val="C2D6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b="1" noProof="0" dirty="0">
                  <a:solidFill>
                    <a:schemeClr val="tx1"/>
                  </a:solidFill>
                </a:rPr>
                <a:t>Acceptability of the vaccine</a:t>
              </a:r>
            </a:p>
          </p:txBody>
        </p:sp>
        <p:sp>
          <p:nvSpPr>
            <p:cNvPr id="18" name="Rectangle 17">
              <a:extLst>
                <a:ext uri="{FF2B5EF4-FFF2-40B4-BE49-F238E27FC236}">
                  <a16:creationId xmlns:a16="http://schemas.microsoft.com/office/drawing/2014/main" id="{4EDB9E4A-893F-EC30-B1A2-93C82569B410}"/>
                </a:ext>
              </a:extLst>
            </p:cNvPr>
            <p:cNvSpPr/>
            <p:nvPr/>
          </p:nvSpPr>
          <p:spPr>
            <a:xfrm>
              <a:off x="3584571" y="3937040"/>
              <a:ext cx="3643418" cy="151488"/>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Perception of the target population of the disease</a:t>
              </a:r>
            </a:p>
          </p:txBody>
        </p:sp>
      </p:grpSp>
      <p:grpSp>
        <p:nvGrpSpPr>
          <p:cNvPr id="115" name="Group 114">
            <a:extLst>
              <a:ext uri="{FF2B5EF4-FFF2-40B4-BE49-F238E27FC236}">
                <a16:creationId xmlns:a16="http://schemas.microsoft.com/office/drawing/2014/main" id="{9B6690C4-67B1-54F9-8BE0-009DACCB3687}"/>
              </a:ext>
            </a:extLst>
          </p:cNvPr>
          <p:cNvGrpSpPr/>
          <p:nvPr/>
        </p:nvGrpSpPr>
        <p:grpSpPr>
          <a:xfrm>
            <a:off x="136576" y="3562033"/>
            <a:ext cx="5932917" cy="1258410"/>
            <a:chOff x="163080" y="3879840"/>
            <a:chExt cx="5932917" cy="1258410"/>
          </a:xfrm>
        </p:grpSpPr>
        <p:sp>
          <p:nvSpPr>
            <p:cNvPr id="63" name="Rectangle 62">
              <a:extLst>
                <a:ext uri="{FF2B5EF4-FFF2-40B4-BE49-F238E27FC236}">
                  <a16:creationId xmlns:a16="http://schemas.microsoft.com/office/drawing/2014/main" id="{864797D7-23E0-F428-04C4-4CEC8A580C89}"/>
                </a:ext>
              </a:extLst>
            </p:cNvPr>
            <p:cNvSpPr/>
            <p:nvPr/>
          </p:nvSpPr>
          <p:spPr>
            <a:xfrm>
              <a:off x="163080" y="3879840"/>
              <a:ext cx="5932917" cy="1258410"/>
            </a:xfrm>
            <a:prstGeom prst="rect">
              <a:avLst/>
            </a:prstGeom>
            <a:solidFill>
              <a:srgbClr val="C2D6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b="1" noProof="0" dirty="0">
                  <a:solidFill>
                    <a:schemeClr val="tx1"/>
                  </a:solidFill>
                </a:rPr>
                <a:t>Benefits of the vaccine</a:t>
              </a:r>
            </a:p>
          </p:txBody>
        </p:sp>
        <p:sp>
          <p:nvSpPr>
            <p:cNvPr id="66" name="Rectangle 65">
              <a:extLst>
                <a:ext uri="{FF2B5EF4-FFF2-40B4-BE49-F238E27FC236}">
                  <a16:creationId xmlns:a16="http://schemas.microsoft.com/office/drawing/2014/main" id="{B36753DC-2F46-BC34-9F67-C312612B0819}"/>
                </a:ext>
              </a:extLst>
            </p:cNvPr>
            <p:cNvSpPr/>
            <p:nvPr/>
          </p:nvSpPr>
          <p:spPr>
            <a:xfrm>
              <a:off x="436900" y="4180979"/>
              <a:ext cx="5385279" cy="146304"/>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Effectiveness of the vaccine including in different populations/age groups/cohorts</a:t>
              </a:r>
            </a:p>
          </p:txBody>
        </p:sp>
        <p:sp>
          <p:nvSpPr>
            <p:cNvPr id="67" name="Rectangle 66">
              <a:extLst>
                <a:ext uri="{FF2B5EF4-FFF2-40B4-BE49-F238E27FC236}">
                  <a16:creationId xmlns:a16="http://schemas.microsoft.com/office/drawing/2014/main" id="{570130DC-27E6-91D4-964F-DE79B7334CEA}"/>
                </a:ext>
              </a:extLst>
            </p:cNvPr>
            <p:cNvSpPr/>
            <p:nvPr/>
          </p:nvSpPr>
          <p:spPr>
            <a:xfrm>
              <a:off x="436894" y="4374945"/>
              <a:ext cx="5385279" cy="146304"/>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Efficacy and immunogenicity of the vaccine in target population</a:t>
              </a:r>
            </a:p>
          </p:txBody>
        </p:sp>
        <p:sp>
          <p:nvSpPr>
            <p:cNvPr id="68" name="Rectangle 67">
              <a:extLst>
                <a:ext uri="{FF2B5EF4-FFF2-40B4-BE49-F238E27FC236}">
                  <a16:creationId xmlns:a16="http://schemas.microsoft.com/office/drawing/2014/main" id="{D3F779F4-F5EF-10F0-E30A-D4FB79090943}"/>
                </a:ext>
              </a:extLst>
            </p:cNvPr>
            <p:cNvSpPr/>
            <p:nvPr/>
          </p:nvSpPr>
          <p:spPr>
            <a:xfrm>
              <a:off x="436891" y="4565676"/>
              <a:ext cx="5385279" cy="147466"/>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Duration of protection and waning of immunity</a:t>
              </a:r>
            </a:p>
          </p:txBody>
        </p:sp>
        <p:sp>
          <p:nvSpPr>
            <p:cNvPr id="69" name="Rectangle 68">
              <a:extLst>
                <a:ext uri="{FF2B5EF4-FFF2-40B4-BE49-F238E27FC236}">
                  <a16:creationId xmlns:a16="http://schemas.microsoft.com/office/drawing/2014/main" id="{B9902D0F-38E0-769E-1EA6-889C089F9917}"/>
                </a:ext>
              </a:extLst>
            </p:cNvPr>
            <p:cNvSpPr/>
            <p:nvPr/>
          </p:nvSpPr>
          <p:spPr>
            <a:xfrm>
              <a:off x="436891" y="4751606"/>
              <a:ext cx="5385279" cy="147466"/>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Herd immunity / protection</a:t>
              </a:r>
            </a:p>
          </p:txBody>
        </p:sp>
        <p:sp>
          <p:nvSpPr>
            <p:cNvPr id="70" name="Rectangle 69">
              <a:extLst>
                <a:ext uri="{FF2B5EF4-FFF2-40B4-BE49-F238E27FC236}">
                  <a16:creationId xmlns:a16="http://schemas.microsoft.com/office/drawing/2014/main" id="{4B395401-A60F-2F08-6B2A-CE8D36F3A9A7}"/>
                </a:ext>
              </a:extLst>
            </p:cNvPr>
            <p:cNvSpPr/>
            <p:nvPr/>
          </p:nvSpPr>
          <p:spPr>
            <a:xfrm>
              <a:off x="436891" y="4937536"/>
              <a:ext cx="5385279" cy="147466"/>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Coverage of active serogroups or serotypes in the country</a:t>
              </a:r>
            </a:p>
          </p:txBody>
        </p:sp>
      </p:grpSp>
      <p:grpSp>
        <p:nvGrpSpPr>
          <p:cNvPr id="113" name="Group 112">
            <a:extLst>
              <a:ext uri="{FF2B5EF4-FFF2-40B4-BE49-F238E27FC236}">
                <a16:creationId xmlns:a16="http://schemas.microsoft.com/office/drawing/2014/main" id="{1466DE03-FCDE-2E1A-7BA1-8DA2401BACF3}"/>
              </a:ext>
            </a:extLst>
          </p:cNvPr>
          <p:cNvGrpSpPr/>
          <p:nvPr/>
        </p:nvGrpSpPr>
        <p:grpSpPr>
          <a:xfrm>
            <a:off x="136576" y="1318538"/>
            <a:ext cx="5932917" cy="2166716"/>
            <a:chOff x="609600" y="1869063"/>
            <a:chExt cx="5486397" cy="2166716"/>
          </a:xfrm>
        </p:grpSpPr>
        <p:sp>
          <p:nvSpPr>
            <p:cNvPr id="43" name="Rectangle 42">
              <a:extLst>
                <a:ext uri="{FF2B5EF4-FFF2-40B4-BE49-F238E27FC236}">
                  <a16:creationId xmlns:a16="http://schemas.microsoft.com/office/drawing/2014/main" id="{8EE18B4E-BFA1-108F-7F6A-5B084DDC5F10}"/>
                </a:ext>
              </a:extLst>
            </p:cNvPr>
            <p:cNvSpPr/>
            <p:nvPr/>
          </p:nvSpPr>
          <p:spPr>
            <a:xfrm>
              <a:off x="609600" y="1869063"/>
              <a:ext cx="5486397" cy="2166716"/>
            </a:xfrm>
            <a:prstGeom prst="rect">
              <a:avLst/>
            </a:prstGeom>
            <a:solidFill>
              <a:srgbClr val="C2D6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b="1" noProof="0" dirty="0">
                  <a:solidFill>
                    <a:schemeClr val="tx1"/>
                  </a:solidFill>
                </a:rPr>
                <a:t>Burden &amp; epidemiology of the disease</a:t>
              </a:r>
            </a:p>
          </p:txBody>
        </p:sp>
        <p:sp>
          <p:nvSpPr>
            <p:cNvPr id="46" name="Rectangle 45">
              <a:extLst>
                <a:ext uri="{FF2B5EF4-FFF2-40B4-BE49-F238E27FC236}">
                  <a16:creationId xmlns:a16="http://schemas.microsoft.com/office/drawing/2014/main" id="{28F4DFB2-DC6C-0DAA-EE16-3C983671AE05}"/>
                </a:ext>
              </a:extLst>
            </p:cNvPr>
            <p:cNvSpPr/>
            <p:nvPr/>
          </p:nvSpPr>
          <p:spPr>
            <a:xfrm>
              <a:off x="862809" y="2161004"/>
              <a:ext cx="4979975" cy="141970"/>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Cost of the disease to the health system</a:t>
              </a:r>
            </a:p>
          </p:txBody>
        </p:sp>
        <p:sp>
          <p:nvSpPr>
            <p:cNvPr id="47" name="Rectangle 46">
              <a:extLst>
                <a:ext uri="{FF2B5EF4-FFF2-40B4-BE49-F238E27FC236}">
                  <a16:creationId xmlns:a16="http://schemas.microsoft.com/office/drawing/2014/main" id="{C03D0143-68D3-AB35-C0E9-840647376306}"/>
                </a:ext>
              </a:extLst>
            </p:cNvPr>
            <p:cNvSpPr/>
            <p:nvPr/>
          </p:nvSpPr>
          <p:spPr>
            <a:xfrm>
              <a:off x="862809" y="2345055"/>
              <a:ext cx="4979975" cy="146304"/>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Direct &amp; indirect costs to patient &amp; families</a:t>
              </a:r>
            </a:p>
          </p:txBody>
        </p:sp>
        <p:sp>
          <p:nvSpPr>
            <p:cNvPr id="48" name="Rectangle 47">
              <a:extLst>
                <a:ext uri="{FF2B5EF4-FFF2-40B4-BE49-F238E27FC236}">
                  <a16:creationId xmlns:a16="http://schemas.microsoft.com/office/drawing/2014/main" id="{CFE54160-20C8-6CAE-FB0B-19BDB41BE01F}"/>
                </a:ext>
              </a:extLst>
            </p:cNvPr>
            <p:cNvSpPr/>
            <p:nvPr/>
          </p:nvSpPr>
          <p:spPr>
            <a:xfrm>
              <a:off x="862810" y="2535879"/>
              <a:ext cx="4979975" cy="147466"/>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Burden inequity</a:t>
              </a:r>
            </a:p>
          </p:txBody>
        </p:sp>
        <p:sp>
          <p:nvSpPr>
            <p:cNvPr id="50" name="Rectangle 49">
              <a:extLst>
                <a:ext uri="{FF2B5EF4-FFF2-40B4-BE49-F238E27FC236}">
                  <a16:creationId xmlns:a16="http://schemas.microsoft.com/office/drawing/2014/main" id="{E827C6D7-51DB-FB93-1296-293E28D38CF2}"/>
                </a:ext>
              </a:extLst>
            </p:cNvPr>
            <p:cNvSpPr/>
            <p:nvPr/>
          </p:nvSpPr>
          <p:spPr>
            <a:xfrm>
              <a:off x="862810" y="2721809"/>
              <a:ext cx="4979975" cy="147466"/>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Incidence</a:t>
              </a:r>
            </a:p>
          </p:txBody>
        </p:sp>
        <p:sp>
          <p:nvSpPr>
            <p:cNvPr id="51" name="Rectangle 50">
              <a:extLst>
                <a:ext uri="{FF2B5EF4-FFF2-40B4-BE49-F238E27FC236}">
                  <a16:creationId xmlns:a16="http://schemas.microsoft.com/office/drawing/2014/main" id="{CFECE116-0C2E-8BEB-A1DF-A400F8382BAB}"/>
                </a:ext>
              </a:extLst>
            </p:cNvPr>
            <p:cNvSpPr/>
            <p:nvPr/>
          </p:nvSpPr>
          <p:spPr>
            <a:xfrm>
              <a:off x="862810" y="2907739"/>
              <a:ext cx="4979975" cy="147466"/>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Prevalence</a:t>
              </a:r>
            </a:p>
          </p:txBody>
        </p:sp>
        <p:sp>
          <p:nvSpPr>
            <p:cNvPr id="71" name="Rectangle 70">
              <a:extLst>
                <a:ext uri="{FF2B5EF4-FFF2-40B4-BE49-F238E27FC236}">
                  <a16:creationId xmlns:a16="http://schemas.microsoft.com/office/drawing/2014/main" id="{64ED081B-324D-15BA-34CF-D8006F31A2D3}"/>
                </a:ext>
              </a:extLst>
            </p:cNvPr>
            <p:cNvSpPr/>
            <p:nvPr/>
          </p:nvSpPr>
          <p:spPr>
            <a:xfrm>
              <a:off x="862809" y="3098568"/>
              <a:ext cx="4979975" cy="147466"/>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Outbreak potential</a:t>
              </a:r>
            </a:p>
          </p:txBody>
        </p:sp>
        <p:sp>
          <p:nvSpPr>
            <p:cNvPr id="72" name="Rectangle 71">
              <a:extLst>
                <a:ext uri="{FF2B5EF4-FFF2-40B4-BE49-F238E27FC236}">
                  <a16:creationId xmlns:a16="http://schemas.microsoft.com/office/drawing/2014/main" id="{6A9E14C9-542F-A35D-C4C1-290B726CCAE0}"/>
                </a:ext>
              </a:extLst>
            </p:cNvPr>
            <p:cNvSpPr/>
            <p:nvPr/>
          </p:nvSpPr>
          <p:spPr>
            <a:xfrm>
              <a:off x="862809" y="3290564"/>
              <a:ext cx="4979975" cy="147466"/>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Hospitalization rate</a:t>
              </a:r>
            </a:p>
          </p:txBody>
        </p:sp>
        <p:sp>
          <p:nvSpPr>
            <p:cNvPr id="76" name="Rectangle 75">
              <a:extLst>
                <a:ext uri="{FF2B5EF4-FFF2-40B4-BE49-F238E27FC236}">
                  <a16:creationId xmlns:a16="http://schemas.microsoft.com/office/drawing/2014/main" id="{C2627A6F-DA01-D17A-CC57-B84CCCE615EE}"/>
                </a:ext>
              </a:extLst>
            </p:cNvPr>
            <p:cNvSpPr/>
            <p:nvPr/>
          </p:nvSpPr>
          <p:spPr>
            <a:xfrm>
              <a:off x="862809" y="3477025"/>
              <a:ext cx="4979975" cy="147466"/>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Mortality and lethality</a:t>
              </a:r>
            </a:p>
          </p:txBody>
        </p:sp>
        <p:sp>
          <p:nvSpPr>
            <p:cNvPr id="78" name="Rectangle 77">
              <a:extLst>
                <a:ext uri="{FF2B5EF4-FFF2-40B4-BE49-F238E27FC236}">
                  <a16:creationId xmlns:a16="http://schemas.microsoft.com/office/drawing/2014/main" id="{C3E4F303-8B6E-B81F-0A3C-4D935A926709}"/>
                </a:ext>
              </a:extLst>
            </p:cNvPr>
            <p:cNvSpPr/>
            <p:nvPr/>
          </p:nvSpPr>
          <p:spPr>
            <a:xfrm>
              <a:off x="862809" y="3661257"/>
              <a:ext cx="4979975" cy="147466"/>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Disability-adjusted life years (DALYs)</a:t>
              </a:r>
            </a:p>
          </p:txBody>
        </p:sp>
        <p:sp>
          <p:nvSpPr>
            <p:cNvPr id="80" name="Rectangle 79">
              <a:extLst>
                <a:ext uri="{FF2B5EF4-FFF2-40B4-BE49-F238E27FC236}">
                  <a16:creationId xmlns:a16="http://schemas.microsoft.com/office/drawing/2014/main" id="{DC1A881F-F981-7E45-F62A-45388C062A7C}"/>
                </a:ext>
              </a:extLst>
            </p:cNvPr>
            <p:cNvSpPr/>
            <p:nvPr/>
          </p:nvSpPr>
          <p:spPr>
            <a:xfrm>
              <a:off x="862809" y="3846841"/>
              <a:ext cx="4979975" cy="146304"/>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Absence of satisfactory alternatives to prevent/treat the disease</a:t>
              </a:r>
            </a:p>
          </p:txBody>
        </p:sp>
      </p:grpSp>
      <p:grpSp>
        <p:nvGrpSpPr>
          <p:cNvPr id="85" name="Group 84">
            <a:extLst>
              <a:ext uri="{FF2B5EF4-FFF2-40B4-BE49-F238E27FC236}">
                <a16:creationId xmlns:a16="http://schemas.microsoft.com/office/drawing/2014/main" id="{344DBEEA-6C16-FF1D-B310-3E3ED34E6666}"/>
              </a:ext>
            </a:extLst>
          </p:cNvPr>
          <p:cNvGrpSpPr/>
          <p:nvPr/>
        </p:nvGrpSpPr>
        <p:grpSpPr>
          <a:xfrm>
            <a:off x="6150779" y="2004490"/>
            <a:ext cx="5934456" cy="606402"/>
            <a:chOff x="7769945" y="1816425"/>
            <a:chExt cx="4013923" cy="606402"/>
          </a:xfrm>
        </p:grpSpPr>
        <p:sp>
          <p:nvSpPr>
            <p:cNvPr id="82" name="Rectangle 81">
              <a:extLst>
                <a:ext uri="{FF2B5EF4-FFF2-40B4-BE49-F238E27FC236}">
                  <a16:creationId xmlns:a16="http://schemas.microsoft.com/office/drawing/2014/main" id="{187EDBAD-A446-3EE3-F52F-C560C516451D}"/>
                </a:ext>
              </a:extLst>
            </p:cNvPr>
            <p:cNvSpPr/>
            <p:nvPr/>
          </p:nvSpPr>
          <p:spPr>
            <a:xfrm>
              <a:off x="7769945" y="1816425"/>
              <a:ext cx="4013923" cy="606402"/>
            </a:xfrm>
            <a:prstGeom prst="rect">
              <a:avLst/>
            </a:prstGeom>
            <a:solidFill>
              <a:srgbClr val="6899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b="1" noProof="0" dirty="0">
                  <a:solidFill>
                    <a:schemeClr val="tx1"/>
                  </a:solidFill>
                </a:rPr>
                <a:t>Finances and Economics</a:t>
              </a:r>
            </a:p>
          </p:txBody>
        </p:sp>
        <p:sp>
          <p:nvSpPr>
            <p:cNvPr id="83" name="Rectangle 82">
              <a:extLst>
                <a:ext uri="{FF2B5EF4-FFF2-40B4-BE49-F238E27FC236}">
                  <a16:creationId xmlns:a16="http://schemas.microsoft.com/office/drawing/2014/main" id="{9B6BACAC-FE3B-CB79-A585-0CD5E826B1DB}"/>
                </a:ext>
              </a:extLst>
            </p:cNvPr>
            <p:cNvSpPr/>
            <p:nvPr/>
          </p:nvSpPr>
          <p:spPr>
            <a:xfrm>
              <a:off x="7956279" y="2046793"/>
              <a:ext cx="3643418" cy="138920"/>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Direct costs</a:t>
              </a:r>
            </a:p>
          </p:txBody>
        </p:sp>
        <p:sp>
          <p:nvSpPr>
            <p:cNvPr id="84" name="Rectangle 83">
              <a:extLst>
                <a:ext uri="{FF2B5EF4-FFF2-40B4-BE49-F238E27FC236}">
                  <a16:creationId xmlns:a16="http://schemas.microsoft.com/office/drawing/2014/main" id="{E23E5F4E-ADFE-5738-37EB-7F6F88C14327}"/>
                </a:ext>
              </a:extLst>
            </p:cNvPr>
            <p:cNvSpPr/>
            <p:nvPr/>
          </p:nvSpPr>
          <p:spPr>
            <a:xfrm>
              <a:off x="7956279" y="2223212"/>
              <a:ext cx="3643418" cy="138920"/>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Availability and sustainability of funding</a:t>
              </a:r>
            </a:p>
          </p:txBody>
        </p:sp>
      </p:grpSp>
      <p:grpSp>
        <p:nvGrpSpPr>
          <p:cNvPr id="89" name="Group 88">
            <a:extLst>
              <a:ext uri="{FF2B5EF4-FFF2-40B4-BE49-F238E27FC236}">
                <a16:creationId xmlns:a16="http://schemas.microsoft.com/office/drawing/2014/main" id="{A01591DD-1E34-2521-CE6D-E403D2009858}"/>
              </a:ext>
            </a:extLst>
          </p:cNvPr>
          <p:cNvGrpSpPr/>
          <p:nvPr/>
        </p:nvGrpSpPr>
        <p:grpSpPr>
          <a:xfrm>
            <a:off x="6150779" y="5077657"/>
            <a:ext cx="5934456" cy="601349"/>
            <a:chOff x="7771028" y="3114969"/>
            <a:chExt cx="4013923" cy="601349"/>
          </a:xfrm>
        </p:grpSpPr>
        <p:sp>
          <p:nvSpPr>
            <p:cNvPr id="86" name="Rectangle 85">
              <a:extLst>
                <a:ext uri="{FF2B5EF4-FFF2-40B4-BE49-F238E27FC236}">
                  <a16:creationId xmlns:a16="http://schemas.microsoft.com/office/drawing/2014/main" id="{57EB5AF3-6BF0-2344-3E04-D3356EBD395A}"/>
                </a:ext>
              </a:extLst>
            </p:cNvPr>
            <p:cNvSpPr/>
            <p:nvPr/>
          </p:nvSpPr>
          <p:spPr>
            <a:xfrm>
              <a:off x="7771028" y="3114969"/>
              <a:ext cx="4013923" cy="601349"/>
            </a:xfrm>
            <a:prstGeom prst="rect">
              <a:avLst/>
            </a:prstGeom>
            <a:solidFill>
              <a:srgbClr val="6899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b="1" noProof="0" dirty="0">
                  <a:solidFill>
                    <a:schemeClr val="tx1"/>
                  </a:solidFill>
                </a:rPr>
                <a:t>Logistics</a:t>
              </a:r>
            </a:p>
          </p:txBody>
        </p:sp>
        <p:sp>
          <p:nvSpPr>
            <p:cNvPr id="87" name="Rectangle 86">
              <a:extLst>
                <a:ext uri="{FF2B5EF4-FFF2-40B4-BE49-F238E27FC236}">
                  <a16:creationId xmlns:a16="http://schemas.microsoft.com/office/drawing/2014/main" id="{86052EBD-D68C-211C-E6A5-1D8196202C67}"/>
                </a:ext>
              </a:extLst>
            </p:cNvPr>
            <p:cNvSpPr/>
            <p:nvPr/>
          </p:nvSpPr>
          <p:spPr>
            <a:xfrm>
              <a:off x="7956279" y="3326181"/>
              <a:ext cx="3643418" cy="138920"/>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Availability of adequate cold chain equipment at all levels</a:t>
              </a:r>
            </a:p>
          </p:txBody>
        </p:sp>
        <p:sp>
          <p:nvSpPr>
            <p:cNvPr id="88" name="Rectangle 87">
              <a:extLst>
                <a:ext uri="{FF2B5EF4-FFF2-40B4-BE49-F238E27FC236}">
                  <a16:creationId xmlns:a16="http://schemas.microsoft.com/office/drawing/2014/main" id="{24F07F78-3DAF-7BD6-E874-7F5CE710AEF9}"/>
                </a:ext>
              </a:extLst>
            </p:cNvPr>
            <p:cNvSpPr/>
            <p:nvPr/>
          </p:nvSpPr>
          <p:spPr>
            <a:xfrm>
              <a:off x="7956279" y="3495075"/>
              <a:ext cx="3643418" cy="146304"/>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Readiness of the existing distribution channels in the country</a:t>
              </a:r>
            </a:p>
          </p:txBody>
        </p:sp>
      </p:grpSp>
      <p:grpSp>
        <p:nvGrpSpPr>
          <p:cNvPr id="93" name="Group 92">
            <a:extLst>
              <a:ext uri="{FF2B5EF4-FFF2-40B4-BE49-F238E27FC236}">
                <a16:creationId xmlns:a16="http://schemas.microsoft.com/office/drawing/2014/main" id="{40D7E2AD-8509-6AAB-F558-C8960332C4E6}"/>
              </a:ext>
            </a:extLst>
          </p:cNvPr>
          <p:cNvGrpSpPr/>
          <p:nvPr/>
        </p:nvGrpSpPr>
        <p:grpSpPr>
          <a:xfrm>
            <a:off x="6151695" y="1297192"/>
            <a:ext cx="5934456" cy="643642"/>
            <a:chOff x="7769945" y="3375873"/>
            <a:chExt cx="4013923" cy="643642"/>
          </a:xfrm>
        </p:grpSpPr>
        <p:sp>
          <p:nvSpPr>
            <p:cNvPr id="90" name="Rectangle 89">
              <a:extLst>
                <a:ext uri="{FF2B5EF4-FFF2-40B4-BE49-F238E27FC236}">
                  <a16:creationId xmlns:a16="http://schemas.microsoft.com/office/drawing/2014/main" id="{ACF93AA5-CA79-D784-5EA5-F429AA57B25C}"/>
                </a:ext>
              </a:extLst>
            </p:cNvPr>
            <p:cNvSpPr/>
            <p:nvPr/>
          </p:nvSpPr>
          <p:spPr>
            <a:xfrm>
              <a:off x="7769945" y="3375873"/>
              <a:ext cx="4013923" cy="643642"/>
            </a:xfrm>
            <a:prstGeom prst="rect">
              <a:avLst/>
            </a:prstGeom>
            <a:solidFill>
              <a:srgbClr val="6899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b="1" noProof="0" dirty="0">
                  <a:solidFill>
                    <a:schemeClr val="tx1"/>
                  </a:solidFill>
                </a:rPr>
                <a:t>Market Availability</a:t>
              </a:r>
            </a:p>
          </p:txBody>
        </p:sp>
        <p:sp>
          <p:nvSpPr>
            <p:cNvPr id="91" name="Rectangle 90">
              <a:extLst>
                <a:ext uri="{FF2B5EF4-FFF2-40B4-BE49-F238E27FC236}">
                  <a16:creationId xmlns:a16="http://schemas.microsoft.com/office/drawing/2014/main" id="{C300FF49-B6C9-E091-8838-87AD6A0D4322}"/>
                </a:ext>
              </a:extLst>
            </p:cNvPr>
            <p:cNvSpPr/>
            <p:nvPr/>
          </p:nvSpPr>
          <p:spPr>
            <a:xfrm>
              <a:off x="7956279" y="3606241"/>
              <a:ext cx="3643418" cy="146304"/>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Market availability of the vaccine and supplies over the selected time period</a:t>
              </a:r>
            </a:p>
          </p:txBody>
        </p:sp>
        <p:sp>
          <p:nvSpPr>
            <p:cNvPr id="92" name="Rectangle 91">
              <a:extLst>
                <a:ext uri="{FF2B5EF4-FFF2-40B4-BE49-F238E27FC236}">
                  <a16:creationId xmlns:a16="http://schemas.microsoft.com/office/drawing/2014/main" id="{92C683C4-BC10-1C43-E703-E6A2ABE570DA}"/>
                </a:ext>
              </a:extLst>
            </p:cNvPr>
            <p:cNvSpPr/>
            <p:nvPr/>
          </p:nvSpPr>
          <p:spPr>
            <a:xfrm>
              <a:off x="7946421" y="3798407"/>
              <a:ext cx="3643418" cy="146304"/>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Sustainability of the market availability of the vaccine and supplies in the longer term</a:t>
              </a:r>
            </a:p>
          </p:txBody>
        </p:sp>
      </p:grpSp>
      <p:grpSp>
        <p:nvGrpSpPr>
          <p:cNvPr id="99" name="Group 98">
            <a:extLst>
              <a:ext uri="{FF2B5EF4-FFF2-40B4-BE49-F238E27FC236}">
                <a16:creationId xmlns:a16="http://schemas.microsoft.com/office/drawing/2014/main" id="{695109DC-FD5E-F259-4860-D95F014B6042}"/>
              </a:ext>
            </a:extLst>
          </p:cNvPr>
          <p:cNvGrpSpPr/>
          <p:nvPr/>
        </p:nvGrpSpPr>
        <p:grpSpPr>
          <a:xfrm>
            <a:off x="6150779" y="4200492"/>
            <a:ext cx="5934456" cy="805968"/>
            <a:chOff x="7769945" y="4411947"/>
            <a:chExt cx="4013923" cy="805968"/>
          </a:xfrm>
        </p:grpSpPr>
        <p:sp>
          <p:nvSpPr>
            <p:cNvPr id="95" name="Rectangle 94">
              <a:extLst>
                <a:ext uri="{FF2B5EF4-FFF2-40B4-BE49-F238E27FC236}">
                  <a16:creationId xmlns:a16="http://schemas.microsoft.com/office/drawing/2014/main" id="{16A2AFC7-396C-BA77-D6AF-F0B96F13EB61}"/>
                </a:ext>
              </a:extLst>
            </p:cNvPr>
            <p:cNvSpPr/>
            <p:nvPr/>
          </p:nvSpPr>
          <p:spPr>
            <a:xfrm>
              <a:off x="7769945" y="4411947"/>
              <a:ext cx="4013923" cy="805968"/>
            </a:xfrm>
            <a:prstGeom prst="rect">
              <a:avLst/>
            </a:prstGeom>
            <a:solidFill>
              <a:srgbClr val="6899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b="1" noProof="0" dirty="0">
                  <a:solidFill>
                    <a:schemeClr val="tx1"/>
                  </a:solidFill>
                </a:rPr>
                <a:t>Service Delivery</a:t>
              </a:r>
            </a:p>
          </p:txBody>
        </p:sp>
        <p:sp>
          <p:nvSpPr>
            <p:cNvPr id="96" name="Rectangle 95">
              <a:extLst>
                <a:ext uri="{FF2B5EF4-FFF2-40B4-BE49-F238E27FC236}">
                  <a16:creationId xmlns:a16="http://schemas.microsoft.com/office/drawing/2014/main" id="{288F072A-F715-D62F-2CD9-2F8706BF830D}"/>
                </a:ext>
              </a:extLst>
            </p:cNvPr>
            <p:cNvSpPr/>
            <p:nvPr/>
          </p:nvSpPr>
          <p:spPr>
            <a:xfrm>
              <a:off x="7956279" y="4642315"/>
              <a:ext cx="3643418" cy="138920"/>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Ease of preparation, reconstitution &amp; administration</a:t>
              </a:r>
            </a:p>
          </p:txBody>
        </p:sp>
        <p:sp>
          <p:nvSpPr>
            <p:cNvPr id="97" name="Rectangle 96">
              <a:extLst>
                <a:ext uri="{FF2B5EF4-FFF2-40B4-BE49-F238E27FC236}">
                  <a16:creationId xmlns:a16="http://schemas.microsoft.com/office/drawing/2014/main" id="{4C5D41C4-3C14-89BE-4473-E290F981F98D}"/>
                </a:ext>
              </a:extLst>
            </p:cNvPr>
            <p:cNvSpPr/>
            <p:nvPr/>
          </p:nvSpPr>
          <p:spPr>
            <a:xfrm>
              <a:off x="7956279" y="4818734"/>
              <a:ext cx="3643418" cy="146304"/>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Expected impact of the introduction on the human resources</a:t>
              </a:r>
            </a:p>
          </p:txBody>
        </p:sp>
        <p:sp>
          <p:nvSpPr>
            <p:cNvPr id="98" name="Rectangle 97">
              <a:extLst>
                <a:ext uri="{FF2B5EF4-FFF2-40B4-BE49-F238E27FC236}">
                  <a16:creationId xmlns:a16="http://schemas.microsoft.com/office/drawing/2014/main" id="{5EA31323-C1CE-A79B-9E0B-3E6DB6EF929D}"/>
                </a:ext>
              </a:extLst>
            </p:cNvPr>
            <p:cNvSpPr/>
            <p:nvPr/>
          </p:nvSpPr>
          <p:spPr>
            <a:xfrm>
              <a:off x="7946420" y="5011603"/>
              <a:ext cx="3643418" cy="146304"/>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Impact on existing immunization services or other health sectors</a:t>
              </a:r>
            </a:p>
          </p:txBody>
        </p:sp>
      </p:grpSp>
      <p:grpSp>
        <p:nvGrpSpPr>
          <p:cNvPr id="100" name="Group 99">
            <a:extLst>
              <a:ext uri="{FF2B5EF4-FFF2-40B4-BE49-F238E27FC236}">
                <a16:creationId xmlns:a16="http://schemas.microsoft.com/office/drawing/2014/main" id="{6DF588E3-5E9B-39AF-8349-D8291EB9BF43}"/>
              </a:ext>
            </a:extLst>
          </p:cNvPr>
          <p:cNvGrpSpPr/>
          <p:nvPr/>
        </p:nvGrpSpPr>
        <p:grpSpPr>
          <a:xfrm>
            <a:off x="136576" y="5433259"/>
            <a:ext cx="5932917" cy="452357"/>
            <a:chOff x="3399320" y="3676819"/>
            <a:chExt cx="4013923" cy="452357"/>
          </a:xfrm>
        </p:grpSpPr>
        <p:sp>
          <p:nvSpPr>
            <p:cNvPr id="101" name="Rectangle 100">
              <a:extLst>
                <a:ext uri="{FF2B5EF4-FFF2-40B4-BE49-F238E27FC236}">
                  <a16:creationId xmlns:a16="http://schemas.microsoft.com/office/drawing/2014/main" id="{7D8DD950-4CB2-D5BE-15D5-ADF7BE5CFD23}"/>
                </a:ext>
              </a:extLst>
            </p:cNvPr>
            <p:cNvSpPr/>
            <p:nvPr/>
          </p:nvSpPr>
          <p:spPr>
            <a:xfrm>
              <a:off x="3399320" y="3676819"/>
              <a:ext cx="4013923" cy="452357"/>
            </a:xfrm>
            <a:prstGeom prst="rect">
              <a:avLst/>
            </a:prstGeom>
            <a:solidFill>
              <a:srgbClr val="C2D6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b="1" noProof="0" dirty="0">
                  <a:solidFill>
                    <a:schemeClr val="tx1"/>
                  </a:solidFill>
                </a:rPr>
                <a:t>Strategy</a:t>
              </a:r>
            </a:p>
          </p:txBody>
        </p:sp>
        <p:sp>
          <p:nvSpPr>
            <p:cNvPr id="102" name="Rectangle 101">
              <a:extLst>
                <a:ext uri="{FF2B5EF4-FFF2-40B4-BE49-F238E27FC236}">
                  <a16:creationId xmlns:a16="http://schemas.microsoft.com/office/drawing/2014/main" id="{338127C5-F639-BD9D-7F59-5EE0B026B298}"/>
                </a:ext>
              </a:extLst>
            </p:cNvPr>
            <p:cNvSpPr/>
            <p:nvPr/>
          </p:nvSpPr>
          <p:spPr>
            <a:xfrm>
              <a:off x="3584571" y="3937040"/>
              <a:ext cx="3643418" cy="151488"/>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Contribution to national/regional/global goals</a:t>
              </a:r>
            </a:p>
          </p:txBody>
        </p:sp>
      </p:grpSp>
      <p:grpSp>
        <p:nvGrpSpPr>
          <p:cNvPr id="103" name="Group 102">
            <a:extLst>
              <a:ext uri="{FF2B5EF4-FFF2-40B4-BE49-F238E27FC236}">
                <a16:creationId xmlns:a16="http://schemas.microsoft.com/office/drawing/2014/main" id="{6FDC26EB-C706-FBF2-8190-68E44E062DFC}"/>
              </a:ext>
            </a:extLst>
          </p:cNvPr>
          <p:cNvGrpSpPr/>
          <p:nvPr/>
        </p:nvGrpSpPr>
        <p:grpSpPr>
          <a:xfrm>
            <a:off x="6150007" y="5748858"/>
            <a:ext cx="5934456" cy="452357"/>
            <a:chOff x="3399320" y="3676819"/>
            <a:chExt cx="4013923" cy="452357"/>
          </a:xfrm>
        </p:grpSpPr>
        <p:sp>
          <p:nvSpPr>
            <p:cNvPr id="104" name="Rectangle 103">
              <a:extLst>
                <a:ext uri="{FF2B5EF4-FFF2-40B4-BE49-F238E27FC236}">
                  <a16:creationId xmlns:a16="http://schemas.microsoft.com/office/drawing/2014/main" id="{600BD871-75A0-AE2E-450D-B2157290CCEB}"/>
                </a:ext>
              </a:extLst>
            </p:cNvPr>
            <p:cNvSpPr/>
            <p:nvPr/>
          </p:nvSpPr>
          <p:spPr>
            <a:xfrm>
              <a:off x="3399320" y="3676819"/>
              <a:ext cx="4013923" cy="452357"/>
            </a:xfrm>
            <a:prstGeom prst="rect">
              <a:avLst/>
            </a:prstGeom>
            <a:solidFill>
              <a:srgbClr val="6899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b="1" noProof="0" dirty="0">
                  <a:solidFill>
                    <a:schemeClr val="tx1"/>
                  </a:solidFill>
                </a:rPr>
                <a:t>Strategy</a:t>
              </a:r>
            </a:p>
          </p:txBody>
        </p:sp>
        <p:sp>
          <p:nvSpPr>
            <p:cNvPr id="105" name="Rectangle 104">
              <a:extLst>
                <a:ext uri="{FF2B5EF4-FFF2-40B4-BE49-F238E27FC236}">
                  <a16:creationId xmlns:a16="http://schemas.microsoft.com/office/drawing/2014/main" id="{EA1E1583-01B2-74E3-01CD-896079013AB4}"/>
                </a:ext>
              </a:extLst>
            </p:cNvPr>
            <p:cNvSpPr/>
            <p:nvPr/>
          </p:nvSpPr>
          <p:spPr>
            <a:xfrm>
              <a:off x="3584571" y="3937040"/>
              <a:ext cx="3643418" cy="151488"/>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Accessibility of the target population</a:t>
              </a:r>
            </a:p>
          </p:txBody>
        </p:sp>
      </p:grpSp>
      <p:grpSp>
        <p:nvGrpSpPr>
          <p:cNvPr id="106" name="Group 105">
            <a:extLst>
              <a:ext uri="{FF2B5EF4-FFF2-40B4-BE49-F238E27FC236}">
                <a16:creationId xmlns:a16="http://schemas.microsoft.com/office/drawing/2014/main" id="{2ED81257-3D32-77BA-DAF2-F04DCA54D604}"/>
              </a:ext>
            </a:extLst>
          </p:cNvPr>
          <p:cNvGrpSpPr/>
          <p:nvPr/>
        </p:nvGrpSpPr>
        <p:grpSpPr>
          <a:xfrm>
            <a:off x="6150779" y="3689049"/>
            <a:ext cx="5932916" cy="452357"/>
            <a:chOff x="3399320" y="3676819"/>
            <a:chExt cx="4013923" cy="452357"/>
          </a:xfrm>
        </p:grpSpPr>
        <p:sp>
          <p:nvSpPr>
            <p:cNvPr id="107" name="Rectangle 106">
              <a:extLst>
                <a:ext uri="{FF2B5EF4-FFF2-40B4-BE49-F238E27FC236}">
                  <a16:creationId xmlns:a16="http://schemas.microsoft.com/office/drawing/2014/main" id="{2F7ACAE6-B800-70CB-B3D9-43E03FAABCC3}"/>
                </a:ext>
              </a:extLst>
            </p:cNvPr>
            <p:cNvSpPr/>
            <p:nvPr/>
          </p:nvSpPr>
          <p:spPr>
            <a:xfrm>
              <a:off x="3399320" y="3676819"/>
              <a:ext cx="4013923" cy="452357"/>
            </a:xfrm>
            <a:prstGeom prst="rect">
              <a:avLst/>
            </a:prstGeom>
            <a:solidFill>
              <a:srgbClr val="6899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b="1" noProof="0" dirty="0">
                  <a:solidFill>
                    <a:schemeClr val="tx1"/>
                  </a:solidFill>
                </a:rPr>
                <a:t>Vaccine Safety</a:t>
              </a:r>
            </a:p>
          </p:txBody>
        </p:sp>
        <p:sp>
          <p:nvSpPr>
            <p:cNvPr id="108" name="Rectangle 107">
              <a:extLst>
                <a:ext uri="{FF2B5EF4-FFF2-40B4-BE49-F238E27FC236}">
                  <a16:creationId xmlns:a16="http://schemas.microsoft.com/office/drawing/2014/main" id="{2BFED89F-78C2-89A5-90AA-C9F21A3457E1}"/>
                </a:ext>
              </a:extLst>
            </p:cNvPr>
            <p:cNvSpPr/>
            <p:nvPr/>
          </p:nvSpPr>
          <p:spPr>
            <a:xfrm>
              <a:off x="3584571" y="3937040"/>
              <a:ext cx="3643418" cy="151488"/>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noProof="0" dirty="0">
                  <a:solidFill>
                    <a:schemeClr val="tx1">
                      <a:lumMod val="50000"/>
                    </a:schemeClr>
                  </a:solidFill>
                </a:rPr>
                <a:t>Vaccine safety</a:t>
              </a:r>
            </a:p>
          </p:txBody>
        </p:sp>
      </p:grpSp>
    </p:spTree>
    <p:extLst>
      <p:ext uri="{BB962C8B-B14F-4D97-AF65-F5344CB8AC3E}">
        <p14:creationId xmlns:p14="http://schemas.microsoft.com/office/powerpoint/2010/main" val="2741311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427;p16">
            <a:extLst>
              <a:ext uri="{FF2B5EF4-FFF2-40B4-BE49-F238E27FC236}">
                <a16:creationId xmlns:a16="http://schemas.microsoft.com/office/drawing/2014/main" id="{97805143-FF1F-30C4-469D-06F529943E40}"/>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lgn="l" rtl="0">
              <a:spcBef>
                <a:spcPct val="0"/>
              </a:spcBef>
              <a:spcAft>
                <a:spcPct val="0"/>
              </a:spcAft>
            </a:pPr>
            <a:endParaRPr lang="fr-FR" dirty="0">
              <a:latin typeface="+mj-lt"/>
              <a:cs typeface="Times New Roman" panose="02020603050405020304" pitchFamily="18" charset="0"/>
            </a:endParaRPr>
          </a:p>
        </p:txBody>
      </p:sp>
      <p:sp>
        <p:nvSpPr>
          <p:cNvPr id="5" name="Google Shape;126;p14">
            <a:extLst>
              <a:ext uri="{FF2B5EF4-FFF2-40B4-BE49-F238E27FC236}">
                <a16:creationId xmlns:a16="http://schemas.microsoft.com/office/drawing/2014/main" id="{FD603DCE-0988-CA51-A009-867994374495}"/>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The NITAG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will</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now select essential,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significant</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and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other</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criteria</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to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be</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used for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this</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prioritization</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exercise</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applying</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a 4th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criteria</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selection</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benchmark: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applicability</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to the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country’s</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context</a:t>
            </a:r>
            <a:endPar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endParaRPr>
          </a:p>
        </p:txBody>
      </p:sp>
      <p:sp>
        <p:nvSpPr>
          <p:cNvPr id="12" name="Rectangle 11">
            <a:extLst>
              <a:ext uri="{FF2B5EF4-FFF2-40B4-BE49-F238E27FC236}">
                <a16:creationId xmlns:a16="http://schemas.microsoft.com/office/drawing/2014/main" id="{29B1BCCD-4FC4-DD47-AC08-D1CD95EAEC60}"/>
              </a:ext>
            </a:extLst>
          </p:cNvPr>
          <p:cNvSpPr/>
          <p:nvPr/>
        </p:nvSpPr>
        <p:spPr>
          <a:xfrm>
            <a:off x="2937578" y="1539924"/>
            <a:ext cx="8178913" cy="1188720"/>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lIns="731520" rtlCol="0" anchor="ctr"/>
          <a:lstStyle/>
          <a:p>
            <a:pPr marL="171450" indent="-171450">
              <a:buFont typeface="Arial" panose="020B0604020202020204" pitchFamily="34" charset="0"/>
              <a:buChar char="•"/>
            </a:pPr>
            <a:r>
              <a:rPr lang="en-US" sz="1400" dirty="0">
                <a:solidFill>
                  <a:schemeClr val="tx1"/>
                </a:solidFill>
              </a:rPr>
              <a:t>Is this criteria more important for decision-making than other criteria? </a:t>
            </a:r>
          </a:p>
          <a:p>
            <a:pPr marL="171450" indent="-171450">
              <a:buFont typeface="Arial" panose="020B0604020202020204" pitchFamily="34" charset="0"/>
              <a:buChar char="•"/>
            </a:pPr>
            <a:r>
              <a:rPr lang="en-US" sz="1400" dirty="0">
                <a:solidFill>
                  <a:schemeClr val="tx1"/>
                </a:solidFill>
              </a:rPr>
              <a:t>Is there potential for the data to singularly impact decision-making?</a:t>
            </a:r>
          </a:p>
          <a:p>
            <a:endParaRPr lang="en-US" sz="700" dirty="0">
              <a:solidFill>
                <a:schemeClr val="tx1"/>
              </a:solidFill>
            </a:endParaRPr>
          </a:p>
          <a:p>
            <a:r>
              <a:rPr lang="en-US" sz="1400" i="1" dirty="0">
                <a:solidFill>
                  <a:schemeClr val="tx1"/>
                </a:solidFill>
              </a:rPr>
              <a:t>Example: If there is no prevalence or incidence of a disease in a country, there may not be need to consider a vaccine.</a:t>
            </a:r>
          </a:p>
        </p:txBody>
      </p:sp>
      <p:sp>
        <p:nvSpPr>
          <p:cNvPr id="13" name="Arrow: Pentagon 8">
            <a:extLst>
              <a:ext uri="{FF2B5EF4-FFF2-40B4-BE49-F238E27FC236}">
                <a16:creationId xmlns:a16="http://schemas.microsoft.com/office/drawing/2014/main" id="{33864F8D-F0EC-53FB-64D9-BEE35BEAF08B}"/>
              </a:ext>
            </a:extLst>
          </p:cNvPr>
          <p:cNvSpPr/>
          <p:nvPr/>
        </p:nvSpPr>
        <p:spPr>
          <a:xfrm>
            <a:off x="1689224" y="1539924"/>
            <a:ext cx="1934155" cy="1188720"/>
          </a:xfrm>
          <a:prstGeom prst="homePlate">
            <a:avLst/>
          </a:prstGeom>
          <a:solidFill>
            <a:srgbClr val="B0CA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dirty="0">
                <a:solidFill>
                  <a:srgbClr val="0F5D61"/>
                </a:solidFill>
              </a:rPr>
              <a:t>Relative importance of criteria</a:t>
            </a:r>
            <a:endParaRPr lang="en-US" sz="1500" b="1" dirty="0"/>
          </a:p>
        </p:txBody>
      </p:sp>
      <p:sp>
        <p:nvSpPr>
          <p:cNvPr id="14" name="Rectangle 13">
            <a:extLst>
              <a:ext uri="{FF2B5EF4-FFF2-40B4-BE49-F238E27FC236}">
                <a16:creationId xmlns:a16="http://schemas.microsoft.com/office/drawing/2014/main" id="{39A79B42-9B7B-D21E-D6AE-72F53B859BED}"/>
              </a:ext>
            </a:extLst>
          </p:cNvPr>
          <p:cNvSpPr/>
          <p:nvPr/>
        </p:nvSpPr>
        <p:spPr>
          <a:xfrm>
            <a:off x="1073855" y="1539924"/>
            <a:ext cx="615369" cy="1188720"/>
          </a:xfrm>
          <a:prstGeom prst="rect">
            <a:avLst/>
          </a:prstGeom>
          <a:solidFill>
            <a:srgbClr val="1C585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6" name="Rectangle 15">
            <a:extLst>
              <a:ext uri="{FF2B5EF4-FFF2-40B4-BE49-F238E27FC236}">
                <a16:creationId xmlns:a16="http://schemas.microsoft.com/office/drawing/2014/main" id="{A255CB71-8C84-A904-1CBD-4E3FFF7751B9}"/>
              </a:ext>
            </a:extLst>
          </p:cNvPr>
          <p:cNvSpPr/>
          <p:nvPr/>
        </p:nvSpPr>
        <p:spPr>
          <a:xfrm>
            <a:off x="2937579" y="2806462"/>
            <a:ext cx="8178912" cy="1188720"/>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lIns="731520" rtlCol="0" anchor="ctr"/>
          <a:lstStyle/>
          <a:p>
            <a:pPr marL="171450" indent="-171450">
              <a:buFont typeface="Arial" panose="020B0604020202020204" pitchFamily="34" charset="0"/>
              <a:buChar char="•"/>
            </a:pPr>
            <a:r>
              <a:rPr lang="en-US" sz="1400" dirty="0">
                <a:solidFill>
                  <a:schemeClr val="tx1"/>
                </a:solidFill>
              </a:rPr>
              <a:t>Is there a reasonable expectation that country-specific data is available that is current, representative and credible?</a:t>
            </a:r>
          </a:p>
          <a:p>
            <a:pPr marL="171450" indent="-171450">
              <a:buFont typeface="Arial" panose="020B0604020202020204" pitchFamily="34" charset="0"/>
              <a:buChar char="•"/>
            </a:pPr>
            <a:r>
              <a:rPr lang="en-US" sz="1400" dirty="0">
                <a:solidFill>
                  <a:schemeClr val="tx1"/>
                </a:solidFill>
              </a:rPr>
              <a:t>Is there regional or global data that exists and is made available?</a:t>
            </a:r>
          </a:p>
          <a:p>
            <a:pPr marL="171450" indent="-171450">
              <a:buFont typeface="Arial" panose="020B0604020202020204" pitchFamily="34" charset="0"/>
              <a:buChar char="•"/>
            </a:pPr>
            <a:r>
              <a:rPr lang="en-US" sz="1400" dirty="0">
                <a:solidFill>
                  <a:schemeClr val="tx1"/>
                </a:solidFill>
              </a:rPr>
              <a:t>If no published evidence is expected to be available, are there experts that can provide advice and considerations?</a:t>
            </a:r>
          </a:p>
        </p:txBody>
      </p:sp>
      <p:sp>
        <p:nvSpPr>
          <p:cNvPr id="17" name="Arrow: Pentagon 12">
            <a:extLst>
              <a:ext uri="{FF2B5EF4-FFF2-40B4-BE49-F238E27FC236}">
                <a16:creationId xmlns:a16="http://schemas.microsoft.com/office/drawing/2014/main" id="{8CB24EBB-D7E7-F600-B5DF-499D43B2D3CD}"/>
              </a:ext>
            </a:extLst>
          </p:cNvPr>
          <p:cNvSpPr/>
          <p:nvPr/>
        </p:nvSpPr>
        <p:spPr>
          <a:xfrm>
            <a:off x="1689224" y="2806463"/>
            <a:ext cx="1934155" cy="1188719"/>
          </a:xfrm>
          <a:prstGeom prst="homePlate">
            <a:avLst/>
          </a:prstGeom>
          <a:solidFill>
            <a:srgbClr val="B0CA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dirty="0">
                <a:solidFill>
                  <a:srgbClr val="0F5D61"/>
                </a:solidFill>
              </a:rPr>
              <a:t>Expected availability of data</a:t>
            </a:r>
            <a:endParaRPr lang="en-US" sz="1500" b="1" dirty="0"/>
          </a:p>
        </p:txBody>
      </p:sp>
      <p:sp>
        <p:nvSpPr>
          <p:cNvPr id="18" name="Rectangle 17">
            <a:extLst>
              <a:ext uri="{FF2B5EF4-FFF2-40B4-BE49-F238E27FC236}">
                <a16:creationId xmlns:a16="http://schemas.microsoft.com/office/drawing/2014/main" id="{53F23FDC-9E34-0ADB-6B3B-7EF2355B3803}"/>
              </a:ext>
            </a:extLst>
          </p:cNvPr>
          <p:cNvSpPr/>
          <p:nvPr/>
        </p:nvSpPr>
        <p:spPr>
          <a:xfrm>
            <a:off x="1073855" y="2806463"/>
            <a:ext cx="615369" cy="1188719"/>
          </a:xfrm>
          <a:prstGeom prst="rect">
            <a:avLst/>
          </a:prstGeom>
          <a:solidFill>
            <a:srgbClr val="1C585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20" name="Rectangle 19">
            <a:extLst>
              <a:ext uri="{FF2B5EF4-FFF2-40B4-BE49-F238E27FC236}">
                <a16:creationId xmlns:a16="http://schemas.microsoft.com/office/drawing/2014/main" id="{9B55703D-8E05-0613-F89C-E548940C196A}"/>
              </a:ext>
            </a:extLst>
          </p:cNvPr>
          <p:cNvSpPr/>
          <p:nvPr/>
        </p:nvSpPr>
        <p:spPr>
          <a:xfrm>
            <a:off x="2937578" y="4073000"/>
            <a:ext cx="8178911" cy="1188720"/>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lIns="731520" rtlCol="0" anchor="ctr"/>
          <a:lstStyle/>
          <a:p>
            <a:pPr marL="171450" indent="-171450">
              <a:buFont typeface="Arial" panose="020B0604020202020204" pitchFamily="34" charset="0"/>
              <a:buChar char="•"/>
            </a:pPr>
            <a:r>
              <a:rPr lang="en-US" sz="1400" dirty="0">
                <a:solidFill>
                  <a:schemeClr val="tx1"/>
                </a:solidFill>
              </a:rPr>
              <a:t>Will the data vary sufficiently to differentiate between vaccines, or are all vaccines expected to have similar results?</a:t>
            </a:r>
          </a:p>
          <a:p>
            <a:endParaRPr lang="en-US" sz="700" dirty="0">
              <a:solidFill>
                <a:schemeClr val="tx1"/>
              </a:solidFill>
            </a:endParaRPr>
          </a:p>
          <a:p>
            <a:r>
              <a:rPr lang="en-US" sz="1400" i="1" dirty="0">
                <a:solidFill>
                  <a:schemeClr val="tx1"/>
                </a:solidFill>
              </a:rPr>
              <a:t>Example: the “ability to manage waste at expected levels” is less likely to vary between vaccines than other criteria, making this criteria less discriminating</a:t>
            </a:r>
          </a:p>
        </p:txBody>
      </p:sp>
      <p:sp>
        <p:nvSpPr>
          <p:cNvPr id="21" name="Arrow: Pentagon 16">
            <a:extLst>
              <a:ext uri="{FF2B5EF4-FFF2-40B4-BE49-F238E27FC236}">
                <a16:creationId xmlns:a16="http://schemas.microsoft.com/office/drawing/2014/main" id="{6E8DCDE6-8FEF-9FF6-B0BB-F8EE331145FD}"/>
              </a:ext>
            </a:extLst>
          </p:cNvPr>
          <p:cNvSpPr/>
          <p:nvPr/>
        </p:nvSpPr>
        <p:spPr>
          <a:xfrm>
            <a:off x="1689222" y="4073000"/>
            <a:ext cx="1934155" cy="1188720"/>
          </a:xfrm>
          <a:prstGeom prst="homePlate">
            <a:avLst/>
          </a:prstGeom>
          <a:solidFill>
            <a:srgbClr val="B0CA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dirty="0">
                <a:solidFill>
                  <a:srgbClr val="0F5D61"/>
                </a:solidFill>
              </a:rPr>
              <a:t>Ability to easily differentiate among vaccines</a:t>
            </a:r>
          </a:p>
        </p:txBody>
      </p:sp>
      <p:sp>
        <p:nvSpPr>
          <p:cNvPr id="22" name="Rectangle 21">
            <a:extLst>
              <a:ext uri="{FF2B5EF4-FFF2-40B4-BE49-F238E27FC236}">
                <a16:creationId xmlns:a16="http://schemas.microsoft.com/office/drawing/2014/main" id="{B3C9327C-B1AA-867A-0C42-2C9441CDA3D5}"/>
              </a:ext>
            </a:extLst>
          </p:cNvPr>
          <p:cNvSpPr/>
          <p:nvPr/>
        </p:nvSpPr>
        <p:spPr>
          <a:xfrm>
            <a:off x="1073854" y="4073000"/>
            <a:ext cx="615369" cy="1188720"/>
          </a:xfrm>
          <a:prstGeom prst="rect">
            <a:avLst/>
          </a:prstGeom>
          <a:solidFill>
            <a:srgbClr val="1C585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24" name="Rectangle 23">
            <a:extLst>
              <a:ext uri="{FF2B5EF4-FFF2-40B4-BE49-F238E27FC236}">
                <a16:creationId xmlns:a16="http://schemas.microsoft.com/office/drawing/2014/main" id="{0EE9D4B2-3FE9-A0F8-8027-A7B7D81B55FF}"/>
              </a:ext>
            </a:extLst>
          </p:cNvPr>
          <p:cNvSpPr/>
          <p:nvPr/>
        </p:nvSpPr>
        <p:spPr>
          <a:xfrm>
            <a:off x="2937579" y="5339538"/>
            <a:ext cx="8178910" cy="1188720"/>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lIns="731520" rtlCol="0" anchor="ctr"/>
          <a:lstStyle/>
          <a:p>
            <a:pPr marL="171450" indent="-171450">
              <a:buFont typeface="Arial" panose="020B0604020202020204" pitchFamily="34" charset="0"/>
              <a:buChar char="•"/>
            </a:pPr>
            <a:r>
              <a:rPr lang="en-US" sz="1400" dirty="0">
                <a:solidFill>
                  <a:schemeClr val="tx1"/>
                </a:solidFill>
              </a:rPr>
              <a:t>Is the criteria relevant to the country profile? (e.g., Gavi status)</a:t>
            </a:r>
          </a:p>
          <a:p>
            <a:pPr marL="171450" indent="-171450">
              <a:buFont typeface="Arial" panose="020B0604020202020204" pitchFamily="34" charset="0"/>
              <a:buChar char="•"/>
            </a:pPr>
            <a:r>
              <a:rPr lang="en-US" sz="1400" dirty="0">
                <a:solidFill>
                  <a:schemeClr val="tx1"/>
                </a:solidFill>
              </a:rPr>
              <a:t>Does the criteria focus on issues or questions that are directly relevant to country context?</a:t>
            </a:r>
          </a:p>
          <a:p>
            <a:pPr marL="171450" indent="-171450">
              <a:buFont typeface="Arial" panose="020B0604020202020204" pitchFamily="34" charset="0"/>
              <a:buChar char="•"/>
            </a:pPr>
            <a:r>
              <a:rPr lang="en-US" sz="1400" dirty="0">
                <a:solidFill>
                  <a:schemeClr val="tx1"/>
                </a:solidFill>
              </a:rPr>
              <a:t>Does the criteria address country priorities?</a:t>
            </a:r>
          </a:p>
          <a:p>
            <a:endParaRPr lang="en-US" sz="700" dirty="0">
              <a:solidFill>
                <a:schemeClr val="tx1"/>
              </a:solidFill>
            </a:endParaRPr>
          </a:p>
          <a:p>
            <a:r>
              <a:rPr lang="en-US" sz="1400" i="1" dirty="0">
                <a:solidFill>
                  <a:schemeClr val="tx1"/>
                </a:solidFill>
              </a:rPr>
              <a:t>Example: Gavi eligibility will be critically important to some countries, but not at all important to high-income countries.</a:t>
            </a:r>
          </a:p>
        </p:txBody>
      </p:sp>
      <p:sp>
        <p:nvSpPr>
          <p:cNvPr id="25" name="Arrow: Pentagon 20">
            <a:extLst>
              <a:ext uri="{FF2B5EF4-FFF2-40B4-BE49-F238E27FC236}">
                <a16:creationId xmlns:a16="http://schemas.microsoft.com/office/drawing/2014/main" id="{B4F43490-6644-0B80-BCD5-B968CDB47C31}"/>
              </a:ext>
            </a:extLst>
          </p:cNvPr>
          <p:cNvSpPr/>
          <p:nvPr/>
        </p:nvSpPr>
        <p:spPr>
          <a:xfrm>
            <a:off x="1689224" y="5339538"/>
            <a:ext cx="1934154" cy="1188720"/>
          </a:xfrm>
          <a:prstGeom prst="homePlate">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tx1"/>
                </a:solidFill>
              </a:rPr>
              <a:t>Applicability to the country context</a:t>
            </a:r>
          </a:p>
        </p:txBody>
      </p:sp>
      <p:sp>
        <p:nvSpPr>
          <p:cNvPr id="26" name="Rectangle 25">
            <a:extLst>
              <a:ext uri="{FF2B5EF4-FFF2-40B4-BE49-F238E27FC236}">
                <a16:creationId xmlns:a16="http://schemas.microsoft.com/office/drawing/2014/main" id="{A7B078E1-4EFA-F173-9785-B4C701C779BE}"/>
              </a:ext>
            </a:extLst>
          </p:cNvPr>
          <p:cNvSpPr/>
          <p:nvPr/>
        </p:nvSpPr>
        <p:spPr>
          <a:xfrm>
            <a:off x="1073855" y="5339538"/>
            <a:ext cx="615369" cy="1188720"/>
          </a:xfrm>
          <a:prstGeom prst="rect">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28" name="Rectangle 27">
            <a:extLst>
              <a:ext uri="{FF2B5EF4-FFF2-40B4-BE49-F238E27FC236}">
                <a16:creationId xmlns:a16="http://schemas.microsoft.com/office/drawing/2014/main" id="{02BA0344-799C-0D64-F86E-0D96ACED80B6}"/>
              </a:ext>
            </a:extLst>
          </p:cNvPr>
          <p:cNvSpPr/>
          <p:nvPr/>
        </p:nvSpPr>
        <p:spPr>
          <a:xfrm>
            <a:off x="1073854" y="5315939"/>
            <a:ext cx="10042635" cy="1212319"/>
          </a:xfrm>
          <a:prstGeom prst="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68456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lgn="l" rtl="0">
              <a:spcBef>
                <a:spcPct val="0"/>
              </a:spcBef>
              <a:spcAft>
                <a:spcPct val="0"/>
              </a:spcAft>
            </a:pPr>
            <a:endParaRPr lang="fr-FR" dirty="0">
              <a:latin typeface="+mj-lt"/>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Essential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criteria</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 X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criteria</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received</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more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than</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50% of the votes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cast</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by NITAG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Members</a:t>
            </a:r>
            <a:endPar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endParaRPr>
          </a:p>
        </p:txBody>
      </p:sp>
      <p:sp>
        <p:nvSpPr>
          <p:cNvPr id="188" name="Google Shape;12;p19">
            <a:extLst>
              <a:ext uri="{FF2B5EF4-FFF2-40B4-BE49-F238E27FC236}">
                <a16:creationId xmlns:a16="http://schemas.microsoft.com/office/drawing/2014/main" id="{A2EDEBFA-F417-B077-ECA8-C68E0FEDA66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pPr algn="l" rtl="0"/>
            <a:fld id="{00000000-1234-1234-1234-123412341234}" type="slidenum">
              <a:rPr lang="fr-FR" smtClean="0">
                <a:latin typeface="+mj-lt"/>
              </a:rPr>
              <a:pPr algn="l" rtl="0"/>
              <a:t>37</a:t>
            </a:fld>
            <a:endParaRPr lang="fr-FR" dirty="0">
              <a:latin typeface="+mj-lt"/>
            </a:endParaRPr>
          </a:p>
        </p:txBody>
      </p:sp>
      <p:graphicFrame>
        <p:nvGraphicFramePr>
          <p:cNvPr id="9" name="Chart 8">
            <a:extLst>
              <a:ext uri="{FF2B5EF4-FFF2-40B4-BE49-F238E27FC236}">
                <a16:creationId xmlns:a16="http://schemas.microsoft.com/office/drawing/2014/main" id="{5E48FEB8-470E-4A99-CEA0-5FD26A21E1B6}"/>
              </a:ext>
            </a:extLst>
          </p:cNvPr>
          <p:cNvGraphicFramePr/>
          <p:nvPr>
            <p:extLst>
              <p:ext uri="{D42A27DB-BD31-4B8C-83A1-F6EECF244321}">
                <p14:modId xmlns:p14="http://schemas.microsoft.com/office/powerpoint/2010/main" val="724089402"/>
              </p:ext>
            </p:extLst>
          </p:nvPr>
        </p:nvGraphicFramePr>
        <p:xfrm>
          <a:off x="472962" y="1780189"/>
          <a:ext cx="10290832" cy="4699783"/>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a:extLst>
              <a:ext uri="{FF2B5EF4-FFF2-40B4-BE49-F238E27FC236}">
                <a16:creationId xmlns:a16="http://schemas.microsoft.com/office/drawing/2014/main" id="{8A47FCA2-5602-1A5A-4F05-39C7CDE89FC8}"/>
              </a:ext>
            </a:extLst>
          </p:cNvPr>
          <p:cNvSpPr txBox="1"/>
          <p:nvPr/>
        </p:nvSpPr>
        <p:spPr>
          <a:xfrm>
            <a:off x="457200" y="1228725"/>
            <a:ext cx="4467225" cy="477054"/>
          </a:xfrm>
          <a:prstGeom prst="rect">
            <a:avLst/>
          </a:prstGeom>
          <a:noFill/>
        </p:spPr>
        <p:txBody>
          <a:bodyPr wrap="square" rtlCol="0">
            <a:spAutoFit/>
          </a:bodyPr>
          <a:lstStyle/>
          <a:p>
            <a:r>
              <a:rPr lang="fr-FR" sz="1400" b="1" dirty="0"/>
              <a:t>Votes </a:t>
            </a:r>
            <a:r>
              <a:rPr lang="fr-FR" sz="1400" b="1" dirty="0" err="1"/>
              <a:t>cast</a:t>
            </a:r>
            <a:r>
              <a:rPr lang="fr-FR" sz="1400" b="1" dirty="0"/>
              <a:t> in </a:t>
            </a:r>
            <a:r>
              <a:rPr lang="fr-FR" sz="1400" b="1" dirty="0" err="1"/>
              <a:t>favor</a:t>
            </a:r>
            <a:r>
              <a:rPr lang="fr-FR" sz="1400" b="1" dirty="0"/>
              <a:t> of </a:t>
            </a:r>
            <a:r>
              <a:rPr lang="fr-FR" sz="1400" b="1" dirty="0" err="1"/>
              <a:t>selecting</a:t>
            </a:r>
            <a:r>
              <a:rPr lang="fr-FR" sz="1400" b="1" dirty="0"/>
              <a:t> essential </a:t>
            </a:r>
            <a:r>
              <a:rPr lang="fr-FR" sz="1400" b="1" dirty="0" err="1"/>
              <a:t>criteria</a:t>
            </a:r>
            <a:endParaRPr lang="fr-FR" sz="1400" b="1" dirty="0"/>
          </a:p>
          <a:p>
            <a:r>
              <a:rPr lang="fr-FR" sz="1050" dirty="0"/>
              <a:t>Source : online questionnaire, Nbr, N = X</a:t>
            </a:r>
          </a:p>
        </p:txBody>
      </p:sp>
      <p:sp>
        <p:nvSpPr>
          <p:cNvPr id="2" name="Star: 10 Points 17">
            <a:extLst>
              <a:ext uri="{FF2B5EF4-FFF2-40B4-BE49-F238E27FC236}">
                <a16:creationId xmlns:a16="http://schemas.microsoft.com/office/drawing/2014/main" id="{E84BDCAD-BE93-E34F-2D69-CE4F2E3C9F36}"/>
              </a:ext>
            </a:extLst>
          </p:cNvPr>
          <p:cNvSpPr/>
          <p:nvPr/>
        </p:nvSpPr>
        <p:spPr>
          <a:xfrm>
            <a:off x="10116091" y="259371"/>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Chart &amp; title to be updated by country</a:t>
            </a:r>
          </a:p>
        </p:txBody>
      </p:sp>
      <p:sp>
        <p:nvSpPr>
          <p:cNvPr id="3" name="TextBox 2">
            <a:extLst>
              <a:ext uri="{FF2B5EF4-FFF2-40B4-BE49-F238E27FC236}">
                <a16:creationId xmlns:a16="http://schemas.microsoft.com/office/drawing/2014/main" id="{FA8A7192-0063-2B8B-C36C-4842E60C3EC0}"/>
              </a:ext>
            </a:extLst>
          </p:cNvPr>
          <p:cNvSpPr txBox="1"/>
          <p:nvPr/>
        </p:nvSpPr>
        <p:spPr>
          <a:xfrm>
            <a:off x="339365" y="6513924"/>
            <a:ext cx="6749592" cy="246221"/>
          </a:xfrm>
          <a:prstGeom prst="rect">
            <a:avLst/>
          </a:prstGeom>
          <a:noFill/>
        </p:spPr>
        <p:txBody>
          <a:bodyPr wrap="square" rtlCol="0">
            <a:spAutoFit/>
          </a:bodyPr>
          <a:lstStyle/>
          <a:p>
            <a:r>
              <a:rPr lang="fr-FR" sz="1000" i="1" dirty="0"/>
              <a:t>Source: Online questionnaire </a:t>
            </a:r>
            <a:r>
              <a:rPr lang="fr-FR" sz="1000" i="1" dirty="0" err="1"/>
              <a:t>administered</a:t>
            </a:r>
            <a:r>
              <a:rPr lang="fr-FR" sz="1000" i="1" dirty="0"/>
              <a:t> to NITAG members</a:t>
            </a:r>
          </a:p>
        </p:txBody>
      </p:sp>
    </p:spTree>
    <p:extLst>
      <p:ext uri="{BB962C8B-B14F-4D97-AF65-F5344CB8AC3E}">
        <p14:creationId xmlns:p14="http://schemas.microsoft.com/office/powerpoint/2010/main" val="11524380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lgn="l" rtl="0">
              <a:spcBef>
                <a:spcPct val="0"/>
              </a:spcBef>
              <a:spcAft>
                <a:spcPct val="0"/>
              </a:spcAft>
            </a:pPr>
            <a:endParaRPr lang="fr-FR" dirty="0">
              <a:latin typeface="+mj-lt"/>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Significant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criteria</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 X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criteria</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received</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more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than</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a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third</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of the votes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cast</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by NITAG members</a:t>
            </a:r>
          </a:p>
        </p:txBody>
      </p:sp>
      <p:sp>
        <p:nvSpPr>
          <p:cNvPr id="188" name="Google Shape;12;p19">
            <a:extLst>
              <a:ext uri="{FF2B5EF4-FFF2-40B4-BE49-F238E27FC236}">
                <a16:creationId xmlns:a16="http://schemas.microsoft.com/office/drawing/2014/main" id="{A2EDEBFA-F417-B077-ECA8-C68E0FEDA66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pPr algn="l" rtl="0"/>
            <a:fld id="{00000000-1234-1234-1234-123412341234}" type="slidenum">
              <a:rPr lang="fr-FR" smtClean="0">
                <a:latin typeface="+mj-lt"/>
              </a:rPr>
              <a:pPr algn="l" rtl="0"/>
              <a:t>38</a:t>
            </a:fld>
            <a:endParaRPr lang="fr-FR" dirty="0">
              <a:latin typeface="+mj-lt"/>
            </a:endParaRPr>
          </a:p>
        </p:txBody>
      </p:sp>
      <p:sp>
        <p:nvSpPr>
          <p:cNvPr id="12" name="TextBox 11">
            <a:extLst>
              <a:ext uri="{FF2B5EF4-FFF2-40B4-BE49-F238E27FC236}">
                <a16:creationId xmlns:a16="http://schemas.microsoft.com/office/drawing/2014/main" id="{8A47FCA2-5602-1A5A-4F05-39C7CDE89FC8}"/>
              </a:ext>
            </a:extLst>
          </p:cNvPr>
          <p:cNvSpPr txBox="1"/>
          <p:nvPr/>
        </p:nvSpPr>
        <p:spPr>
          <a:xfrm>
            <a:off x="457200" y="1228725"/>
            <a:ext cx="4467225" cy="477054"/>
          </a:xfrm>
          <a:prstGeom prst="rect">
            <a:avLst/>
          </a:prstGeom>
          <a:noFill/>
        </p:spPr>
        <p:txBody>
          <a:bodyPr wrap="square" rtlCol="0">
            <a:spAutoFit/>
          </a:bodyPr>
          <a:lstStyle/>
          <a:p>
            <a:r>
              <a:rPr lang="fr-FR" sz="1400" b="1" dirty="0"/>
              <a:t>Votes </a:t>
            </a:r>
            <a:r>
              <a:rPr lang="fr-FR" sz="1400" b="1" dirty="0" err="1"/>
              <a:t>cast</a:t>
            </a:r>
            <a:r>
              <a:rPr lang="fr-FR" sz="1400" b="1" dirty="0"/>
              <a:t> in </a:t>
            </a:r>
            <a:r>
              <a:rPr lang="fr-FR" sz="1400" b="1" dirty="0" err="1"/>
              <a:t>favor</a:t>
            </a:r>
            <a:r>
              <a:rPr lang="fr-FR" sz="1400" b="1" dirty="0"/>
              <a:t> of </a:t>
            </a:r>
            <a:r>
              <a:rPr lang="fr-FR" sz="1400" b="1" dirty="0" err="1"/>
              <a:t>selecting</a:t>
            </a:r>
            <a:r>
              <a:rPr lang="fr-FR" sz="1400" b="1" dirty="0"/>
              <a:t> </a:t>
            </a:r>
            <a:r>
              <a:rPr lang="fr-FR" sz="1400" b="1" dirty="0" err="1"/>
              <a:t>significant</a:t>
            </a:r>
            <a:r>
              <a:rPr lang="fr-FR" sz="1400" b="1" dirty="0"/>
              <a:t> </a:t>
            </a:r>
            <a:r>
              <a:rPr lang="fr-FR" sz="1400" b="1" dirty="0" err="1"/>
              <a:t>criteria</a:t>
            </a:r>
            <a:endParaRPr lang="fr-FR" sz="1400" b="1" dirty="0"/>
          </a:p>
          <a:p>
            <a:r>
              <a:rPr lang="fr-FR" sz="1050" dirty="0"/>
              <a:t>Source : online questionnaire, Nbr, N = X</a:t>
            </a:r>
          </a:p>
        </p:txBody>
      </p:sp>
      <p:graphicFrame>
        <p:nvGraphicFramePr>
          <p:cNvPr id="2" name="Chart 1">
            <a:extLst>
              <a:ext uri="{FF2B5EF4-FFF2-40B4-BE49-F238E27FC236}">
                <a16:creationId xmlns:a16="http://schemas.microsoft.com/office/drawing/2014/main" id="{0659CB37-B44B-ED27-BB66-55C5FF17FCEE}"/>
              </a:ext>
            </a:extLst>
          </p:cNvPr>
          <p:cNvGraphicFramePr/>
          <p:nvPr>
            <p:extLst>
              <p:ext uri="{D42A27DB-BD31-4B8C-83A1-F6EECF244321}">
                <p14:modId xmlns:p14="http://schemas.microsoft.com/office/powerpoint/2010/main" val="414978818"/>
              </p:ext>
            </p:extLst>
          </p:nvPr>
        </p:nvGraphicFramePr>
        <p:xfrm>
          <a:off x="472962" y="1780189"/>
          <a:ext cx="10290832" cy="4699783"/>
        </p:xfrm>
        <a:graphic>
          <a:graphicData uri="http://schemas.openxmlformats.org/drawingml/2006/chart">
            <c:chart xmlns:c="http://schemas.openxmlformats.org/drawingml/2006/chart" xmlns:r="http://schemas.openxmlformats.org/officeDocument/2006/relationships" r:id="rId3"/>
          </a:graphicData>
        </a:graphic>
      </p:graphicFrame>
      <p:sp>
        <p:nvSpPr>
          <p:cNvPr id="4" name="Star: 10 Points 17">
            <a:extLst>
              <a:ext uri="{FF2B5EF4-FFF2-40B4-BE49-F238E27FC236}">
                <a16:creationId xmlns:a16="http://schemas.microsoft.com/office/drawing/2014/main" id="{834D470C-E318-9783-4C9A-D8AE0141FFA0}"/>
              </a:ext>
            </a:extLst>
          </p:cNvPr>
          <p:cNvSpPr/>
          <p:nvPr/>
        </p:nvSpPr>
        <p:spPr>
          <a:xfrm>
            <a:off x="10116091" y="259371"/>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Chart &amp; title to be updated by country</a:t>
            </a:r>
          </a:p>
        </p:txBody>
      </p:sp>
      <p:sp>
        <p:nvSpPr>
          <p:cNvPr id="3" name="TextBox 2">
            <a:extLst>
              <a:ext uri="{FF2B5EF4-FFF2-40B4-BE49-F238E27FC236}">
                <a16:creationId xmlns:a16="http://schemas.microsoft.com/office/drawing/2014/main" id="{9FB49F32-8A44-D78C-13EF-FCE6FF8192D0}"/>
              </a:ext>
            </a:extLst>
          </p:cNvPr>
          <p:cNvSpPr txBox="1"/>
          <p:nvPr/>
        </p:nvSpPr>
        <p:spPr>
          <a:xfrm>
            <a:off x="339365" y="6513924"/>
            <a:ext cx="6749592" cy="246221"/>
          </a:xfrm>
          <a:prstGeom prst="rect">
            <a:avLst/>
          </a:prstGeom>
          <a:noFill/>
        </p:spPr>
        <p:txBody>
          <a:bodyPr wrap="square" rtlCol="0">
            <a:spAutoFit/>
          </a:bodyPr>
          <a:lstStyle/>
          <a:p>
            <a:r>
              <a:rPr lang="fr-FR" sz="1000" i="1" dirty="0"/>
              <a:t>Source: Online questionnaire </a:t>
            </a:r>
            <a:r>
              <a:rPr lang="fr-FR" sz="1000" i="1" dirty="0" err="1"/>
              <a:t>administered</a:t>
            </a:r>
            <a:r>
              <a:rPr lang="fr-FR" sz="1000" i="1" dirty="0"/>
              <a:t> to NITAG members</a:t>
            </a:r>
          </a:p>
        </p:txBody>
      </p:sp>
    </p:spTree>
    <p:extLst>
      <p:ext uri="{BB962C8B-B14F-4D97-AF65-F5344CB8AC3E}">
        <p14:creationId xmlns:p14="http://schemas.microsoft.com/office/powerpoint/2010/main" val="12954369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lgn="l" rtl="0">
              <a:spcBef>
                <a:spcPct val="0"/>
              </a:spcBef>
              <a:spcAft>
                <a:spcPct val="0"/>
              </a:spcAft>
            </a:pPr>
            <a:endParaRPr lang="fr-FR" dirty="0">
              <a:latin typeface="+mj-lt"/>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Other</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criteria</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 X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criteria</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received</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more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than</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a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third</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of the votes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cast</a:t>
            </a:r>
            <a:r>
              <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rPr>
              <a:t> by NITAG </a:t>
            </a:r>
            <a:r>
              <a:rPr kumimoji="0" lang="fr-FR" sz="2400" u="none" strike="noStrike" kern="0" cap="none" spc="0" normalizeH="0" baseline="0" dirty="0" err="1">
                <a:ln>
                  <a:noFill/>
                </a:ln>
                <a:solidFill>
                  <a:srgbClr val="0F5D61"/>
                </a:solidFill>
                <a:effectLst/>
                <a:uLnTx/>
                <a:uFillTx/>
                <a:latin typeface="+mj-lt"/>
                <a:cs typeface="Times New Roman" panose="02020603050405020304" pitchFamily="18" charset="0"/>
                <a:sym typeface="Lato"/>
              </a:rPr>
              <a:t>members</a:t>
            </a:r>
            <a:endPar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endParaRPr>
          </a:p>
        </p:txBody>
      </p:sp>
      <p:sp>
        <p:nvSpPr>
          <p:cNvPr id="188" name="Google Shape;12;p19">
            <a:extLst>
              <a:ext uri="{FF2B5EF4-FFF2-40B4-BE49-F238E27FC236}">
                <a16:creationId xmlns:a16="http://schemas.microsoft.com/office/drawing/2014/main" id="{A2EDEBFA-F417-B077-ECA8-C68E0FEDA66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pPr algn="l" rtl="0"/>
            <a:fld id="{00000000-1234-1234-1234-123412341234}" type="slidenum">
              <a:rPr lang="fr-FR" smtClean="0">
                <a:latin typeface="+mj-lt"/>
              </a:rPr>
              <a:pPr algn="l" rtl="0"/>
              <a:t>39</a:t>
            </a:fld>
            <a:endParaRPr lang="fr-FR" dirty="0">
              <a:latin typeface="+mj-lt"/>
            </a:endParaRPr>
          </a:p>
        </p:txBody>
      </p:sp>
      <p:graphicFrame>
        <p:nvGraphicFramePr>
          <p:cNvPr id="2" name="Chart 1">
            <a:extLst>
              <a:ext uri="{FF2B5EF4-FFF2-40B4-BE49-F238E27FC236}">
                <a16:creationId xmlns:a16="http://schemas.microsoft.com/office/drawing/2014/main" id="{765BF225-27E5-3F4D-CFDD-73772580DFF1}"/>
              </a:ext>
            </a:extLst>
          </p:cNvPr>
          <p:cNvGraphicFramePr/>
          <p:nvPr>
            <p:extLst>
              <p:ext uri="{D42A27DB-BD31-4B8C-83A1-F6EECF244321}">
                <p14:modId xmlns:p14="http://schemas.microsoft.com/office/powerpoint/2010/main" val="1073177764"/>
              </p:ext>
            </p:extLst>
          </p:nvPr>
        </p:nvGraphicFramePr>
        <p:xfrm>
          <a:off x="472962" y="1780189"/>
          <a:ext cx="10290832" cy="4699783"/>
        </p:xfrm>
        <a:graphic>
          <a:graphicData uri="http://schemas.openxmlformats.org/drawingml/2006/chart">
            <c:chart xmlns:c="http://schemas.openxmlformats.org/drawingml/2006/chart" xmlns:r="http://schemas.openxmlformats.org/officeDocument/2006/relationships" r:id="rId3"/>
          </a:graphicData>
        </a:graphic>
      </p:graphicFrame>
      <p:sp>
        <p:nvSpPr>
          <p:cNvPr id="4" name="Star: 10 Points 17">
            <a:extLst>
              <a:ext uri="{FF2B5EF4-FFF2-40B4-BE49-F238E27FC236}">
                <a16:creationId xmlns:a16="http://schemas.microsoft.com/office/drawing/2014/main" id="{9DC0943F-4A3F-4846-6C0A-B17B9E491E04}"/>
              </a:ext>
            </a:extLst>
          </p:cNvPr>
          <p:cNvSpPr/>
          <p:nvPr/>
        </p:nvSpPr>
        <p:spPr>
          <a:xfrm>
            <a:off x="10116091" y="259371"/>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Chart &amp; title to be updated by country</a:t>
            </a:r>
          </a:p>
        </p:txBody>
      </p:sp>
      <p:sp>
        <p:nvSpPr>
          <p:cNvPr id="5" name="TextBox 4">
            <a:extLst>
              <a:ext uri="{FF2B5EF4-FFF2-40B4-BE49-F238E27FC236}">
                <a16:creationId xmlns:a16="http://schemas.microsoft.com/office/drawing/2014/main" id="{C19E689A-7F80-8F21-086C-53BD3AD2A68B}"/>
              </a:ext>
            </a:extLst>
          </p:cNvPr>
          <p:cNvSpPr txBox="1"/>
          <p:nvPr/>
        </p:nvSpPr>
        <p:spPr>
          <a:xfrm>
            <a:off x="457200" y="1228725"/>
            <a:ext cx="4467225" cy="477054"/>
          </a:xfrm>
          <a:prstGeom prst="rect">
            <a:avLst/>
          </a:prstGeom>
          <a:noFill/>
        </p:spPr>
        <p:txBody>
          <a:bodyPr wrap="square" rtlCol="0">
            <a:spAutoFit/>
          </a:bodyPr>
          <a:lstStyle/>
          <a:p>
            <a:r>
              <a:rPr lang="fr-FR" sz="1400" b="1" dirty="0"/>
              <a:t>Votes </a:t>
            </a:r>
            <a:r>
              <a:rPr lang="fr-FR" sz="1400" b="1" dirty="0" err="1"/>
              <a:t>cast</a:t>
            </a:r>
            <a:r>
              <a:rPr lang="fr-FR" sz="1400" b="1" dirty="0"/>
              <a:t> in </a:t>
            </a:r>
            <a:r>
              <a:rPr lang="fr-FR" sz="1400" b="1" dirty="0" err="1"/>
              <a:t>favor</a:t>
            </a:r>
            <a:r>
              <a:rPr lang="fr-FR" sz="1400" b="1" dirty="0"/>
              <a:t> of </a:t>
            </a:r>
            <a:r>
              <a:rPr lang="fr-FR" sz="1400" b="1" dirty="0" err="1"/>
              <a:t>selecting</a:t>
            </a:r>
            <a:r>
              <a:rPr lang="fr-FR" sz="1400" b="1" dirty="0"/>
              <a:t> </a:t>
            </a:r>
            <a:r>
              <a:rPr lang="fr-FR" sz="1400" b="1" dirty="0" err="1"/>
              <a:t>other</a:t>
            </a:r>
            <a:r>
              <a:rPr lang="fr-FR" sz="1400" b="1" dirty="0"/>
              <a:t> </a:t>
            </a:r>
            <a:r>
              <a:rPr lang="fr-FR" sz="1400" b="1" dirty="0" err="1"/>
              <a:t>criteria</a:t>
            </a:r>
            <a:endParaRPr lang="fr-FR" sz="1400" b="1" dirty="0"/>
          </a:p>
          <a:p>
            <a:r>
              <a:rPr lang="fr-FR" sz="1050" dirty="0"/>
              <a:t>Source : online questionnaire, Nbr, N = X</a:t>
            </a:r>
          </a:p>
        </p:txBody>
      </p:sp>
      <p:sp>
        <p:nvSpPr>
          <p:cNvPr id="3" name="TextBox 2">
            <a:extLst>
              <a:ext uri="{FF2B5EF4-FFF2-40B4-BE49-F238E27FC236}">
                <a16:creationId xmlns:a16="http://schemas.microsoft.com/office/drawing/2014/main" id="{96ED9DBE-B214-2C5A-40AE-EDFE05F74E3D}"/>
              </a:ext>
            </a:extLst>
          </p:cNvPr>
          <p:cNvSpPr txBox="1"/>
          <p:nvPr/>
        </p:nvSpPr>
        <p:spPr>
          <a:xfrm>
            <a:off x="339365" y="6513924"/>
            <a:ext cx="6749592" cy="246221"/>
          </a:xfrm>
          <a:prstGeom prst="rect">
            <a:avLst/>
          </a:prstGeom>
          <a:noFill/>
        </p:spPr>
        <p:txBody>
          <a:bodyPr wrap="square" rtlCol="0">
            <a:spAutoFit/>
          </a:bodyPr>
          <a:lstStyle/>
          <a:p>
            <a:r>
              <a:rPr lang="fr-FR" sz="1000" i="1" dirty="0"/>
              <a:t>Source: Online questionnaire </a:t>
            </a:r>
            <a:r>
              <a:rPr lang="fr-FR" sz="1000" i="1" dirty="0" err="1"/>
              <a:t>administered</a:t>
            </a:r>
            <a:r>
              <a:rPr lang="fr-FR" sz="1000" i="1" dirty="0"/>
              <a:t> to NITAG members</a:t>
            </a:r>
          </a:p>
        </p:txBody>
      </p:sp>
    </p:spTree>
    <p:extLst>
      <p:ext uri="{BB962C8B-B14F-4D97-AF65-F5344CB8AC3E}">
        <p14:creationId xmlns:p14="http://schemas.microsoft.com/office/powerpoint/2010/main" val="750067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D02D4D43-519C-BED9-6FDA-EEB6A695CD44}"/>
              </a:ext>
            </a:extLst>
          </p:cNvPr>
          <p:cNvSpPr/>
          <p:nvPr/>
        </p:nvSpPr>
        <p:spPr>
          <a:xfrm>
            <a:off x="4501586" y="3120661"/>
            <a:ext cx="3338478" cy="2563594"/>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rPr>
              <a:t>Context: Countries are pushed to introduce more and more vaccines, potentially resulting in the entire EPI being overwhelmed and unable to deliver</a:t>
            </a:r>
          </a:p>
        </p:txBody>
      </p:sp>
      <p:sp>
        <p:nvSpPr>
          <p:cNvPr id="2" name="Isosceles Triangle 1">
            <a:extLst>
              <a:ext uri="{FF2B5EF4-FFF2-40B4-BE49-F238E27FC236}">
                <a16:creationId xmlns:a16="http://schemas.microsoft.com/office/drawing/2014/main" id="{117BECDF-7DA1-F39A-BE38-83CE26C0FBAF}"/>
              </a:ext>
            </a:extLst>
          </p:cNvPr>
          <p:cNvSpPr/>
          <p:nvPr/>
        </p:nvSpPr>
        <p:spPr>
          <a:xfrm rot="5400000">
            <a:off x="2998520" y="4196820"/>
            <a:ext cx="2300653" cy="200401"/>
          </a:xfrm>
          <a:prstGeom prst="triangle">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sosceles Triangle 2">
            <a:extLst>
              <a:ext uri="{FF2B5EF4-FFF2-40B4-BE49-F238E27FC236}">
                <a16:creationId xmlns:a16="http://schemas.microsoft.com/office/drawing/2014/main" id="{D68856E1-8A6E-7855-C71E-BA45F00D90F3}"/>
              </a:ext>
            </a:extLst>
          </p:cNvPr>
          <p:cNvSpPr/>
          <p:nvPr/>
        </p:nvSpPr>
        <p:spPr>
          <a:xfrm rot="5400000">
            <a:off x="7072726" y="4196820"/>
            <a:ext cx="2300653" cy="200401"/>
          </a:xfrm>
          <a:prstGeom prst="triangle">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1B282FF3-6E21-22CA-4477-7ED06DFE0876}"/>
              </a:ext>
            </a:extLst>
          </p:cNvPr>
          <p:cNvSpPr/>
          <p:nvPr/>
        </p:nvSpPr>
        <p:spPr>
          <a:xfrm>
            <a:off x="609600" y="1619250"/>
            <a:ext cx="3434453" cy="731700"/>
          </a:xfrm>
          <a:prstGeom prst="rect">
            <a:avLst/>
          </a:prstGeom>
          <a:solidFill>
            <a:srgbClr val="1AA3A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400" dirty="0">
                <a:solidFill>
                  <a:schemeClr val="bg1"/>
                </a:solidFill>
                <a:latin typeface="Lato" panose="020F0502020204030203" pitchFamily="34" charset="0"/>
              </a:rPr>
              <a:t>Countries &amp; NITAGs are facing increased pressure to introduce new vaccines and NVI recommendations are often siloed…</a:t>
            </a:r>
          </a:p>
        </p:txBody>
      </p:sp>
      <p:sp>
        <p:nvSpPr>
          <p:cNvPr id="13" name="Rectangle 12">
            <a:extLst>
              <a:ext uri="{FF2B5EF4-FFF2-40B4-BE49-F238E27FC236}">
                <a16:creationId xmlns:a16="http://schemas.microsoft.com/office/drawing/2014/main" id="{532AEC08-024C-892E-F5FC-CC09C6833D81}"/>
              </a:ext>
            </a:extLst>
          </p:cNvPr>
          <p:cNvSpPr/>
          <p:nvPr/>
        </p:nvSpPr>
        <p:spPr>
          <a:xfrm>
            <a:off x="4310788" y="1619250"/>
            <a:ext cx="3529276" cy="73170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400" dirty="0">
                <a:solidFill>
                  <a:schemeClr val="tx1">
                    <a:lumMod val="50000"/>
                  </a:schemeClr>
                </a:solidFill>
                <a:latin typeface="Lato" panose="020F0502020204030203" pitchFamily="34" charset="0"/>
              </a:rPr>
              <a:t>…resulting in the adoption of ambitious new vaccine introduction roadmaps built without an adequate process…</a:t>
            </a:r>
          </a:p>
        </p:txBody>
      </p:sp>
      <p:sp>
        <p:nvSpPr>
          <p:cNvPr id="14" name="Rectangle 13">
            <a:extLst>
              <a:ext uri="{FF2B5EF4-FFF2-40B4-BE49-F238E27FC236}">
                <a16:creationId xmlns:a16="http://schemas.microsoft.com/office/drawing/2014/main" id="{B83F2F56-6A64-F0CD-5A82-957B2180701F}"/>
              </a:ext>
            </a:extLst>
          </p:cNvPr>
          <p:cNvSpPr/>
          <p:nvPr/>
        </p:nvSpPr>
        <p:spPr>
          <a:xfrm>
            <a:off x="8118260" y="1619250"/>
            <a:ext cx="3409035" cy="731700"/>
          </a:xfrm>
          <a:prstGeom prst="rect">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400" dirty="0">
                <a:solidFill>
                  <a:schemeClr val="bg1"/>
                </a:solidFill>
                <a:latin typeface="Lato" panose="020F0502020204030203" pitchFamily="34" charset="0"/>
              </a:rPr>
              <a:t>… which bears risks on the immunization programs</a:t>
            </a:r>
          </a:p>
        </p:txBody>
      </p:sp>
      <p:sp>
        <p:nvSpPr>
          <p:cNvPr id="15" name="TextBox 14">
            <a:extLst>
              <a:ext uri="{FF2B5EF4-FFF2-40B4-BE49-F238E27FC236}">
                <a16:creationId xmlns:a16="http://schemas.microsoft.com/office/drawing/2014/main" id="{5E76FD4E-E4B5-9DE2-EA5C-385011D9F6C2}"/>
              </a:ext>
            </a:extLst>
          </p:cNvPr>
          <p:cNvSpPr txBox="1"/>
          <p:nvPr/>
        </p:nvSpPr>
        <p:spPr>
          <a:xfrm>
            <a:off x="609600" y="2619374"/>
            <a:ext cx="2990850" cy="540000"/>
          </a:xfrm>
          <a:prstGeom prst="rect">
            <a:avLst/>
          </a:prstGeom>
          <a:solidFill>
            <a:srgbClr val="D7F7F9"/>
          </a:solidFill>
        </p:spPr>
        <p:txBody>
          <a:bodyPr wrap="none" rtlCol="0" anchor="ctr">
            <a:noAutofit/>
          </a:bodyPr>
          <a:lstStyle/>
          <a:p>
            <a:pPr algn="ctr"/>
            <a:r>
              <a:rPr lang="en-US" sz="1400" b="1" dirty="0">
                <a:solidFill>
                  <a:srgbClr val="0F5D61"/>
                </a:solidFill>
              </a:rPr>
              <a:t>Political agenda</a:t>
            </a:r>
          </a:p>
        </p:txBody>
      </p:sp>
      <p:sp>
        <p:nvSpPr>
          <p:cNvPr id="16" name="TextBox 15">
            <a:extLst>
              <a:ext uri="{FF2B5EF4-FFF2-40B4-BE49-F238E27FC236}">
                <a16:creationId xmlns:a16="http://schemas.microsoft.com/office/drawing/2014/main" id="{5CAAC040-C410-55F4-1FFA-192F150CEF4D}"/>
              </a:ext>
            </a:extLst>
          </p:cNvPr>
          <p:cNvSpPr txBox="1"/>
          <p:nvPr/>
        </p:nvSpPr>
        <p:spPr>
          <a:xfrm>
            <a:off x="609600" y="3349006"/>
            <a:ext cx="2990850" cy="540000"/>
          </a:xfrm>
          <a:prstGeom prst="rect">
            <a:avLst/>
          </a:prstGeom>
          <a:solidFill>
            <a:srgbClr val="D7F7F9"/>
          </a:solidFill>
        </p:spPr>
        <p:txBody>
          <a:bodyPr wrap="none" rtlCol="0" anchor="ctr">
            <a:noAutofit/>
          </a:bodyPr>
          <a:lstStyle/>
          <a:p>
            <a:pPr algn="ctr"/>
            <a:r>
              <a:rPr lang="en-US" sz="1400" b="1" dirty="0">
                <a:solidFill>
                  <a:srgbClr val="0F5D61"/>
                </a:solidFill>
              </a:rPr>
              <a:t>Donors’ agenda</a:t>
            </a:r>
          </a:p>
        </p:txBody>
      </p:sp>
      <p:sp>
        <p:nvSpPr>
          <p:cNvPr id="17" name="TextBox 16">
            <a:extLst>
              <a:ext uri="{FF2B5EF4-FFF2-40B4-BE49-F238E27FC236}">
                <a16:creationId xmlns:a16="http://schemas.microsoft.com/office/drawing/2014/main" id="{4DC30A82-1310-189F-F4DF-EA814069DF89}"/>
              </a:ext>
            </a:extLst>
          </p:cNvPr>
          <p:cNvSpPr txBox="1"/>
          <p:nvPr/>
        </p:nvSpPr>
        <p:spPr>
          <a:xfrm>
            <a:off x="609600" y="4808270"/>
            <a:ext cx="2990850" cy="540000"/>
          </a:xfrm>
          <a:prstGeom prst="rect">
            <a:avLst/>
          </a:prstGeom>
          <a:solidFill>
            <a:srgbClr val="D7F7F9"/>
          </a:solidFill>
        </p:spPr>
        <p:txBody>
          <a:bodyPr wrap="none" rtlCol="0" anchor="ctr">
            <a:noAutofit/>
          </a:bodyPr>
          <a:lstStyle/>
          <a:p>
            <a:pPr algn="ctr"/>
            <a:r>
              <a:rPr lang="en-US" sz="1400" b="1" dirty="0">
                <a:solidFill>
                  <a:srgbClr val="0F5D61"/>
                </a:solidFill>
              </a:rPr>
              <a:t>Public and media </a:t>
            </a:r>
          </a:p>
          <a:p>
            <a:pPr algn="ctr"/>
            <a:r>
              <a:rPr lang="en-US" sz="1400" b="1" dirty="0">
                <a:solidFill>
                  <a:srgbClr val="0F5D61"/>
                </a:solidFill>
              </a:rPr>
              <a:t>pressure</a:t>
            </a:r>
          </a:p>
        </p:txBody>
      </p:sp>
      <p:sp>
        <p:nvSpPr>
          <p:cNvPr id="18" name="TextBox 17">
            <a:extLst>
              <a:ext uri="{FF2B5EF4-FFF2-40B4-BE49-F238E27FC236}">
                <a16:creationId xmlns:a16="http://schemas.microsoft.com/office/drawing/2014/main" id="{41DCAA8A-4A47-E195-59C1-518D8E21EB4B}"/>
              </a:ext>
            </a:extLst>
          </p:cNvPr>
          <p:cNvSpPr txBox="1"/>
          <p:nvPr/>
        </p:nvSpPr>
        <p:spPr>
          <a:xfrm>
            <a:off x="8647295" y="2619374"/>
            <a:ext cx="2880000" cy="540000"/>
          </a:xfrm>
          <a:prstGeom prst="rect">
            <a:avLst/>
          </a:prstGeom>
          <a:solidFill>
            <a:srgbClr val="FFD1D1"/>
          </a:solidFill>
        </p:spPr>
        <p:txBody>
          <a:bodyPr wrap="square" rtlCol="0" anchor="ctr">
            <a:noAutofit/>
          </a:bodyPr>
          <a:lstStyle/>
          <a:p>
            <a:pPr algn="ctr"/>
            <a:r>
              <a:rPr lang="en-US" sz="1400" b="1" dirty="0">
                <a:solidFill>
                  <a:srgbClr val="B80000"/>
                </a:solidFill>
              </a:rPr>
              <a:t>Absence of financial sustainability</a:t>
            </a:r>
          </a:p>
        </p:txBody>
      </p:sp>
      <p:sp>
        <p:nvSpPr>
          <p:cNvPr id="19" name="TextBox 18">
            <a:extLst>
              <a:ext uri="{FF2B5EF4-FFF2-40B4-BE49-F238E27FC236}">
                <a16:creationId xmlns:a16="http://schemas.microsoft.com/office/drawing/2014/main" id="{51F88D64-0267-F705-8924-3A70AA67D9E9}"/>
              </a:ext>
            </a:extLst>
          </p:cNvPr>
          <p:cNvSpPr txBox="1"/>
          <p:nvPr/>
        </p:nvSpPr>
        <p:spPr>
          <a:xfrm>
            <a:off x="8647295" y="3349006"/>
            <a:ext cx="2880000" cy="540000"/>
          </a:xfrm>
          <a:prstGeom prst="rect">
            <a:avLst/>
          </a:prstGeom>
          <a:solidFill>
            <a:srgbClr val="FFD1D1"/>
          </a:solidFill>
        </p:spPr>
        <p:txBody>
          <a:bodyPr wrap="square" rtlCol="0" anchor="ctr">
            <a:noAutofit/>
          </a:bodyPr>
          <a:lstStyle/>
          <a:p>
            <a:pPr algn="ctr"/>
            <a:r>
              <a:rPr lang="en-US" sz="1400" b="1" dirty="0">
                <a:solidFill>
                  <a:srgbClr val="B80000"/>
                </a:solidFill>
              </a:rPr>
              <a:t>Inability for the program to deliver</a:t>
            </a:r>
          </a:p>
        </p:txBody>
      </p:sp>
      <p:sp>
        <p:nvSpPr>
          <p:cNvPr id="20" name="TextBox 19">
            <a:extLst>
              <a:ext uri="{FF2B5EF4-FFF2-40B4-BE49-F238E27FC236}">
                <a16:creationId xmlns:a16="http://schemas.microsoft.com/office/drawing/2014/main" id="{BE26CA66-5D84-9217-5741-41A9860267A4}"/>
              </a:ext>
            </a:extLst>
          </p:cNvPr>
          <p:cNvSpPr txBox="1"/>
          <p:nvPr/>
        </p:nvSpPr>
        <p:spPr>
          <a:xfrm>
            <a:off x="8647295" y="4078638"/>
            <a:ext cx="2880000" cy="540000"/>
          </a:xfrm>
          <a:prstGeom prst="rect">
            <a:avLst/>
          </a:prstGeom>
          <a:solidFill>
            <a:srgbClr val="FFD1D1"/>
          </a:solidFill>
        </p:spPr>
        <p:txBody>
          <a:bodyPr wrap="square" rtlCol="0" anchor="ctr">
            <a:noAutofit/>
          </a:bodyPr>
          <a:lstStyle/>
          <a:p>
            <a:pPr algn="ctr"/>
            <a:r>
              <a:rPr lang="en-US" sz="1400" b="1" dirty="0">
                <a:solidFill>
                  <a:srgbClr val="B80000"/>
                </a:solidFill>
              </a:rPr>
              <a:t>Competition for resources between vaccine programs</a:t>
            </a:r>
          </a:p>
        </p:txBody>
      </p:sp>
      <p:sp>
        <p:nvSpPr>
          <p:cNvPr id="21" name="TextBox 20">
            <a:extLst>
              <a:ext uri="{FF2B5EF4-FFF2-40B4-BE49-F238E27FC236}">
                <a16:creationId xmlns:a16="http://schemas.microsoft.com/office/drawing/2014/main" id="{CBD6BED4-3E6D-E326-5EE0-CA12E5911A39}"/>
              </a:ext>
            </a:extLst>
          </p:cNvPr>
          <p:cNvSpPr txBox="1"/>
          <p:nvPr/>
        </p:nvSpPr>
        <p:spPr>
          <a:xfrm>
            <a:off x="8647295" y="4808270"/>
            <a:ext cx="2880000" cy="540000"/>
          </a:xfrm>
          <a:prstGeom prst="rect">
            <a:avLst/>
          </a:prstGeom>
          <a:solidFill>
            <a:srgbClr val="FFD1D1"/>
          </a:solidFill>
        </p:spPr>
        <p:txBody>
          <a:bodyPr wrap="square" rtlCol="0" anchor="ctr">
            <a:noAutofit/>
          </a:bodyPr>
          <a:lstStyle/>
          <a:p>
            <a:pPr algn="ctr"/>
            <a:r>
              <a:rPr lang="en-US" sz="1400" b="1" dirty="0">
                <a:solidFill>
                  <a:srgbClr val="B80000"/>
                </a:solidFill>
              </a:rPr>
              <a:t>Competition for resources with other health </a:t>
            </a:r>
            <a:r>
              <a:rPr lang="en-US" sz="1400" b="1" dirty="0" err="1">
                <a:solidFill>
                  <a:srgbClr val="B80000"/>
                </a:solidFill>
              </a:rPr>
              <a:t>programmes</a:t>
            </a:r>
            <a:endParaRPr lang="en-US" sz="1400" b="1" dirty="0">
              <a:solidFill>
                <a:srgbClr val="B80000"/>
              </a:solidFill>
            </a:endParaRPr>
          </a:p>
        </p:txBody>
      </p:sp>
      <p:sp>
        <p:nvSpPr>
          <p:cNvPr id="22" name="TextBox 21">
            <a:extLst>
              <a:ext uri="{FF2B5EF4-FFF2-40B4-BE49-F238E27FC236}">
                <a16:creationId xmlns:a16="http://schemas.microsoft.com/office/drawing/2014/main" id="{28273E51-82A3-B7D4-5CA2-852486A9F00D}"/>
              </a:ext>
            </a:extLst>
          </p:cNvPr>
          <p:cNvSpPr txBox="1"/>
          <p:nvPr/>
        </p:nvSpPr>
        <p:spPr>
          <a:xfrm>
            <a:off x="4407681" y="2571411"/>
            <a:ext cx="3915573" cy="276999"/>
          </a:xfrm>
          <a:prstGeom prst="rect">
            <a:avLst/>
          </a:prstGeom>
          <a:noFill/>
        </p:spPr>
        <p:txBody>
          <a:bodyPr wrap="square" rtlCol="0">
            <a:spAutoFit/>
          </a:bodyPr>
          <a:lstStyle/>
          <a:p>
            <a:r>
              <a:rPr lang="en-US" sz="1200" i="1" dirty="0"/>
              <a:t>Example</a:t>
            </a:r>
          </a:p>
        </p:txBody>
      </p:sp>
      <p:sp>
        <p:nvSpPr>
          <p:cNvPr id="23" name="TextBox 22">
            <a:extLst>
              <a:ext uri="{FF2B5EF4-FFF2-40B4-BE49-F238E27FC236}">
                <a16:creationId xmlns:a16="http://schemas.microsoft.com/office/drawing/2014/main" id="{8F14D641-23FD-F4DD-0E39-C51B47856A3D}"/>
              </a:ext>
            </a:extLst>
          </p:cNvPr>
          <p:cNvSpPr txBox="1"/>
          <p:nvPr/>
        </p:nvSpPr>
        <p:spPr>
          <a:xfrm>
            <a:off x="8647295" y="5537903"/>
            <a:ext cx="2880000" cy="540000"/>
          </a:xfrm>
          <a:prstGeom prst="rect">
            <a:avLst/>
          </a:prstGeom>
          <a:solidFill>
            <a:srgbClr val="FFD1D1"/>
          </a:solidFill>
        </p:spPr>
        <p:txBody>
          <a:bodyPr wrap="square" rtlCol="0" anchor="ctr">
            <a:noAutofit/>
          </a:bodyPr>
          <a:lstStyle/>
          <a:p>
            <a:pPr algn="ctr"/>
            <a:r>
              <a:rPr lang="en-US" sz="1400" b="1" dirty="0">
                <a:solidFill>
                  <a:srgbClr val="B80000"/>
                </a:solidFill>
              </a:rPr>
              <a:t>Lower acceptability &amp; demand</a:t>
            </a:r>
          </a:p>
        </p:txBody>
      </p:sp>
      <p:sp>
        <p:nvSpPr>
          <p:cNvPr id="24" name="TextBox 23">
            <a:extLst>
              <a:ext uri="{FF2B5EF4-FFF2-40B4-BE49-F238E27FC236}">
                <a16:creationId xmlns:a16="http://schemas.microsoft.com/office/drawing/2014/main" id="{236B3842-8B2D-FF92-C1FF-DC5F916EC80D}"/>
              </a:ext>
            </a:extLst>
          </p:cNvPr>
          <p:cNvSpPr txBox="1"/>
          <p:nvPr/>
        </p:nvSpPr>
        <p:spPr>
          <a:xfrm>
            <a:off x="609600" y="4078638"/>
            <a:ext cx="2990850" cy="540000"/>
          </a:xfrm>
          <a:prstGeom prst="rect">
            <a:avLst/>
          </a:prstGeom>
          <a:solidFill>
            <a:srgbClr val="D7F7F9"/>
          </a:solidFill>
        </p:spPr>
        <p:txBody>
          <a:bodyPr wrap="none" rtlCol="0" anchor="ctr">
            <a:noAutofit/>
          </a:bodyPr>
          <a:lstStyle/>
          <a:p>
            <a:pPr algn="ctr"/>
            <a:r>
              <a:rPr lang="en-US" sz="1400" b="1" dirty="0">
                <a:solidFill>
                  <a:srgbClr val="0F5D61"/>
                </a:solidFill>
              </a:rPr>
              <a:t>Recommendations from experts</a:t>
            </a:r>
          </a:p>
        </p:txBody>
      </p:sp>
      <p:graphicFrame>
        <p:nvGraphicFramePr>
          <p:cNvPr id="36" name="Table 35">
            <a:extLst>
              <a:ext uri="{FF2B5EF4-FFF2-40B4-BE49-F238E27FC236}">
                <a16:creationId xmlns:a16="http://schemas.microsoft.com/office/drawing/2014/main" id="{3FBFFCFB-FFC0-8B85-C953-1CB59F6984E2}"/>
              </a:ext>
            </a:extLst>
          </p:cNvPr>
          <p:cNvGraphicFramePr>
            <a:graphicFrameLocks noGrp="1"/>
          </p:cNvGraphicFramePr>
          <p:nvPr>
            <p:extLst>
              <p:ext uri="{D42A27DB-BD31-4B8C-83A1-F6EECF244321}">
                <p14:modId xmlns:p14="http://schemas.microsoft.com/office/powerpoint/2010/main" val="2119131461"/>
              </p:ext>
            </p:extLst>
          </p:nvPr>
        </p:nvGraphicFramePr>
        <p:xfrm>
          <a:off x="4616449" y="3146788"/>
          <a:ext cx="3223615" cy="2409428"/>
        </p:xfrm>
        <a:graphic>
          <a:graphicData uri="http://schemas.openxmlformats.org/drawingml/2006/table">
            <a:tbl>
              <a:tblPr/>
              <a:tblGrid>
                <a:gridCol w="1272844">
                  <a:extLst>
                    <a:ext uri="{9D8B030D-6E8A-4147-A177-3AD203B41FA5}">
                      <a16:colId xmlns:a16="http://schemas.microsoft.com/office/drawing/2014/main" val="3565192111"/>
                    </a:ext>
                  </a:extLst>
                </a:gridCol>
                <a:gridCol w="1231338">
                  <a:extLst>
                    <a:ext uri="{9D8B030D-6E8A-4147-A177-3AD203B41FA5}">
                      <a16:colId xmlns:a16="http://schemas.microsoft.com/office/drawing/2014/main" val="2698093845"/>
                    </a:ext>
                  </a:extLst>
                </a:gridCol>
                <a:gridCol w="719433">
                  <a:extLst>
                    <a:ext uri="{9D8B030D-6E8A-4147-A177-3AD203B41FA5}">
                      <a16:colId xmlns:a16="http://schemas.microsoft.com/office/drawing/2014/main" val="305177378"/>
                    </a:ext>
                  </a:extLst>
                </a:gridCol>
              </a:tblGrid>
              <a:tr h="216324">
                <a:tc>
                  <a:txBody>
                    <a:bodyPr/>
                    <a:lstStyle/>
                    <a:p>
                      <a:pPr algn="l" fontAlgn="b"/>
                      <a:r>
                        <a:rPr lang="fr-FR" sz="1200" b="1" i="0" u="none" strike="noStrike" dirty="0">
                          <a:solidFill>
                            <a:srgbClr val="000000"/>
                          </a:solidFill>
                          <a:effectLst/>
                          <a:latin typeface="Calibri" panose="020F0502020204030204" pitchFamily="34" charset="0"/>
                        </a:rPr>
                        <a:t>Vaccine</a:t>
                      </a:r>
                    </a:p>
                  </a:txBody>
                  <a:tcPr marL="8626" marR="8626" marT="10275" marB="0" anchor="b">
                    <a:lnL>
                      <a:noFill/>
                    </a:lnL>
                    <a:lnR>
                      <a:noFill/>
                    </a:lnR>
                    <a:lnT>
                      <a:noFill/>
                    </a:lnT>
                    <a:lnB>
                      <a:noFill/>
                    </a:lnB>
                  </a:tcPr>
                </a:tc>
                <a:tc>
                  <a:txBody>
                    <a:bodyPr/>
                    <a:lstStyle/>
                    <a:p>
                      <a:pPr algn="l" fontAlgn="b"/>
                      <a:r>
                        <a:rPr lang="fr-FR" sz="1200" b="1" i="0" u="none" strike="noStrike" dirty="0">
                          <a:solidFill>
                            <a:srgbClr val="000000"/>
                          </a:solidFill>
                          <a:effectLst/>
                          <a:latin typeface="Calibri" panose="020F0502020204030204" pitchFamily="34" charset="0"/>
                        </a:rPr>
                        <a:t>Disease</a:t>
                      </a:r>
                    </a:p>
                  </a:txBody>
                  <a:tcPr marL="8626" marR="8626" marT="10275" marB="0" anchor="b">
                    <a:lnL>
                      <a:noFill/>
                    </a:lnL>
                    <a:lnR>
                      <a:noFill/>
                    </a:lnR>
                    <a:lnT>
                      <a:noFill/>
                    </a:lnT>
                    <a:lnB>
                      <a:noFill/>
                    </a:lnB>
                  </a:tcPr>
                </a:tc>
                <a:tc>
                  <a:txBody>
                    <a:bodyPr/>
                    <a:lstStyle/>
                    <a:p>
                      <a:pPr algn="l" fontAlgn="b"/>
                      <a:r>
                        <a:rPr lang="fr-FR" sz="1200" b="1" i="0" u="none" strike="noStrike" dirty="0">
                          <a:solidFill>
                            <a:srgbClr val="000000"/>
                          </a:solidFill>
                          <a:effectLst/>
                          <a:latin typeface="Calibri" panose="020F0502020204030204" pitchFamily="34" charset="0"/>
                        </a:rPr>
                        <a:t>Year</a:t>
                      </a:r>
                    </a:p>
                  </a:txBody>
                  <a:tcPr marL="8626" marR="8626" marT="10275" marB="0" anchor="b">
                    <a:lnL>
                      <a:noFill/>
                    </a:lnL>
                    <a:lnR>
                      <a:noFill/>
                    </a:lnR>
                    <a:lnT>
                      <a:noFill/>
                    </a:lnT>
                    <a:lnB>
                      <a:noFill/>
                    </a:lnB>
                  </a:tcPr>
                </a:tc>
                <a:extLst>
                  <a:ext uri="{0D108BD9-81ED-4DB2-BD59-A6C34878D82A}">
                    <a16:rowId xmlns:a16="http://schemas.microsoft.com/office/drawing/2014/main" val="1738978942"/>
                  </a:ext>
                </a:extLst>
              </a:tr>
              <a:tr h="274138">
                <a:tc>
                  <a:txBody>
                    <a:bodyPr/>
                    <a:lstStyle/>
                    <a:p>
                      <a:pPr algn="l" fontAlgn="b"/>
                      <a:r>
                        <a:rPr lang="fr-FR" sz="1200" b="0" i="0" u="none" strike="noStrike" dirty="0">
                          <a:solidFill>
                            <a:srgbClr val="000000"/>
                          </a:solidFill>
                          <a:effectLst/>
                          <a:latin typeface="Calibri" panose="020F0502020204030204" pitchFamily="34" charset="0"/>
                        </a:rPr>
                        <a:t>RTS, S/AS 01</a:t>
                      </a:r>
                    </a:p>
                  </a:txBody>
                  <a:tcPr marL="8626" marR="8626" marT="10275" marB="0" anchor="b">
                    <a:lnL>
                      <a:noFill/>
                    </a:lnL>
                    <a:lnR>
                      <a:noFill/>
                    </a:lnR>
                    <a:lnT>
                      <a:noFill/>
                    </a:lnT>
                    <a:lnB>
                      <a:noFill/>
                    </a:lnB>
                  </a:tcPr>
                </a:tc>
                <a:tc>
                  <a:txBody>
                    <a:bodyPr/>
                    <a:lstStyle/>
                    <a:p>
                      <a:pPr algn="l" fontAlgn="b"/>
                      <a:r>
                        <a:rPr lang="fr-FR" sz="1200" b="0" i="0" u="none" strike="noStrike" dirty="0">
                          <a:solidFill>
                            <a:srgbClr val="000000"/>
                          </a:solidFill>
                          <a:effectLst/>
                          <a:latin typeface="Calibri" panose="020F0502020204030204" pitchFamily="34" charset="0"/>
                        </a:rPr>
                        <a:t>Malaria</a:t>
                      </a:r>
                    </a:p>
                  </a:txBody>
                  <a:tcPr marL="8626" marR="8626" marT="10275" marB="0" anchor="b">
                    <a:lnL>
                      <a:noFill/>
                    </a:lnL>
                    <a:lnR>
                      <a:noFill/>
                    </a:lnR>
                    <a:lnT>
                      <a:noFill/>
                    </a:lnT>
                    <a:lnB>
                      <a:noFill/>
                    </a:lnB>
                  </a:tcPr>
                </a:tc>
                <a:tc>
                  <a:txBody>
                    <a:bodyPr/>
                    <a:lstStyle/>
                    <a:p>
                      <a:pPr algn="l" fontAlgn="b"/>
                      <a:r>
                        <a:rPr lang="fr-FR" sz="1200" b="0" i="0" u="none" strike="noStrike" dirty="0">
                          <a:solidFill>
                            <a:srgbClr val="000000"/>
                          </a:solidFill>
                          <a:effectLst/>
                          <a:latin typeface="Calibri" panose="020F0502020204030204" pitchFamily="34" charset="0"/>
                        </a:rPr>
                        <a:t>2024</a:t>
                      </a:r>
                    </a:p>
                  </a:txBody>
                  <a:tcPr marL="8626" marR="8626" marT="10275" marB="0" anchor="b">
                    <a:lnL>
                      <a:noFill/>
                    </a:lnL>
                    <a:lnR>
                      <a:noFill/>
                    </a:lnR>
                    <a:lnT>
                      <a:noFill/>
                    </a:lnT>
                    <a:lnB>
                      <a:noFill/>
                    </a:lnB>
                  </a:tcPr>
                </a:tc>
                <a:extLst>
                  <a:ext uri="{0D108BD9-81ED-4DB2-BD59-A6C34878D82A}">
                    <a16:rowId xmlns:a16="http://schemas.microsoft.com/office/drawing/2014/main" val="1517238281"/>
                  </a:ext>
                </a:extLst>
              </a:tr>
              <a:tr h="274138">
                <a:tc>
                  <a:txBody>
                    <a:bodyPr/>
                    <a:lstStyle/>
                    <a:p>
                      <a:pPr algn="l" fontAlgn="b"/>
                      <a:r>
                        <a:rPr lang="fr-FR" sz="1200" b="0" i="0" u="none" strike="noStrike" dirty="0">
                          <a:solidFill>
                            <a:srgbClr val="000000"/>
                          </a:solidFill>
                          <a:effectLst/>
                          <a:latin typeface="Calibri" panose="020F0502020204030204" pitchFamily="34" charset="0"/>
                        </a:rPr>
                        <a:t>RR</a:t>
                      </a:r>
                    </a:p>
                  </a:txBody>
                  <a:tcPr marL="8626" marR="8626" marT="10275" marB="0" anchor="b">
                    <a:lnL>
                      <a:noFill/>
                    </a:lnL>
                    <a:lnR>
                      <a:noFill/>
                    </a:lnR>
                    <a:lnT>
                      <a:noFill/>
                    </a:lnT>
                    <a:lnB>
                      <a:noFill/>
                    </a:lnB>
                  </a:tcPr>
                </a:tc>
                <a:tc>
                  <a:txBody>
                    <a:bodyPr/>
                    <a:lstStyle/>
                    <a:p>
                      <a:pPr algn="l" fontAlgn="b"/>
                      <a:r>
                        <a:rPr lang="fr-FR" sz="1200" b="0" i="0" u="none" strike="noStrike" dirty="0">
                          <a:solidFill>
                            <a:srgbClr val="000000"/>
                          </a:solidFill>
                          <a:effectLst/>
                          <a:latin typeface="Calibri" panose="020F0502020204030204" pitchFamily="34" charset="0"/>
                        </a:rPr>
                        <a:t>Measles &amp; Rubella</a:t>
                      </a:r>
                    </a:p>
                  </a:txBody>
                  <a:tcPr marL="8626" marR="8626" marT="10275" marB="0" anchor="b">
                    <a:lnL>
                      <a:noFill/>
                    </a:lnL>
                    <a:lnR>
                      <a:noFill/>
                    </a:lnR>
                    <a:lnT>
                      <a:noFill/>
                    </a:lnT>
                    <a:lnB>
                      <a:noFill/>
                    </a:lnB>
                  </a:tcPr>
                </a:tc>
                <a:tc>
                  <a:txBody>
                    <a:bodyPr/>
                    <a:lstStyle/>
                    <a:p>
                      <a:pPr algn="l" fontAlgn="b"/>
                      <a:r>
                        <a:rPr lang="fr-FR" sz="1200" b="0" i="0" u="none" strike="noStrike" dirty="0">
                          <a:solidFill>
                            <a:srgbClr val="000000"/>
                          </a:solidFill>
                          <a:effectLst/>
                          <a:latin typeface="Calibri" panose="020F0502020204030204" pitchFamily="34" charset="0"/>
                        </a:rPr>
                        <a:t>2024</a:t>
                      </a:r>
                    </a:p>
                  </a:txBody>
                  <a:tcPr marL="8626" marR="8626" marT="10275" marB="0" anchor="b">
                    <a:lnL>
                      <a:noFill/>
                    </a:lnL>
                    <a:lnR>
                      <a:noFill/>
                    </a:lnR>
                    <a:lnT>
                      <a:noFill/>
                    </a:lnT>
                    <a:lnB>
                      <a:noFill/>
                    </a:lnB>
                  </a:tcPr>
                </a:tc>
                <a:extLst>
                  <a:ext uri="{0D108BD9-81ED-4DB2-BD59-A6C34878D82A}">
                    <a16:rowId xmlns:a16="http://schemas.microsoft.com/office/drawing/2014/main" val="391923769"/>
                  </a:ext>
                </a:extLst>
              </a:tr>
              <a:tr h="274138">
                <a:tc>
                  <a:txBody>
                    <a:bodyPr/>
                    <a:lstStyle/>
                    <a:p>
                      <a:pPr algn="l" fontAlgn="b"/>
                      <a:r>
                        <a:rPr lang="fr-FR" sz="1200" b="0" i="1" u="none" strike="noStrike" dirty="0">
                          <a:solidFill>
                            <a:srgbClr val="000000"/>
                          </a:solidFill>
                          <a:effectLst/>
                          <a:latin typeface="Calibri" panose="020F0502020204030204" pitchFamily="34" charset="0"/>
                        </a:rPr>
                        <a:t>Rotarix</a:t>
                      </a:r>
                    </a:p>
                  </a:txBody>
                  <a:tcPr marL="8626" marR="8626" marT="10275" marB="0" anchor="b">
                    <a:lnL>
                      <a:noFill/>
                    </a:lnL>
                    <a:lnR>
                      <a:noFill/>
                    </a:lnR>
                    <a:lnT>
                      <a:noFill/>
                    </a:lnT>
                    <a:lnB>
                      <a:noFill/>
                    </a:lnB>
                  </a:tcPr>
                </a:tc>
                <a:tc>
                  <a:txBody>
                    <a:bodyPr/>
                    <a:lstStyle/>
                    <a:p>
                      <a:pPr algn="l" fontAlgn="b"/>
                      <a:r>
                        <a:rPr lang="fr-FR" sz="1200" b="0" i="0" u="none" strike="noStrike" dirty="0">
                          <a:solidFill>
                            <a:srgbClr val="000000"/>
                          </a:solidFill>
                          <a:effectLst/>
                          <a:latin typeface="Calibri" panose="020F0502020204030204" pitchFamily="34" charset="0"/>
                        </a:rPr>
                        <a:t>Rotavirus</a:t>
                      </a:r>
                    </a:p>
                  </a:txBody>
                  <a:tcPr marL="8626" marR="8626" marT="10275" marB="0" anchor="b">
                    <a:lnL>
                      <a:noFill/>
                    </a:lnL>
                    <a:lnR>
                      <a:noFill/>
                    </a:lnR>
                    <a:lnT>
                      <a:noFill/>
                    </a:lnT>
                    <a:lnB>
                      <a:noFill/>
                    </a:lnB>
                  </a:tcPr>
                </a:tc>
                <a:tc>
                  <a:txBody>
                    <a:bodyPr/>
                    <a:lstStyle/>
                    <a:p>
                      <a:pPr algn="l" fontAlgn="b"/>
                      <a:r>
                        <a:rPr lang="fr-FR" sz="1200" b="0" i="0" u="none" strike="noStrike" dirty="0">
                          <a:solidFill>
                            <a:srgbClr val="000000"/>
                          </a:solidFill>
                          <a:effectLst/>
                          <a:latin typeface="Calibri" panose="020F0502020204030204" pitchFamily="34" charset="0"/>
                        </a:rPr>
                        <a:t>2024/2025</a:t>
                      </a:r>
                    </a:p>
                  </a:txBody>
                  <a:tcPr marL="8626" marR="8626" marT="10275" marB="0" anchor="b">
                    <a:lnL>
                      <a:noFill/>
                    </a:lnL>
                    <a:lnR>
                      <a:noFill/>
                    </a:lnR>
                    <a:lnT>
                      <a:noFill/>
                    </a:lnT>
                    <a:lnB>
                      <a:noFill/>
                    </a:lnB>
                  </a:tcPr>
                </a:tc>
                <a:extLst>
                  <a:ext uri="{0D108BD9-81ED-4DB2-BD59-A6C34878D82A}">
                    <a16:rowId xmlns:a16="http://schemas.microsoft.com/office/drawing/2014/main" val="2602588892"/>
                  </a:ext>
                </a:extLst>
              </a:tr>
              <a:tr h="274138">
                <a:tc>
                  <a:txBody>
                    <a:bodyPr/>
                    <a:lstStyle/>
                    <a:p>
                      <a:pPr algn="l" fontAlgn="b"/>
                      <a:r>
                        <a:rPr lang="fr-FR" sz="1200" b="0" i="1" u="none" strike="noStrike" dirty="0">
                          <a:solidFill>
                            <a:srgbClr val="000000"/>
                          </a:solidFill>
                          <a:effectLst/>
                          <a:latin typeface="Calibri" panose="020F0502020204030204" pitchFamily="34" charset="0"/>
                        </a:rPr>
                        <a:t>R21-Matrix-M</a:t>
                      </a:r>
                    </a:p>
                  </a:txBody>
                  <a:tcPr marL="8626" marR="8626" marT="10275" marB="0" anchor="b">
                    <a:lnL>
                      <a:noFill/>
                    </a:lnL>
                    <a:lnR>
                      <a:noFill/>
                    </a:lnR>
                    <a:lnT>
                      <a:noFill/>
                    </a:lnT>
                    <a:lnB>
                      <a:noFill/>
                    </a:lnB>
                  </a:tcPr>
                </a:tc>
                <a:tc>
                  <a:txBody>
                    <a:bodyPr/>
                    <a:lstStyle/>
                    <a:p>
                      <a:pPr algn="l" fontAlgn="b"/>
                      <a:r>
                        <a:rPr lang="fr-FR" sz="1200" b="0" i="0" u="none" strike="noStrike" dirty="0">
                          <a:solidFill>
                            <a:srgbClr val="000000"/>
                          </a:solidFill>
                          <a:effectLst/>
                          <a:latin typeface="Calibri" panose="020F0502020204030204" pitchFamily="34" charset="0"/>
                        </a:rPr>
                        <a:t>Malaria</a:t>
                      </a:r>
                    </a:p>
                  </a:txBody>
                  <a:tcPr marL="8626" marR="8626" marT="10275" marB="0" anchor="b">
                    <a:lnL>
                      <a:noFill/>
                    </a:lnL>
                    <a:lnR>
                      <a:noFill/>
                    </a:lnR>
                    <a:lnT>
                      <a:noFill/>
                    </a:lnT>
                    <a:lnB>
                      <a:noFill/>
                    </a:lnB>
                  </a:tcPr>
                </a:tc>
                <a:tc>
                  <a:txBody>
                    <a:bodyPr/>
                    <a:lstStyle/>
                    <a:p>
                      <a:pPr algn="l" fontAlgn="b"/>
                      <a:r>
                        <a:rPr lang="fr-FR" sz="1200" b="0" i="0" u="none" strike="noStrike" dirty="0">
                          <a:solidFill>
                            <a:srgbClr val="000000"/>
                          </a:solidFill>
                          <a:effectLst/>
                          <a:latin typeface="Calibri" panose="020F0502020204030204" pitchFamily="34" charset="0"/>
                        </a:rPr>
                        <a:t>2024/2025</a:t>
                      </a:r>
                    </a:p>
                  </a:txBody>
                  <a:tcPr marL="8626" marR="8626" marT="10275" marB="0" anchor="b">
                    <a:lnL>
                      <a:noFill/>
                    </a:lnL>
                    <a:lnR>
                      <a:noFill/>
                    </a:lnR>
                    <a:lnT>
                      <a:noFill/>
                    </a:lnT>
                    <a:lnB>
                      <a:noFill/>
                    </a:lnB>
                  </a:tcPr>
                </a:tc>
                <a:extLst>
                  <a:ext uri="{0D108BD9-81ED-4DB2-BD59-A6C34878D82A}">
                    <a16:rowId xmlns:a16="http://schemas.microsoft.com/office/drawing/2014/main" val="2296059840"/>
                  </a:ext>
                </a:extLst>
              </a:tr>
              <a:tr h="274138">
                <a:tc>
                  <a:txBody>
                    <a:bodyPr/>
                    <a:lstStyle/>
                    <a:p>
                      <a:pPr algn="l" fontAlgn="b"/>
                      <a:r>
                        <a:rPr lang="fr-FR" sz="1200" b="0" i="0" u="none" strike="noStrike" dirty="0">
                          <a:solidFill>
                            <a:srgbClr val="000000"/>
                          </a:solidFill>
                          <a:effectLst/>
                          <a:latin typeface="Calibri" panose="020F0502020204030204" pitchFamily="34" charset="0"/>
                        </a:rPr>
                        <a:t>Gardasil</a:t>
                      </a:r>
                    </a:p>
                  </a:txBody>
                  <a:tcPr marL="8626" marR="8626" marT="10275" marB="0" anchor="b">
                    <a:lnL>
                      <a:noFill/>
                    </a:lnL>
                    <a:lnR>
                      <a:noFill/>
                    </a:lnR>
                    <a:lnT>
                      <a:noFill/>
                    </a:lnT>
                    <a:lnB>
                      <a:noFill/>
                    </a:lnB>
                  </a:tcPr>
                </a:tc>
                <a:tc>
                  <a:txBody>
                    <a:bodyPr/>
                    <a:lstStyle/>
                    <a:p>
                      <a:pPr algn="l" fontAlgn="b"/>
                      <a:r>
                        <a:rPr lang="fr-FR" sz="1200" b="0" i="0" u="none" strike="noStrike" dirty="0">
                          <a:solidFill>
                            <a:srgbClr val="000000"/>
                          </a:solidFill>
                          <a:effectLst/>
                          <a:latin typeface="Calibri" panose="020F0502020204030204" pitchFamily="34" charset="0"/>
                        </a:rPr>
                        <a:t>HPV</a:t>
                      </a:r>
                    </a:p>
                  </a:txBody>
                  <a:tcPr marL="8626" marR="8626" marT="10275" marB="0" anchor="b">
                    <a:lnL>
                      <a:noFill/>
                    </a:lnL>
                    <a:lnR>
                      <a:noFill/>
                    </a:lnR>
                    <a:lnT>
                      <a:noFill/>
                    </a:lnT>
                    <a:lnB>
                      <a:noFill/>
                    </a:lnB>
                  </a:tcPr>
                </a:tc>
                <a:tc>
                  <a:txBody>
                    <a:bodyPr/>
                    <a:lstStyle/>
                    <a:p>
                      <a:pPr algn="l" fontAlgn="b"/>
                      <a:r>
                        <a:rPr lang="fr-FR" sz="1200" b="0" i="0" u="none" strike="noStrike" dirty="0">
                          <a:solidFill>
                            <a:srgbClr val="000000"/>
                          </a:solidFill>
                          <a:effectLst/>
                          <a:latin typeface="Calibri" panose="020F0502020204030204" pitchFamily="34" charset="0"/>
                        </a:rPr>
                        <a:t>2026</a:t>
                      </a:r>
                    </a:p>
                  </a:txBody>
                  <a:tcPr marL="8626" marR="8626" marT="10275" marB="0" anchor="b">
                    <a:lnL>
                      <a:noFill/>
                    </a:lnL>
                    <a:lnR>
                      <a:noFill/>
                    </a:lnR>
                    <a:lnT>
                      <a:noFill/>
                    </a:lnT>
                    <a:lnB>
                      <a:noFill/>
                    </a:lnB>
                  </a:tcPr>
                </a:tc>
                <a:extLst>
                  <a:ext uri="{0D108BD9-81ED-4DB2-BD59-A6C34878D82A}">
                    <a16:rowId xmlns:a16="http://schemas.microsoft.com/office/drawing/2014/main" val="916516125"/>
                  </a:ext>
                </a:extLst>
              </a:tr>
              <a:tr h="274138">
                <a:tc>
                  <a:txBody>
                    <a:bodyPr/>
                    <a:lstStyle/>
                    <a:p>
                      <a:pPr algn="l" fontAlgn="b"/>
                      <a:r>
                        <a:rPr lang="fr-FR" sz="1200" b="0" i="0" u="none" strike="noStrike" dirty="0">
                          <a:solidFill>
                            <a:srgbClr val="000000"/>
                          </a:solidFill>
                          <a:effectLst/>
                          <a:latin typeface="Calibri" panose="020F0502020204030204" pitchFamily="34" charset="0"/>
                        </a:rPr>
                        <a:t>Shanchol/Euvichol</a:t>
                      </a:r>
                    </a:p>
                  </a:txBody>
                  <a:tcPr marL="8626" marR="8626" marT="10275" marB="0" anchor="b">
                    <a:lnL>
                      <a:noFill/>
                    </a:lnL>
                    <a:lnR>
                      <a:noFill/>
                    </a:lnR>
                    <a:lnT>
                      <a:noFill/>
                    </a:lnT>
                    <a:lnB>
                      <a:noFill/>
                    </a:lnB>
                  </a:tcPr>
                </a:tc>
                <a:tc>
                  <a:txBody>
                    <a:bodyPr/>
                    <a:lstStyle/>
                    <a:p>
                      <a:pPr algn="l" fontAlgn="b"/>
                      <a:r>
                        <a:rPr lang="fr-FR" sz="1200" b="0" i="0" u="none" strike="noStrike" dirty="0">
                          <a:solidFill>
                            <a:srgbClr val="000000"/>
                          </a:solidFill>
                          <a:effectLst/>
                          <a:latin typeface="Calibri" panose="020F0502020204030204" pitchFamily="34" charset="0"/>
                        </a:rPr>
                        <a:t>Cholera</a:t>
                      </a:r>
                    </a:p>
                  </a:txBody>
                  <a:tcPr marL="8626" marR="8626" marT="10275" marB="0" anchor="b">
                    <a:lnL>
                      <a:noFill/>
                    </a:lnL>
                    <a:lnR>
                      <a:noFill/>
                    </a:lnR>
                    <a:lnT>
                      <a:noFill/>
                    </a:lnT>
                    <a:lnB>
                      <a:noFill/>
                    </a:lnB>
                  </a:tcPr>
                </a:tc>
                <a:tc>
                  <a:txBody>
                    <a:bodyPr/>
                    <a:lstStyle/>
                    <a:p>
                      <a:pPr algn="l" fontAlgn="b"/>
                      <a:r>
                        <a:rPr lang="fr-FR" sz="1200" b="0" i="0" u="none" strike="noStrike" dirty="0">
                          <a:solidFill>
                            <a:srgbClr val="000000"/>
                          </a:solidFill>
                          <a:effectLst/>
                          <a:latin typeface="Calibri" panose="020F0502020204030204" pitchFamily="34" charset="0"/>
                        </a:rPr>
                        <a:t>2026</a:t>
                      </a:r>
                    </a:p>
                  </a:txBody>
                  <a:tcPr marL="8626" marR="8626" marT="10275" marB="0" anchor="b">
                    <a:lnL>
                      <a:noFill/>
                    </a:lnL>
                    <a:lnR>
                      <a:noFill/>
                    </a:lnR>
                    <a:lnT>
                      <a:noFill/>
                    </a:lnT>
                    <a:lnB>
                      <a:noFill/>
                    </a:lnB>
                  </a:tcPr>
                </a:tc>
                <a:extLst>
                  <a:ext uri="{0D108BD9-81ED-4DB2-BD59-A6C34878D82A}">
                    <a16:rowId xmlns:a16="http://schemas.microsoft.com/office/drawing/2014/main" val="2483327051"/>
                  </a:ext>
                </a:extLst>
              </a:tr>
              <a:tr h="274138">
                <a:tc>
                  <a:txBody>
                    <a:bodyPr/>
                    <a:lstStyle/>
                    <a:p>
                      <a:pPr algn="l" fontAlgn="b"/>
                      <a:r>
                        <a:rPr lang="fr-FR" sz="1200" b="0" i="0" u="none" strike="noStrike" dirty="0">
                          <a:solidFill>
                            <a:srgbClr val="000000"/>
                          </a:solidFill>
                          <a:effectLst/>
                          <a:latin typeface="Calibri" panose="020F0502020204030204" pitchFamily="34" charset="0"/>
                        </a:rPr>
                        <a:t>HepB</a:t>
                      </a:r>
                    </a:p>
                  </a:txBody>
                  <a:tcPr marL="8626" marR="8626" marT="10275" marB="0" anchor="b">
                    <a:lnL>
                      <a:noFill/>
                    </a:lnL>
                    <a:lnR>
                      <a:noFill/>
                    </a:lnR>
                    <a:lnT>
                      <a:noFill/>
                    </a:lnT>
                    <a:lnB>
                      <a:noFill/>
                    </a:lnB>
                  </a:tcPr>
                </a:tc>
                <a:tc>
                  <a:txBody>
                    <a:bodyPr/>
                    <a:lstStyle/>
                    <a:p>
                      <a:pPr algn="l" fontAlgn="b"/>
                      <a:r>
                        <a:rPr lang="fr-FR" sz="1200" b="0" i="0" u="none" strike="noStrike" dirty="0">
                          <a:solidFill>
                            <a:srgbClr val="000000"/>
                          </a:solidFill>
                          <a:effectLst/>
                          <a:latin typeface="Calibri" panose="020F0502020204030204" pitchFamily="34" charset="0"/>
                        </a:rPr>
                        <a:t>Hepatitis B</a:t>
                      </a:r>
                    </a:p>
                  </a:txBody>
                  <a:tcPr marL="8626" marR="8626" marT="10275" marB="0" anchor="b">
                    <a:lnL>
                      <a:noFill/>
                    </a:lnL>
                    <a:lnR>
                      <a:noFill/>
                    </a:lnR>
                    <a:lnT>
                      <a:noFill/>
                    </a:lnT>
                    <a:lnB>
                      <a:noFill/>
                    </a:lnB>
                  </a:tcPr>
                </a:tc>
                <a:tc>
                  <a:txBody>
                    <a:bodyPr/>
                    <a:lstStyle/>
                    <a:p>
                      <a:pPr algn="l" fontAlgn="b"/>
                      <a:r>
                        <a:rPr lang="fr-FR" sz="1200" b="0" i="0" u="none" strike="noStrike" dirty="0">
                          <a:solidFill>
                            <a:srgbClr val="000000"/>
                          </a:solidFill>
                          <a:effectLst/>
                          <a:latin typeface="Calibri" panose="020F0502020204030204" pitchFamily="34" charset="0"/>
                        </a:rPr>
                        <a:t>2027</a:t>
                      </a:r>
                    </a:p>
                  </a:txBody>
                  <a:tcPr marL="8626" marR="8626" marT="10275" marB="0" anchor="b">
                    <a:lnL>
                      <a:noFill/>
                    </a:lnL>
                    <a:lnR>
                      <a:noFill/>
                    </a:lnR>
                    <a:lnT>
                      <a:noFill/>
                    </a:lnT>
                    <a:lnB>
                      <a:noFill/>
                    </a:lnB>
                  </a:tcPr>
                </a:tc>
                <a:extLst>
                  <a:ext uri="{0D108BD9-81ED-4DB2-BD59-A6C34878D82A}">
                    <a16:rowId xmlns:a16="http://schemas.microsoft.com/office/drawing/2014/main" val="3619391040"/>
                  </a:ext>
                </a:extLst>
              </a:tr>
              <a:tr h="274138">
                <a:tc>
                  <a:txBody>
                    <a:bodyPr/>
                    <a:lstStyle/>
                    <a:p>
                      <a:pPr algn="l" fontAlgn="b"/>
                      <a:r>
                        <a:rPr lang="fr-FR" sz="1200" b="0" i="0" u="none" strike="noStrike" dirty="0">
                          <a:solidFill>
                            <a:srgbClr val="000000"/>
                          </a:solidFill>
                          <a:effectLst/>
                          <a:latin typeface="Calibri" panose="020F0502020204030204" pitchFamily="34" charset="0"/>
                        </a:rPr>
                        <a:t>TCV</a:t>
                      </a:r>
                    </a:p>
                  </a:txBody>
                  <a:tcPr marL="8626" marR="8626" marT="10275" marB="0" anchor="b">
                    <a:lnL>
                      <a:noFill/>
                    </a:lnL>
                    <a:lnR>
                      <a:noFill/>
                    </a:lnR>
                    <a:lnT>
                      <a:noFill/>
                    </a:lnT>
                    <a:lnB>
                      <a:noFill/>
                    </a:lnB>
                  </a:tcPr>
                </a:tc>
                <a:tc>
                  <a:txBody>
                    <a:bodyPr/>
                    <a:lstStyle/>
                    <a:p>
                      <a:pPr algn="l" fontAlgn="b"/>
                      <a:r>
                        <a:rPr lang="fr-FR" sz="1200" b="0" i="0" u="none" strike="noStrike" dirty="0">
                          <a:solidFill>
                            <a:srgbClr val="000000"/>
                          </a:solidFill>
                          <a:effectLst/>
                          <a:latin typeface="Calibri" panose="020F0502020204030204" pitchFamily="34" charset="0"/>
                        </a:rPr>
                        <a:t>Typhoid</a:t>
                      </a:r>
                    </a:p>
                  </a:txBody>
                  <a:tcPr marL="8626" marR="8626" marT="10275" marB="0" anchor="b">
                    <a:lnL>
                      <a:noFill/>
                    </a:lnL>
                    <a:lnR>
                      <a:noFill/>
                    </a:lnR>
                    <a:lnT>
                      <a:noFill/>
                    </a:lnT>
                    <a:lnB>
                      <a:noFill/>
                    </a:lnB>
                  </a:tcPr>
                </a:tc>
                <a:tc>
                  <a:txBody>
                    <a:bodyPr/>
                    <a:lstStyle/>
                    <a:p>
                      <a:pPr algn="l" fontAlgn="b"/>
                      <a:r>
                        <a:rPr lang="fr-FR" sz="1200" b="0" i="0" u="none" strike="noStrike" dirty="0">
                          <a:solidFill>
                            <a:srgbClr val="000000"/>
                          </a:solidFill>
                          <a:effectLst/>
                          <a:latin typeface="Calibri" panose="020F0502020204030204" pitchFamily="34" charset="0"/>
                        </a:rPr>
                        <a:t>2028</a:t>
                      </a:r>
                    </a:p>
                  </a:txBody>
                  <a:tcPr marL="8626" marR="8626" marT="10275" marB="0" anchor="b">
                    <a:lnL>
                      <a:noFill/>
                    </a:lnL>
                    <a:lnR>
                      <a:noFill/>
                    </a:lnR>
                    <a:lnT>
                      <a:noFill/>
                    </a:lnT>
                    <a:lnB>
                      <a:noFill/>
                    </a:lnB>
                  </a:tcPr>
                </a:tc>
                <a:extLst>
                  <a:ext uri="{0D108BD9-81ED-4DB2-BD59-A6C34878D82A}">
                    <a16:rowId xmlns:a16="http://schemas.microsoft.com/office/drawing/2014/main" val="3597360983"/>
                  </a:ext>
                </a:extLst>
              </a:tr>
            </a:tbl>
          </a:graphicData>
        </a:graphic>
      </p:graphicFrame>
      <p:sp>
        <p:nvSpPr>
          <p:cNvPr id="4" name="TextBox 3">
            <a:extLst>
              <a:ext uri="{FF2B5EF4-FFF2-40B4-BE49-F238E27FC236}">
                <a16:creationId xmlns:a16="http://schemas.microsoft.com/office/drawing/2014/main" id="{BB283D5A-E75C-95F5-A58B-81A454CF5CCD}"/>
              </a:ext>
            </a:extLst>
          </p:cNvPr>
          <p:cNvSpPr txBox="1"/>
          <p:nvPr/>
        </p:nvSpPr>
        <p:spPr>
          <a:xfrm>
            <a:off x="609600" y="5537903"/>
            <a:ext cx="2990850" cy="540000"/>
          </a:xfrm>
          <a:prstGeom prst="rect">
            <a:avLst/>
          </a:prstGeom>
          <a:solidFill>
            <a:srgbClr val="D7F7F9"/>
          </a:solidFill>
        </p:spPr>
        <p:txBody>
          <a:bodyPr wrap="square" rtlCol="0" anchor="ctr">
            <a:noAutofit/>
          </a:bodyPr>
          <a:lstStyle/>
          <a:p>
            <a:pPr algn="ctr"/>
            <a:r>
              <a:rPr lang="en-US" sz="1400" b="1" dirty="0">
                <a:solidFill>
                  <a:srgbClr val="0F5D61"/>
                </a:solidFill>
              </a:rPr>
              <a:t>Regional &amp; neighboring countries expectations</a:t>
            </a:r>
          </a:p>
        </p:txBody>
      </p:sp>
      <p:sp>
        <p:nvSpPr>
          <p:cNvPr id="7" name="Google Shape;12;p19">
            <a:extLst>
              <a:ext uri="{FF2B5EF4-FFF2-40B4-BE49-F238E27FC236}">
                <a16:creationId xmlns:a16="http://schemas.microsoft.com/office/drawing/2014/main" id="{31228298-BC78-4B96-9796-7CCDC8A96D6C}"/>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en-US" smtClean="0">
                <a:latin typeface="+mj-lt"/>
              </a:rPr>
              <a:pPr/>
              <a:t>4</a:t>
            </a:fld>
            <a:endParaRPr lang="en-US" dirty="0">
              <a:latin typeface="+mj-lt"/>
            </a:endParaRPr>
          </a:p>
        </p:txBody>
      </p:sp>
    </p:spTree>
    <p:extLst>
      <p:ext uri="{BB962C8B-B14F-4D97-AF65-F5344CB8AC3E}">
        <p14:creationId xmlns:p14="http://schemas.microsoft.com/office/powerpoint/2010/main" val="7041455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54582" y="30167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2400" kern="0" dirty="0" err="1">
                <a:solidFill>
                  <a:srgbClr val="0F5D61"/>
                </a:solidFill>
                <a:latin typeface="Lato" panose="020F0502020204030203" pitchFamily="34" charset="0"/>
                <a:cs typeface="Times New Roman" panose="02020603050405020304" pitchFamily="18" charset="0"/>
                <a:sym typeface="Lato"/>
              </a:rPr>
              <a:t>Summary</a:t>
            </a:r>
            <a:r>
              <a:rPr lang="fr-FR" sz="2400" kern="0" dirty="0">
                <a:solidFill>
                  <a:srgbClr val="0F5D61"/>
                </a:solidFill>
                <a:latin typeface="Lato" panose="020F0502020204030203" pitchFamily="34" charset="0"/>
                <a:cs typeface="Times New Roman" panose="02020603050405020304" pitchFamily="18" charset="0"/>
                <a:sym typeface="Lato"/>
              </a:rPr>
              <a:t> – X </a:t>
            </a:r>
            <a:r>
              <a:rPr lang="fr-FR" sz="2400" kern="0" dirty="0" err="1">
                <a:solidFill>
                  <a:srgbClr val="0F5D61"/>
                </a:solidFill>
                <a:latin typeface="Lato" panose="020F0502020204030203" pitchFamily="34" charset="0"/>
                <a:cs typeface="Times New Roman" panose="02020603050405020304" pitchFamily="18" charset="0"/>
                <a:sym typeface="Lato"/>
              </a:rPr>
              <a:t>criteria</a:t>
            </a:r>
            <a:r>
              <a:rPr lang="fr-FR" sz="2400" kern="0" dirty="0">
                <a:solidFill>
                  <a:srgbClr val="0F5D61"/>
                </a:solidFill>
                <a:latin typeface="Lato" panose="020F0502020204030203" pitchFamily="34" charset="0"/>
                <a:cs typeface="Times New Roman" panose="02020603050405020304" pitchFamily="18" charset="0"/>
                <a:sym typeface="Lato"/>
              </a:rPr>
              <a:t> </a:t>
            </a:r>
            <a:r>
              <a:rPr lang="fr-FR" sz="2400" kern="0" dirty="0" err="1">
                <a:solidFill>
                  <a:srgbClr val="0F5D61"/>
                </a:solidFill>
                <a:latin typeface="Lato" panose="020F0502020204030203" pitchFamily="34" charset="0"/>
                <a:cs typeface="Times New Roman" panose="02020603050405020304" pitchFamily="18" charset="0"/>
                <a:sym typeface="Lato"/>
              </a:rPr>
              <a:t>retained</a:t>
            </a:r>
            <a:r>
              <a:rPr lang="fr-FR" sz="2400" kern="0" dirty="0">
                <a:solidFill>
                  <a:srgbClr val="0F5D61"/>
                </a:solidFill>
                <a:latin typeface="Lato" panose="020F0502020204030203" pitchFamily="34" charset="0"/>
                <a:cs typeface="Times New Roman" panose="02020603050405020304" pitchFamily="18" charset="0"/>
                <a:sym typeface="Lato"/>
              </a:rPr>
              <a:t> (X essential, Y </a:t>
            </a:r>
            <a:r>
              <a:rPr lang="fr-FR" sz="2400" kern="0" dirty="0" err="1">
                <a:solidFill>
                  <a:srgbClr val="0F5D61"/>
                </a:solidFill>
                <a:latin typeface="Lato" panose="020F0502020204030203" pitchFamily="34" charset="0"/>
                <a:cs typeface="Times New Roman" panose="02020603050405020304" pitchFamily="18" charset="0"/>
                <a:sym typeface="Lato"/>
              </a:rPr>
              <a:t>significant</a:t>
            </a:r>
            <a:r>
              <a:rPr lang="fr-FR" sz="2400" kern="0" dirty="0">
                <a:solidFill>
                  <a:srgbClr val="0F5D61"/>
                </a:solidFill>
                <a:latin typeface="Lato" panose="020F0502020204030203" pitchFamily="34" charset="0"/>
                <a:cs typeface="Times New Roman" panose="02020603050405020304" pitchFamily="18" charset="0"/>
                <a:sym typeface="Lato"/>
              </a:rPr>
              <a:t>, Z other)</a:t>
            </a:r>
            <a:endParaRPr kumimoji="0" lang="fr-FR"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endParaRP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latin typeface="+mj-lt"/>
              </a:rPr>
              <a:pPr/>
              <a:t>40</a:t>
            </a:fld>
            <a:endParaRPr lang="fr-FR" dirty="0">
              <a:latin typeface="+mj-lt"/>
            </a:endParaRPr>
          </a:p>
        </p:txBody>
      </p:sp>
      <p:sp>
        <p:nvSpPr>
          <p:cNvPr id="3" name="Rectangle 2">
            <a:extLst>
              <a:ext uri="{FF2B5EF4-FFF2-40B4-BE49-F238E27FC236}">
                <a16:creationId xmlns:a16="http://schemas.microsoft.com/office/drawing/2014/main" id="{20969A74-5ED6-52C4-0F96-E325DFD9623C}"/>
              </a:ext>
            </a:extLst>
          </p:cNvPr>
          <p:cNvSpPr/>
          <p:nvPr/>
        </p:nvSpPr>
        <p:spPr>
          <a:xfrm>
            <a:off x="366387" y="5852276"/>
            <a:ext cx="2251139" cy="244965"/>
          </a:xfrm>
          <a:prstGeom prst="rect">
            <a:avLst/>
          </a:prstGeom>
          <a:solidFill>
            <a:srgbClr val="C00000"/>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dirty="0">
                <a:solidFill>
                  <a:schemeClr val="bg1"/>
                </a:solidFill>
              </a:rPr>
              <a:t>Essential </a:t>
            </a:r>
            <a:r>
              <a:rPr lang="fr-FR" sz="1050" dirty="0" err="1">
                <a:solidFill>
                  <a:schemeClr val="bg1"/>
                </a:solidFill>
              </a:rPr>
              <a:t>criteria</a:t>
            </a:r>
            <a:endParaRPr lang="fr-FR" sz="1050" dirty="0">
              <a:solidFill>
                <a:schemeClr val="bg1"/>
              </a:solidFill>
            </a:endParaRPr>
          </a:p>
        </p:txBody>
      </p:sp>
      <p:sp>
        <p:nvSpPr>
          <p:cNvPr id="26" name="Rectangle 25">
            <a:extLst>
              <a:ext uri="{FF2B5EF4-FFF2-40B4-BE49-F238E27FC236}">
                <a16:creationId xmlns:a16="http://schemas.microsoft.com/office/drawing/2014/main" id="{31136BFB-BA4F-E76C-971C-45591A998A9B}"/>
              </a:ext>
            </a:extLst>
          </p:cNvPr>
          <p:cNvSpPr/>
          <p:nvPr/>
        </p:nvSpPr>
        <p:spPr>
          <a:xfrm>
            <a:off x="366387" y="6169676"/>
            <a:ext cx="2251139" cy="237496"/>
          </a:xfrm>
          <a:prstGeom prst="rect">
            <a:avLst/>
          </a:prstGeom>
          <a:solidFill>
            <a:srgbClr val="FFFF00"/>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dirty="0">
                <a:solidFill>
                  <a:schemeClr val="tx1">
                    <a:lumMod val="50000"/>
                  </a:schemeClr>
                </a:solidFill>
              </a:rPr>
              <a:t>Significant </a:t>
            </a:r>
            <a:r>
              <a:rPr lang="fr-FR" sz="1050" dirty="0" err="1">
                <a:solidFill>
                  <a:schemeClr val="tx1">
                    <a:lumMod val="50000"/>
                  </a:schemeClr>
                </a:solidFill>
              </a:rPr>
              <a:t>criteria</a:t>
            </a:r>
            <a:endParaRPr lang="fr-FR" sz="1050" dirty="0">
              <a:solidFill>
                <a:schemeClr val="tx1">
                  <a:lumMod val="50000"/>
                </a:schemeClr>
              </a:solidFill>
            </a:endParaRPr>
          </a:p>
        </p:txBody>
      </p:sp>
      <p:sp>
        <p:nvSpPr>
          <p:cNvPr id="4" name="Rectangle 3">
            <a:extLst>
              <a:ext uri="{FF2B5EF4-FFF2-40B4-BE49-F238E27FC236}">
                <a16:creationId xmlns:a16="http://schemas.microsoft.com/office/drawing/2014/main" id="{200C1132-A456-585B-B1AE-EE504EA951B9}"/>
              </a:ext>
            </a:extLst>
          </p:cNvPr>
          <p:cNvSpPr/>
          <p:nvPr/>
        </p:nvSpPr>
        <p:spPr>
          <a:xfrm>
            <a:off x="366387" y="6479607"/>
            <a:ext cx="2251139" cy="237496"/>
          </a:xfrm>
          <a:prstGeom prst="rect">
            <a:avLst/>
          </a:prstGeom>
          <a:solidFill>
            <a:schemeClr val="accent6">
              <a:lumMod val="95000"/>
            </a:schemeClr>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dirty="0" err="1">
                <a:solidFill>
                  <a:schemeClr val="tx1">
                    <a:lumMod val="50000"/>
                  </a:schemeClr>
                </a:solidFill>
              </a:rPr>
              <a:t>Other</a:t>
            </a:r>
            <a:r>
              <a:rPr lang="fr-FR" sz="1050" dirty="0">
                <a:solidFill>
                  <a:schemeClr val="tx1">
                    <a:lumMod val="50000"/>
                  </a:schemeClr>
                </a:solidFill>
              </a:rPr>
              <a:t> </a:t>
            </a:r>
            <a:r>
              <a:rPr lang="fr-FR" sz="1050" dirty="0" err="1">
                <a:solidFill>
                  <a:schemeClr val="tx1">
                    <a:lumMod val="50000"/>
                  </a:schemeClr>
                </a:solidFill>
              </a:rPr>
              <a:t>criteria</a:t>
            </a:r>
            <a:endParaRPr lang="fr-FR" sz="1050" dirty="0">
              <a:solidFill>
                <a:schemeClr val="tx1">
                  <a:lumMod val="50000"/>
                </a:schemeClr>
              </a:solidFill>
            </a:endParaRPr>
          </a:p>
        </p:txBody>
      </p:sp>
      <p:sp>
        <p:nvSpPr>
          <p:cNvPr id="32" name="Star: 10 Points 17">
            <a:extLst>
              <a:ext uri="{FF2B5EF4-FFF2-40B4-BE49-F238E27FC236}">
                <a16:creationId xmlns:a16="http://schemas.microsoft.com/office/drawing/2014/main" id="{9E570A23-EF6B-F01F-9B8F-15C92090BA10}"/>
              </a:ext>
            </a:extLst>
          </p:cNvPr>
          <p:cNvSpPr/>
          <p:nvPr/>
        </p:nvSpPr>
        <p:spPr>
          <a:xfrm>
            <a:off x="10116091" y="259371"/>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To be updated by country based on discussion results</a:t>
            </a:r>
          </a:p>
        </p:txBody>
      </p:sp>
      <p:sp>
        <p:nvSpPr>
          <p:cNvPr id="2" name="TextBox 1">
            <a:extLst>
              <a:ext uri="{FF2B5EF4-FFF2-40B4-BE49-F238E27FC236}">
                <a16:creationId xmlns:a16="http://schemas.microsoft.com/office/drawing/2014/main" id="{6FBFB23A-4602-CB73-7D44-B462B785E53B}"/>
              </a:ext>
            </a:extLst>
          </p:cNvPr>
          <p:cNvSpPr txBox="1"/>
          <p:nvPr/>
        </p:nvSpPr>
        <p:spPr>
          <a:xfrm>
            <a:off x="5023247" y="1408124"/>
            <a:ext cx="3703495" cy="369332"/>
          </a:xfrm>
          <a:prstGeom prst="rect">
            <a:avLst/>
          </a:prstGeom>
          <a:noFill/>
        </p:spPr>
        <p:txBody>
          <a:bodyPr wrap="square" rtlCol="0">
            <a:spAutoFit/>
          </a:bodyPr>
          <a:lstStyle/>
          <a:p>
            <a:r>
              <a:rPr lang="fr-FR" b="1" dirty="0"/>
              <a:t>SIGNIFICANT (Y)</a:t>
            </a:r>
          </a:p>
        </p:txBody>
      </p:sp>
      <p:sp>
        <p:nvSpPr>
          <p:cNvPr id="5" name="TextBox 4">
            <a:extLst>
              <a:ext uri="{FF2B5EF4-FFF2-40B4-BE49-F238E27FC236}">
                <a16:creationId xmlns:a16="http://schemas.microsoft.com/office/drawing/2014/main" id="{641C852E-F583-95DD-AC8A-CE1E7E69F419}"/>
              </a:ext>
            </a:extLst>
          </p:cNvPr>
          <p:cNvSpPr txBox="1"/>
          <p:nvPr/>
        </p:nvSpPr>
        <p:spPr>
          <a:xfrm>
            <a:off x="8918755" y="1408124"/>
            <a:ext cx="3703495" cy="369332"/>
          </a:xfrm>
          <a:prstGeom prst="rect">
            <a:avLst/>
          </a:prstGeom>
          <a:noFill/>
        </p:spPr>
        <p:txBody>
          <a:bodyPr wrap="square" rtlCol="0">
            <a:spAutoFit/>
          </a:bodyPr>
          <a:lstStyle/>
          <a:p>
            <a:r>
              <a:rPr lang="fr-FR" b="1" dirty="0"/>
              <a:t>OTHER (Z)</a:t>
            </a:r>
          </a:p>
        </p:txBody>
      </p:sp>
      <p:sp>
        <p:nvSpPr>
          <p:cNvPr id="6" name="TextBox 5">
            <a:extLst>
              <a:ext uri="{FF2B5EF4-FFF2-40B4-BE49-F238E27FC236}">
                <a16:creationId xmlns:a16="http://schemas.microsoft.com/office/drawing/2014/main" id="{2B0A4F0A-8399-1765-CA9B-4719D9DEFFB9}"/>
              </a:ext>
            </a:extLst>
          </p:cNvPr>
          <p:cNvSpPr txBox="1"/>
          <p:nvPr/>
        </p:nvSpPr>
        <p:spPr>
          <a:xfrm>
            <a:off x="1047623" y="1408124"/>
            <a:ext cx="3703495" cy="369332"/>
          </a:xfrm>
          <a:prstGeom prst="rect">
            <a:avLst/>
          </a:prstGeom>
          <a:noFill/>
        </p:spPr>
        <p:txBody>
          <a:bodyPr wrap="square" rtlCol="0">
            <a:spAutoFit/>
          </a:bodyPr>
          <a:lstStyle/>
          <a:p>
            <a:r>
              <a:rPr lang="fr-FR" b="1" dirty="0"/>
              <a:t>ESSENTIAL (X)</a:t>
            </a:r>
          </a:p>
        </p:txBody>
      </p:sp>
      <p:cxnSp>
        <p:nvCxnSpPr>
          <p:cNvPr id="8" name="Straight Connector 7">
            <a:extLst>
              <a:ext uri="{FF2B5EF4-FFF2-40B4-BE49-F238E27FC236}">
                <a16:creationId xmlns:a16="http://schemas.microsoft.com/office/drawing/2014/main" id="{55A9073C-327D-8A62-82C3-0EFE295EA152}"/>
              </a:ext>
            </a:extLst>
          </p:cNvPr>
          <p:cNvCxnSpPr/>
          <p:nvPr/>
        </p:nvCxnSpPr>
        <p:spPr>
          <a:xfrm>
            <a:off x="1137138" y="3675185"/>
            <a:ext cx="9671539"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C099E5CD-D6CA-FC0E-F5D0-496AB9366115}"/>
              </a:ext>
            </a:extLst>
          </p:cNvPr>
          <p:cNvSpPr/>
          <p:nvPr/>
        </p:nvSpPr>
        <p:spPr>
          <a:xfrm>
            <a:off x="308729" y="1912039"/>
            <a:ext cx="358732" cy="1595804"/>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fr-FR" dirty="0">
                <a:solidFill>
                  <a:schemeClr val="bg1"/>
                </a:solidFill>
              </a:rPr>
              <a:t>IMPORTANCE</a:t>
            </a:r>
          </a:p>
        </p:txBody>
      </p:sp>
      <p:sp>
        <p:nvSpPr>
          <p:cNvPr id="18" name="Rectangle 17">
            <a:extLst>
              <a:ext uri="{FF2B5EF4-FFF2-40B4-BE49-F238E27FC236}">
                <a16:creationId xmlns:a16="http://schemas.microsoft.com/office/drawing/2014/main" id="{7B1714F1-19E4-A11A-5DF1-3CFEA3EEBFC5}"/>
              </a:ext>
            </a:extLst>
          </p:cNvPr>
          <p:cNvSpPr/>
          <p:nvPr/>
        </p:nvSpPr>
        <p:spPr>
          <a:xfrm>
            <a:off x="308729" y="3869070"/>
            <a:ext cx="358732" cy="1595804"/>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fr-FR" dirty="0">
                <a:solidFill>
                  <a:schemeClr val="bg1"/>
                </a:solidFill>
              </a:rPr>
              <a:t>FEASIBILITY</a:t>
            </a:r>
          </a:p>
        </p:txBody>
      </p:sp>
      <p:sp>
        <p:nvSpPr>
          <p:cNvPr id="19" name="Rectangle 18">
            <a:extLst>
              <a:ext uri="{FF2B5EF4-FFF2-40B4-BE49-F238E27FC236}">
                <a16:creationId xmlns:a16="http://schemas.microsoft.com/office/drawing/2014/main" id="{207DDD43-D483-80FC-BCF9-96CFB49E444D}"/>
              </a:ext>
            </a:extLst>
          </p:cNvPr>
          <p:cNvSpPr/>
          <p:nvPr/>
        </p:nvSpPr>
        <p:spPr>
          <a:xfrm>
            <a:off x="1137138" y="1821954"/>
            <a:ext cx="3616562" cy="244965"/>
          </a:xfrm>
          <a:prstGeom prst="rect">
            <a:avLst/>
          </a:prstGeom>
          <a:solidFill>
            <a:srgbClr val="C00000"/>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dirty="0">
                <a:solidFill>
                  <a:schemeClr val="bg1"/>
                </a:solidFill>
              </a:rPr>
              <a:t>Criteria 1</a:t>
            </a:r>
          </a:p>
        </p:txBody>
      </p:sp>
      <p:sp>
        <p:nvSpPr>
          <p:cNvPr id="20" name="Rectangle 19">
            <a:extLst>
              <a:ext uri="{FF2B5EF4-FFF2-40B4-BE49-F238E27FC236}">
                <a16:creationId xmlns:a16="http://schemas.microsoft.com/office/drawing/2014/main" id="{6E137619-25F3-6970-E5C9-9A09A6114E1F}"/>
              </a:ext>
            </a:extLst>
          </p:cNvPr>
          <p:cNvSpPr/>
          <p:nvPr/>
        </p:nvSpPr>
        <p:spPr>
          <a:xfrm>
            <a:off x="1137138" y="2129135"/>
            <a:ext cx="3616562" cy="244965"/>
          </a:xfrm>
          <a:prstGeom prst="rect">
            <a:avLst/>
          </a:prstGeom>
          <a:solidFill>
            <a:srgbClr val="C00000"/>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dirty="0">
                <a:solidFill>
                  <a:schemeClr val="bg1"/>
                </a:solidFill>
              </a:rPr>
              <a:t>Criteria 2</a:t>
            </a:r>
          </a:p>
        </p:txBody>
      </p:sp>
      <p:sp>
        <p:nvSpPr>
          <p:cNvPr id="21" name="Rectangle 20">
            <a:extLst>
              <a:ext uri="{FF2B5EF4-FFF2-40B4-BE49-F238E27FC236}">
                <a16:creationId xmlns:a16="http://schemas.microsoft.com/office/drawing/2014/main" id="{8F43B9F4-3EA7-74C2-550B-E0E53629E33A}"/>
              </a:ext>
            </a:extLst>
          </p:cNvPr>
          <p:cNvSpPr/>
          <p:nvPr/>
        </p:nvSpPr>
        <p:spPr>
          <a:xfrm>
            <a:off x="5043943" y="1837059"/>
            <a:ext cx="3110256" cy="244965"/>
          </a:xfrm>
          <a:prstGeom prst="rect">
            <a:avLst/>
          </a:prstGeom>
          <a:solidFill>
            <a:srgbClr val="FFFF00"/>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dirty="0">
                <a:solidFill>
                  <a:schemeClr val="tx1">
                    <a:lumMod val="50000"/>
                  </a:schemeClr>
                </a:solidFill>
              </a:rPr>
              <a:t>Criteria 4</a:t>
            </a:r>
          </a:p>
        </p:txBody>
      </p:sp>
      <p:sp>
        <p:nvSpPr>
          <p:cNvPr id="22" name="Rectangle 21">
            <a:extLst>
              <a:ext uri="{FF2B5EF4-FFF2-40B4-BE49-F238E27FC236}">
                <a16:creationId xmlns:a16="http://schemas.microsoft.com/office/drawing/2014/main" id="{33659DFE-B029-BFCC-8CB4-50F2FB9B6768}"/>
              </a:ext>
            </a:extLst>
          </p:cNvPr>
          <p:cNvSpPr/>
          <p:nvPr/>
        </p:nvSpPr>
        <p:spPr>
          <a:xfrm>
            <a:off x="1137138" y="3868223"/>
            <a:ext cx="3616562" cy="244965"/>
          </a:xfrm>
          <a:prstGeom prst="rect">
            <a:avLst/>
          </a:prstGeom>
          <a:solidFill>
            <a:srgbClr val="C00000"/>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dirty="0">
                <a:solidFill>
                  <a:schemeClr val="bg1"/>
                </a:solidFill>
              </a:rPr>
              <a:t>Criteria 3</a:t>
            </a:r>
          </a:p>
        </p:txBody>
      </p:sp>
      <p:sp>
        <p:nvSpPr>
          <p:cNvPr id="23" name="Rectangle 22">
            <a:extLst>
              <a:ext uri="{FF2B5EF4-FFF2-40B4-BE49-F238E27FC236}">
                <a16:creationId xmlns:a16="http://schemas.microsoft.com/office/drawing/2014/main" id="{DB64B48E-76B7-5F7C-A94A-2531C530D161}"/>
              </a:ext>
            </a:extLst>
          </p:cNvPr>
          <p:cNvSpPr/>
          <p:nvPr/>
        </p:nvSpPr>
        <p:spPr>
          <a:xfrm>
            <a:off x="5043943" y="3857272"/>
            <a:ext cx="3110256" cy="244965"/>
          </a:xfrm>
          <a:prstGeom prst="rect">
            <a:avLst/>
          </a:prstGeom>
          <a:solidFill>
            <a:srgbClr val="FFFF00"/>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dirty="0">
                <a:solidFill>
                  <a:schemeClr val="tx1">
                    <a:lumMod val="50000"/>
                  </a:schemeClr>
                </a:solidFill>
              </a:rPr>
              <a:t>Criteria 4</a:t>
            </a:r>
          </a:p>
        </p:txBody>
      </p:sp>
      <p:sp>
        <p:nvSpPr>
          <p:cNvPr id="24" name="Rectangle 23">
            <a:extLst>
              <a:ext uri="{FF2B5EF4-FFF2-40B4-BE49-F238E27FC236}">
                <a16:creationId xmlns:a16="http://schemas.microsoft.com/office/drawing/2014/main" id="{B8472214-58CB-B22B-842A-4A18DA97CF88}"/>
              </a:ext>
            </a:extLst>
          </p:cNvPr>
          <p:cNvSpPr/>
          <p:nvPr/>
        </p:nvSpPr>
        <p:spPr>
          <a:xfrm>
            <a:off x="8726742" y="3857272"/>
            <a:ext cx="3110256" cy="244965"/>
          </a:xfrm>
          <a:prstGeom prst="rect">
            <a:avLst/>
          </a:prstGeom>
          <a:solidFill>
            <a:schemeClr val="accent6">
              <a:lumMod val="95000"/>
            </a:schemeClr>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a:solidFill>
                  <a:schemeClr val="tx1">
                    <a:lumMod val="50000"/>
                  </a:schemeClr>
                </a:solidFill>
              </a:rPr>
              <a:t>Criteria 4</a:t>
            </a:r>
            <a:endParaRPr lang="en-US" sz="1050" dirty="0">
              <a:solidFill>
                <a:schemeClr val="tx1">
                  <a:lumMod val="50000"/>
                </a:schemeClr>
              </a:solidFill>
            </a:endParaRPr>
          </a:p>
        </p:txBody>
      </p:sp>
    </p:spTree>
    <p:extLst>
      <p:ext uri="{BB962C8B-B14F-4D97-AF65-F5344CB8AC3E}">
        <p14:creationId xmlns:p14="http://schemas.microsoft.com/office/powerpoint/2010/main" val="13393225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lgn="l" rtl="0">
              <a:spcBef>
                <a:spcPct val="0"/>
              </a:spcBef>
              <a:spcAft>
                <a:spcPct val="0"/>
              </a:spcAft>
            </a:pPr>
            <a:endParaRPr lang="fr-FR" dirty="0">
              <a:latin typeface="+mj-lt"/>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2400" kern="0" dirty="0">
                <a:solidFill>
                  <a:srgbClr val="0F5D61"/>
                </a:solidFill>
                <a:latin typeface="+mj-lt"/>
                <a:cs typeface="Times New Roman" panose="02020603050405020304" pitchFamily="18" charset="0"/>
                <a:sym typeface="Lato"/>
              </a:rPr>
              <a:t>To guide </a:t>
            </a:r>
            <a:r>
              <a:rPr lang="fr-FR" sz="2400" kern="0" dirty="0" err="1">
                <a:solidFill>
                  <a:srgbClr val="0F5D61"/>
                </a:solidFill>
                <a:latin typeface="+mj-lt"/>
                <a:cs typeface="Times New Roman" panose="02020603050405020304" pitchFamily="18" charset="0"/>
                <a:sym typeface="Lato"/>
              </a:rPr>
              <a:t>decision-making</a:t>
            </a:r>
            <a:r>
              <a:rPr lang="fr-FR" sz="2400" kern="0" dirty="0">
                <a:solidFill>
                  <a:srgbClr val="0F5D61"/>
                </a:solidFill>
                <a:latin typeface="+mj-lt"/>
                <a:cs typeface="Times New Roman" panose="02020603050405020304" pitchFamily="18" charset="0"/>
                <a:sym typeface="Lato"/>
              </a:rPr>
              <a:t>, </a:t>
            </a:r>
            <a:r>
              <a:rPr lang="fr-FR" sz="2400" kern="0" dirty="0" err="1">
                <a:solidFill>
                  <a:srgbClr val="0F5D61"/>
                </a:solidFill>
                <a:latin typeface="+mj-lt"/>
                <a:cs typeface="Times New Roman" panose="02020603050405020304" pitchFamily="18" charset="0"/>
                <a:sym typeface="Lato"/>
              </a:rPr>
              <a:t>differentiated</a:t>
            </a:r>
            <a:r>
              <a:rPr lang="fr-FR" sz="2400" kern="0" dirty="0">
                <a:solidFill>
                  <a:srgbClr val="0F5D61"/>
                </a:solidFill>
                <a:latin typeface="+mj-lt"/>
                <a:cs typeface="Times New Roman" panose="02020603050405020304" pitchFamily="18" charset="0"/>
                <a:sym typeface="Lato"/>
              </a:rPr>
              <a:t> </a:t>
            </a:r>
            <a:r>
              <a:rPr lang="fr-FR" sz="2400" kern="0" dirty="0" err="1">
                <a:solidFill>
                  <a:srgbClr val="0F5D61"/>
                </a:solidFill>
                <a:latin typeface="+mj-lt"/>
                <a:cs typeface="Times New Roman" panose="02020603050405020304" pitchFamily="18" charset="0"/>
                <a:sym typeface="Lato"/>
              </a:rPr>
              <a:t>weighting</a:t>
            </a:r>
            <a:r>
              <a:rPr lang="fr-FR" sz="2400" kern="0" dirty="0">
                <a:solidFill>
                  <a:srgbClr val="0F5D61"/>
                </a:solidFill>
                <a:latin typeface="+mj-lt"/>
                <a:cs typeface="Times New Roman" panose="02020603050405020304" pitchFamily="18" charset="0"/>
                <a:sym typeface="Lato"/>
              </a:rPr>
              <a:t> </a:t>
            </a:r>
            <a:r>
              <a:rPr lang="fr-FR" sz="2400" kern="0" dirty="0" err="1">
                <a:solidFill>
                  <a:srgbClr val="0F5D61"/>
                </a:solidFill>
                <a:latin typeface="+mj-lt"/>
                <a:cs typeface="Times New Roman" panose="02020603050405020304" pitchFamily="18" charset="0"/>
                <a:sym typeface="Lato"/>
              </a:rPr>
              <a:t>will</a:t>
            </a:r>
            <a:r>
              <a:rPr lang="fr-FR" sz="2400" kern="0" dirty="0">
                <a:solidFill>
                  <a:srgbClr val="0F5D61"/>
                </a:solidFill>
                <a:latin typeface="+mj-lt"/>
                <a:cs typeface="Times New Roman" panose="02020603050405020304" pitchFamily="18" charset="0"/>
                <a:sym typeface="Lato"/>
              </a:rPr>
              <a:t> </a:t>
            </a:r>
            <a:r>
              <a:rPr lang="fr-FR" sz="2400" kern="0" dirty="0" err="1">
                <a:solidFill>
                  <a:srgbClr val="0F5D61"/>
                </a:solidFill>
                <a:latin typeface="+mj-lt"/>
                <a:cs typeface="Times New Roman" panose="02020603050405020304" pitchFamily="18" charset="0"/>
                <a:sym typeface="Lato"/>
              </a:rPr>
              <a:t>be</a:t>
            </a:r>
            <a:r>
              <a:rPr lang="fr-FR" sz="2400" kern="0" dirty="0">
                <a:solidFill>
                  <a:srgbClr val="0F5D61"/>
                </a:solidFill>
                <a:latin typeface="+mj-lt"/>
                <a:cs typeface="Times New Roman" panose="02020603050405020304" pitchFamily="18" charset="0"/>
                <a:sym typeface="Lato"/>
              </a:rPr>
              <a:t> </a:t>
            </a:r>
            <a:r>
              <a:rPr lang="fr-FR" sz="2400" kern="0" dirty="0" err="1">
                <a:solidFill>
                  <a:srgbClr val="0F5D61"/>
                </a:solidFill>
                <a:latin typeface="+mj-lt"/>
                <a:cs typeface="Times New Roman" panose="02020603050405020304" pitchFamily="18" charset="0"/>
                <a:sym typeface="Lato"/>
              </a:rPr>
              <a:t>applied</a:t>
            </a:r>
            <a:r>
              <a:rPr lang="fr-FR" sz="2400" kern="0" dirty="0">
                <a:solidFill>
                  <a:srgbClr val="0F5D61"/>
                </a:solidFill>
                <a:latin typeface="+mj-lt"/>
                <a:cs typeface="Times New Roman" panose="02020603050405020304" pitchFamily="18" charset="0"/>
                <a:sym typeface="Lato"/>
              </a:rPr>
              <a:t> to </a:t>
            </a:r>
            <a:r>
              <a:rPr lang="fr-FR" sz="2400" kern="0" dirty="0" err="1">
                <a:solidFill>
                  <a:srgbClr val="0F5D61"/>
                </a:solidFill>
                <a:latin typeface="+mj-lt"/>
                <a:cs typeface="Times New Roman" panose="02020603050405020304" pitchFamily="18" charset="0"/>
                <a:sym typeface="Lato"/>
              </a:rPr>
              <a:t>each</a:t>
            </a:r>
            <a:r>
              <a:rPr lang="fr-FR" sz="2400" kern="0" dirty="0">
                <a:solidFill>
                  <a:srgbClr val="0F5D61"/>
                </a:solidFill>
                <a:latin typeface="+mj-lt"/>
                <a:cs typeface="Times New Roman" panose="02020603050405020304" pitchFamily="18" charset="0"/>
                <a:sym typeface="Lato"/>
              </a:rPr>
              <a:t> </a:t>
            </a:r>
            <a:r>
              <a:rPr lang="fr-FR" sz="2400" kern="0" dirty="0" err="1">
                <a:solidFill>
                  <a:srgbClr val="0F5D61"/>
                </a:solidFill>
                <a:latin typeface="+mj-lt"/>
                <a:cs typeface="Times New Roman" panose="02020603050405020304" pitchFamily="18" charset="0"/>
                <a:sym typeface="Lato"/>
              </a:rPr>
              <a:t>category</a:t>
            </a:r>
            <a:r>
              <a:rPr lang="fr-FR" sz="2400" kern="0" dirty="0">
                <a:solidFill>
                  <a:srgbClr val="0F5D61"/>
                </a:solidFill>
                <a:latin typeface="+mj-lt"/>
                <a:cs typeface="Times New Roman" panose="02020603050405020304" pitchFamily="18" charset="0"/>
                <a:sym typeface="Lato"/>
              </a:rPr>
              <a:t> of </a:t>
            </a:r>
            <a:r>
              <a:rPr lang="fr-FR" sz="2400" kern="0" dirty="0" err="1">
                <a:solidFill>
                  <a:srgbClr val="0F5D61"/>
                </a:solidFill>
                <a:latin typeface="+mj-lt"/>
                <a:cs typeface="Times New Roman" panose="02020603050405020304" pitchFamily="18" charset="0"/>
                <a:sym typeface="Lato"/>
              </a:rPr>
              <a:t>criteria</a:t>
            </a:r>
            <a:endParaRPr kumimoji="0" lang="fr-FR" sz="2400" u="none" strike="noStrike" kern="0" cap="none" spc="0" normalizeH="0" baseline="0" dirty="0">
              <a:ln>
                <a:noFill/>
              </a:ln>
              <a:solidFill>
                <a:srgbClr val="0F5D61"/>
              </a:solidFill>
              <a:effectLst/>
              <a:uLnTx/>
              <a:uFillTx/>
              <a:latin typeface="+mj-lt"/>
              <a:cs typeface="Times New Roman" panose="02020603050405020304" pitchFamily="18" charset="0"/>
              <a:sym typeface="Lato"/>
            </a:endParaRPr>
          </a:p>
        </p:txBody>
      </p:sp>
      <p:sp>
        <p:nvSpPr>
          <p:cNvPr id="188" name="Google Shape;12;p19">
            <a:extLst>
              <a:ext uri="{FF2B5EF4-FFF2-40B4-BE49-F238E27FC236}">
                <a16:creationId xmlns:a16="http://schemas.microsoft.com/office/drawing/2014/main" id="{A2EDEBFA-F417-B077-ECA8-C68E0FEDA66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pPr algn="l" rtl="0"/>
            <a:fld id="{00000000-1234-1234-1234-123412341234}" type="slidenum">
              <a:rPr lang="fr-FR" smtClean="0">
                <a:latin typeface="+mj-lt"/>
              </a:rPr>
              <a:pPr algn="l" rtl="0"/>
              <a:t>41</a:t>
            </a:fld>
            <a:endParaRPr lang="fr-FR" dirty="0">
              <a:latin typeface="+mj-lt"/>
            </a:endParaRPr>
          </a:p>
        </p:txBody>
      </p:sp>
      <p:grpSp>
        <p:nvGrpSpPr>
          <p:cNvPr id="4" name="Group 3">
            <a:extLst>
              <a:ext uri="{FF2B5EF4-FFF2-40B4-BE49-F238E27FC236}">
                <a16:creationId xmlns:a16="http://schemas.microsoft.com/office/drawing/2014/main" id="{BDAB5DFE-211F-4A0D-9EFA-C5720A7754F6}"/>
              </a:ext>
            </a:extLst>
          </p:cNvPr>
          <p:cNvGrpSpPr/>
          <p:nvPr/>
        </p:nvGrpSpPr>
        <p:grpSpPr>
          <a:xfrm>
            <a:off x="-691863" y="1877368"/>
            <a:ext cx="3492214" cy="3492214"/>
            <a:chOff x="1096184" y="1575342"/>
            <a:chExt cx="3492214" cy="3492214"/>
          </a:xfrm>
        </p:grpSpPr>
        <p:sp>
          <p:nvSpPr>
            <p:cNvPr id="5" name="Partial Circle 4">
              <a:extLst>
                <a:ext uri="{FF2B5EF4-FFF2-40B4-BE49-F238E27FC236}">
                  <a16:creationId xmlns:a16="http://schemas.microsoft.com/office/drawing/2014/main" id="{294D1B12-2DD7-49A0-D705-47985025B367}"/>
                </a:ext>
              </a:extLst>
            </p:cNvPr>
            <p:cNvSpPr/>
            <p:nvPr/>
          </p:nvSpPr>
          <p:spPr>
            <a:xfrm>
              <a:off x="1626670" y="2114452"/>
              <a:ext cx="2385229" cy="2385229"/>
            </a:xfrm>
            <a:prstGeom prst="pie">
              <a:avLst>
                <a:gd name="adj1" fmla="val 16205912"/>
                <a:gd name="adj2" fmla="val 5427780"/>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fr-FR" dirty="0"/>
            </a:p>
          </p:txBody>
        </p:sp>
        <p:sp>
          <p:nvSpPr>
            <p:cNvPr id="6" name="Partial Circle 5">
              <a:extLst>
                <a:ext uri="{FF2B5EF4-FFF2-40B4-BE49-F238E27FC236}">
                  <a16:creationId xmlns:a16="http://schemas.microsoft.com/office/drawing/2014/main" id="{C61C0D05-5AE4-3407-0B91-278CA7BBFF1E}"/>
                </a:ext>
              </a:extLst>
            </p:cNvPr>
            <p:cNvSpPr/>
            <p:nvPr/>
          </p:nvSpPr>
          <p:spPr>
            <a:xfrm>
              <a:off x="1096184" y="1575342"/>
              <a:ext cx="3492214" cy="3492214"/>
            </a:xfrm>
            <a:prstGeom prst="pie">
              <a:avLst>
                <a:gd name="adj1" fmla="val 16205912"/>
                <a:gd name="adj2" fmla="val 5427780"/>
              </a:avLst>
            </a:prstGeom>
            <a:noFill/>
            <a:ln w="952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fr-FR" dirty="0"/>
            </a:p>
          </p:txBody>
        </p:sp>
        <p:sp>
          <p:nvSpPr>
            <p:cNvPr id="7" name="Partial Circle 6">
              <a:extLst>
                <a:ext uri="{FF2B5EF4-FFF2-40B4-BE49-F238E27FC236}">
                  <a16:creationId xmlns:a16="http://schemas.microsoft.com/office/drawing/2014/main" id="{6FABFB2E-8660-7FE6-9406-EB5420C0B262}"/>
                </a:ext>
              </a:extLst>
            </p:cNvPr>
            <p:cNvSpPr/>
            <p:nvPr/>
          </p:nvSpPr>
          <p:spPr>
            <a:xfrm>
              <a:off x="2207284" y="2686050"/>
              <a:ext cx="1224000" cy="1224000"/>
            </a:xfrm>
            <a:prstGeom prst="pie">
              <a:avLst>
                <a:gd name="adj1" fmla="val 16205912"/>
                <a:gd name="adj2" fmla="val 5427780"/>
              </a:avLst>
            </a:prstGeom>
            <a:solidFill>
              <a:srgbClr val="C00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rtl="0"/>
              <a:r>
                <a:rPr lang="fr-FR" sz="1200" b="1" dirty="0">
                  <a:solidFill>
                    <a:schemeClr val="tx1">
                      <a:lumMod val="50000"/>
                    </a:schemeClr>
                  </a:solidFill>
                </a:rPr>
                <a:t>  </a:t>
              </a:r>
              <a:r>
                <a:rPr lang="fr-FR" sz="1200" b="1" dirty="0">
                  <a:solidFill>
                    <a:schemeClr val="tx1"/>
                  </a:solidFill>
                </a:rPr>
                <a:t>Esse</a:t>
              </a:r>
              <a:r>
                <a:rPr lang="fr-FR" sz="1200" b="1" dirty="0">
                  <a:solidFill>
                    <a:srgbClr val="FFFFFF"/>
                  </a:solidFill>
                </a:rPr>
                <a:t>ntial</a:t>
              </a:r>
            </a:p>
          </p:txBody>
        </p:sp>
        <p:sp>
          <p:nvSpPr>
            <p:cNvPr id="9" name="TextBox 8">
              <a:extLst>
                <a:ext uri="{FF2B5EF4-FFF2-40B4-BE49-F238E27FC236}">
                  <a16:creationId xmlns:a16="http://schemas.microsoft.com/office/drawing/2014/main" id="{2BA41F2D-DCE6-14CE-D429-412DEE10E357}"/>
                </a:ext>
              </a:extLst>
            </p:cNvPr>
            <p:cNvSpPr txBox="1"/>
            <p:nvPr/>
          </p:nvSpPr>
          <p:spPr>
            <a:xfrm>
              <a:off x="2206403" y="2341333"/>
              <a:ext cx="1372344" cy="276999"/>
            </a:xfrm>
            <a:prstGeom prst="rect">
              <a:avLst/>
            </a:prstGeom>
            <a:noFill/>
          </p:spPr>
          <p:txBody>
            <a:bodyPr wrap="square" rtlCol="0">
              <a:spAutoFit/>
            </a:bodyPr>
            <a:lstStyle/>
            <a:p>
              <a:pPr algn="ctr" rtl="0"/>
              <a:r>
                <a:rPr lang="fr-FR" sz="1200" b="1" dirty="0">
                  <a:solidFill>
                    <a:schemeClr val="tx1">
                      <a:lumMod val="50000"/>
                    </a:schemeClr>
                  </a:solidFill>
                </a:rPr>
                <a:t>Significant</a:t>
              </a:r>
            </a:p>
          </p:txBody>
        </p:sp>
        <p:sp>
          <p:nvSpPr>
            <p:cNvPr id="12" name="TextBox 11">
              <a:extLst>
                <a:ext uri="{FF2B5EF4-FFF2-40B4-BE49-F238E27FC236}">
                  <a16:creationId xmlns:a16="http://schemas.microsoft.com/office/drawing/2014/main" id="{06365414-B380-0864-970D-1631CAA7B835}"/>
                </a:ext>
              </a:extLst>
            </p:cNvPr>
            <p:cNvSpPr txBox="1"/>
            <p:nvPr/>
          </p:nvSpPr>
          <p:spPr>
            <a:xfrm>
              <a:off x="2364539" y="1772165"/>
              <a:ext cx="955503" cy="276999"/>
            </a:xfrm>
            <a:prstGeom prst="rect">
              <a:avLst/>
            </a:prstGeom>
            <a:noFill/>
          </p:spPr>
          <p:txBody>
            <a:bodyPr wrap="square" rtlCol="0">
              <a:spAutoFit/>
            </a:bodyPr>
            <a:lstStyle/>
            <a:p>
              <a:pPr algn="ctr" rtl="0"/>
              <a:r>
                <a:rPr lang="fr-FR" sz="1200" b="1" dirty="0" err="1">
                  <a:solidFill>
                    <a:schemeClr val="tx1">
                      <a:lumMod val="50000"/>
                    </a:schemeClr>
                  </a:solidFill>
                </a:rPr>
                <a:t>Other</a:t>
              </a:r>
              <a:endParaRPr lang="fr-FR" sz="1200" b="1" dirty="0">
                <a:solidFill>
                  <a:schemeClr val="tx1">
                    <a:lumMod val="50000"/>
                  </a:schemeClr>
                </a:solidFill>
              </a:endParaRPr>
            </a:p>
          </p:txBody>
        </p:sp>
      </p:grpSp>
      <p:sp>
        <p:nvSpPr>
          <p:cNvPr id="13" name="Rectangle 12">
            <a:extLst>
              <a:ext uri="{FF2B5EF4-FFF2-40B4-BE49-F238E27FC236}">
                <a16:creationId xmlns:a16="http://schemas.microsoft.com/office/drawing/2014/main" id="{A0DD9CE5-D503-627A-F929-8E6086F8DB56}"/>
              </a:ext>
            </a:extLst>
          </p:cNvPr>
          <p:cNvSpPr/>
          <p:nvPr/>
        </p:nvSpPr>
        <p:spPr>
          <a:xfrm>
            <a:off x="3295650" y="2150477"/>
            <a:ext cx="8416925" cy="726532"/>
          </a:xfrm>
          <a:prstGeom prst="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rtl="0"/>
            <a:r>
              <a:rPr lang="fr-FR" b="1" dirty="0">
                <a:solidFill>
                  <a:schemeClr val="tx1"/>
                </a:solidFill>
              </a:rPr>
              <a:t>Essential </a:t>
            </a:r>
            <a:r>
              <a:rPr lang="fr-FR" b="1" dirty="0" err="1">
                <a:solidFill>
                  <a:schemeClr val="tx1"/>
                </a:solidFill>
              </a:rPr>
              <a:t>criteria</a:t>
            </a:r>
            <a:r>
              <a:rPr lang="fr-FR" b="1" dirty="0">
                <a:solidFill>
                  <a:schemeClr val="tx1"/>
                </a:solidFill>
              </a:rPr>
              <a:t> </a:t>
            </a:r>
            <a:r>
              <a:rPr lang="fr-FR" sz="1800" dirty="0" err="1">
                <a:solidFill>
                  <a:schemeClr val="tx1"/>
                </a:solidFill>
              </a:rPr>
              <a:t>should</a:t>
            </a:r>
            <a:r>
              <a:rPr lang="fr-FR" sz="1800" dirty="0">
                <a:solidFill>
                  <a:schemeClr val="tx1"/>
                </a:solidFill>
              </a:rPr>
              <a:t> </a:t>
            </a:r>
            <a:r>
              <a:rPr lang="fr-FR" sz="1800" dirty="0" err="1">
                <a:solidFill>
                  <a:schemeClr val="tx1"/>
                </a:solidFill>
              </a:rPr>
              <a:t>be</a:t>
            </a:r>
            <a:r>
              <a:rPr lang="fr-FR" sz="1800" dirty="0">
                <a:solidFill>
                  <a:schemeClr val="tx1"/>
                </a:solidFill>
              </a:rPr>
              <a:t> </a:t>
            </a:r>
            <a:r>
              <a:rPr lang="fr-FR" sz="1800" dirty="0" err="1">
                <a:solidFill>
                  <a:schemeClr val="tx1"/>
                </a:solidFill>
              </a:rPr>
              <a:t>assigned</a:t>
            </a:r>
            <a:r>
              <a:rPr lang="fr-FR" sz="1800" dirty="0">
                <a:solidFill>
                  <a:schemeClr val="tx1"/>
                </a:solidFill>
              </a:rPr>
              <a:t> the </a:t>
            </a:r>
            <a:r>
              <a:rPr lang="fr-FR" sz="1800" dirty="0" err="1">
                <a:solidFill>
                  <a:schemeClr val="tx1"/>
                </a:solidFill>
              </a:rPr>
              <a:t>highest</a:t>
            </a:r>
            <a:r>
              <a:rPr lang="fr-FR" sz="1800" dirty="0">
                <a:solidFill>
                  <a:schemeClr val="tx1"/>
                </a:solidFill>
              </a:rPr>
              <a:t> </a:t>
            </a:r>
            <a:r>
              <a:rPr lang="fr-FR" sz="1800" dirty="0" err="1">
                <a:solidFill>
                  <a:schemeClr val="tx1"/>
                </a:solidFill>
              </a:rPr>
              <a:t>weight</a:t>
            </a:r>
            <a:endParaRPr lang="fr-FR" b="1" dirty="0">
              <a:solidFill>
                <a:schemeClr val="tx1"/>
              </a:solidFill>
            </a:endParaRPr>
          </a:p>
        </p:txBody>
      </p:sp>
      <p:sp>
        <p:nvSpPr>
          <p:cNvPr id="14" name="Rectangle 13">
            <a:extLst>
              <a:ext uri="{FF2B5EF4-FFF2-40B4-BE49-F238E27FC236}">
                <a16:creationId xmlns:a16="http://schemas.microsoft.com/office/drawing/2014/main" id="{D8109CF3-F828-2A26-D02D-2CB44F0B5AE6}"/>
              </a:ext>
            </a:extLst>
          </p:cNvPr>
          <p:cNvSpPr/>
          <p:nvPr/>
        </p:nvSpPr>
        <p:spPr>
          <a:xfrm>
            <a:off x="3295650" y="3261728"/>
            <a:ext cx="8416925" cy="726532"/>
          </a:xfrm>
          <a:prstGeom prst="rect">
            <a:avLst/>
          </a:prstGeom>
          <a:noFill/>
          <a:ln w="190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rtl="0"/>
            <a:r>
              <a:rPr lang="fr-FR" b="1" dirty="0">
                <a:solidFill>
                  <a:schemeClr val="tx1"/>
                </a:solidFill>
              </a:rPr>
              <a:t>Significant </a:t>
            </a:r>
            <a:r>
              <a:rPr lang="fr-FR" b="1" dirty="0" err="1">
                <a:solidFill>
                  <a:schemeClr val="tx1"/>
                </a:solidFill>
              </a:rPr>
              <a:t>criteria</a:t>
            </a:r>
            <a:r>
              <a:rPr lang="fr-FR" b="1" dirty="0">
                <a:solidFill>
                  <a:schemeClr val="tx1"/>
                </a:solidFill>
              </a:rPr>
              <a:t> </a:t>
            </a:r>
            <a:r>
              <a:rPr lang="fr-FR" dirty="0" err="1">
                <a:solidFill>
                  <a:schemeClr val="tx1"/>
                </a:solidFill>
              </a:rPr>
              <a:t>should</a:t>
            </a:r>
            <a:r>
              <a:rPr lang="fr-FR" dirty="0">
                <a:solidFill>
                  <a:schemeClr val="tx1"/>
                </a:solidFill>
              </a:rPr>
              <a:t> </a:t>
            </a:r>
            <a:r>
              <a:rPr lang="fr-FR" dirty="0" err="1">
                <a:solidFill>
                  <a:schemeClr val="tx1"/>
                </a:solidFill>
              </a:rPr>
              <a:t>be</a:t>
            </a:r>
            <a:r>
              <a:rPr lang="fr-FR" dirty="0">
                <a:solidFill>
                  <a:schemeClr val="tx1"/>
                </a:solidFill>
              </a:rPr>
              <a:t> </a:t>
            </a:r>
            <a:r>
              <a:rPr lang="fr-FR" dirty="0" err="1">
                <a:solidFill>
                  <a:schemeClr val="tx1"/>
                </a:solidFill>
              </a:rPr>
              <a:t>assigned</a:t>
            </a:r>
            <a:r>
              <a:rPr lang="fr-FR" dirty="0">
                <a:solidFill>
                  <a:schemeClr val="tx1"/>
                </a:solidFill>
              </a:rPr>
              <a:t> an </a:t>
            </a:r>
            <a:r>
              <a:rPr lang="fr-FR" dirty="0" err="1">
                <a:solidFill>
                  <a:schemeClr val="tx1"/>
                </a:solidFill>
              </a:rPr>
              <a:t>intermediate</a:t>
            </a:r>
            <a:r>
              <a:rPr lang="fr-FR" dirty="0">
                <a:solidFill>
                  <a:schemeClr val="tx1"/>
                </a:solidFill>
              </a:rPr>
              <a:t> </a:t>
            </a:r>
            <a:r>
              <a:rPr lang="fr-FR" dirty="0" err="1">
                <a:solidFill>
                  <a:schemeClr val="tx1"/>
                </a:solidFill>
              </a:rPr>
              <a:t>weight</a:t>
            </a:r>
            <a:endParaRPr lang="fr-FR" b="1" dirty="0">
              <a:solidFill>
                <a:schemeClr val="tx1"/>
              </a:solidFill>
            </a:endParaRPr>
          </a:p>
        </p:txBody>
      </p:sp>
      <p:sp>
        <p:nvSpPr>
          <p:cNvPr id="15" name="Rectangle 14">
            <a:extLst>
              <a:ext uri="{FF2B5EF4-FFF2-40B4-BE49-F238E27FC236}">
                <a16:creationId xmlns:a16="http://schemas.microsoft.com/office/drawing/2014/main" id="{00127F3A-1DF2-D61A-5A93-9A95D71C9136}"/>
              </a:ext>
            </a:extLst>
          </p:cNvPr>
          <p:cNvSpPr/>
          <p:nvPr/>
        </p:nvSpPr>
        <p:spPr>
          <a:xfrm>
            <a:off x="3295650" y="4372978"/>
            <a:ext cx="8416925" cy="726532"/>
          </a:xfrm>
          <a:prstGeom prst="rect">
            <a:avLst/>
          </a:prstGeom>
          <a:noFill/>
          <a:ln w="19050">
            <a:solidFill>
              <a:schemeClr val="bg2"/>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b="1" dirty="0" err="1">
                <a:solidFill>
                  <a:schemeClr val="tx1"/>
                </a:solidFill>
              </a:rPr>
              <a:t>Other</a:t>
            </a:r>
            <a:r>
              <a:rPr lang="fr-FR" b="1" dirty="0">
                <a:solidFill>
                  <a:schemeClr val="tx1"/>
                </a:solidFill>
              </a:rPr>
              <a:t> </a:t>
            </a:r>
            <a:r>
              <a:rPr lang="fr-FR" b="1" dirty="0" err="1">
                <a:solidFill>
                  <a:schemeClr val="tx1"/>
                </a:solidFill>
              </a:rPr>
              <a:t>criteria</a:t>
            </a:r>
            <a:r>
              <a:rPr lang="fr-FR" b="1" dirty="0">
                <a:solidFill>
                  <a:schemeClr val="tx1"/>
                </a:solidFill>
              </a:rPr>
              <a:t> </a:t>
            </a:r>
            <a:r>
              <a:rPr lang="fr-FR" dirty="0" err="1">
                <a:solidFill>
                  <a:schemeClr val="tx1"/>
                </a:solidFill>
              </a:rPr>
              <a:t>should</a:t>
            </a:r>
            <a:r>
              <a:rPr lang="fr-FR" dirty="0">
                <a:solidFill>
                  <a:schemeClr val="tx1"/>
                </a:solidFill>
              </a:rPr>
              <a:t> </a:t>
            </a:r>
            <a:r>
              <a:rPr lang="fr-FR" dirty="0" err="1">
                <a:solidFill>
                  <a:schemeClr val="tx1"/>
                </a:solidFill>
              </a:rPr>
              <a:t>be</a:t>
            </a:r>
            <a:r>
              <a:rPr lang="fr-FR" dirty="0">
                <a:solidFill>
                  <a:schemeClr val="tx1"/>
                </a:solidFill>
              </a:rPr>
              <a:t> </a:t>
            </a:r>
            <a:r>
              <a:rPr lang="fr-FR" dirty="0" err="1">
                <a:solidFill>
                  <a:schemeClr val="tx1"/>
                </a:solidFill>
              </a:rPr>
              <a:t>assigned</a:t>
            </a:r>
            <a:r>
              <a:rPr lang="fr-FR" dirty="0">
                <a:solidFill>
                  <a:schemeClr val="tx1"/>
                </a:solidFill>
              </a:rPr>
              <a:t> the </a:t>
            </a:r>
            <a:r>
              <a:rPr lang="fr-FR" dirty="0" err="1">
                <a:solidFill>
                  <a:schemeClr val="tx1"/>
                </a:solidFill>
              </a:rPr>
              <a:t>lowest</a:t>
            </a:r>
            <a:r>
              <a:rPr lang="fr-FR" dirty="0">
                <a:solidFill>
                  <a:schemeClr val="tx1"/>
                </a:solidFill>
              </a:rPr>
              <a:t> </a:t>
            </a:r>
            <a:r>
              <a:rPr lang="fr-FR" dirty="0" err="1">
                <a:solidFill>
                  <a:schemeClr val="tx1"/>
                </a:solidFill>
              </a:rPr>
              <a:t>weight</a:t>
            </a:r>
            <a:endParaRPr lang="fr-FR" b="1" dirty="0">
              <a:solidFill>
                <a:schemeClr val="tx1"/>
              </a:solidFill>
            </a:endParaRPr>
          </a:p>
        </p:txBody>
      </p:sp>
      <p:sp>
        <p:nvSpPr>
          <p:cNvPr id="23" name="Rectangle 22">
            <a:extLst>
              <a:ext uri="{FF2B5EF4-FFF2-40B4-BE49-F238E27FC236}">
                <a16:creationId xmlns:a16="http://schemas.microsoft.com/office/drawing/2014/main" id="{E24D7FA3-3215-2C3E-FDE1-9380574E63B0}"/>
              </a:ext>
            </a:extLst>
          </p:cNvPr>
          <p:cNvSpPr/>
          <p:nvPr/>
        </p:nvSpPr>
        <p:spPr>
          <a:xfrm>
            <a:off x="-9525" y="5718145"/>
            <a:ext cx="12201525" cy="844975"/>
          </a:xfrm>
          <a:prstGeom prst="rect">
            <a:avLst/>
          </a:prstGeom>
          <a:solidFill>
            <a:srgbClr val="0F5D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000" b="1" dirty="0" err="1"/>
              <a:t>Discuss</a:t>
            </a:r>
            <a:r>
              <a:rPr lang="fr-FR" sz="2000" b="1" dirty="0"/>
              <a:t> and select a </a:t>
            </a:r>
            <a:r>
              <a:rPr lang="fr-FR" sz="2000" b="1" dirty="0" err="1"/>
              <a:t>weighting</a:t>
            </a:r>
            <a:r>
              <a:rPr lang="fr-FR" sz="2000" b="1" dirty="0"/>
              <a:t> </a:t>
            </a:r>
            <a:r>
              <a:rPr lang="fr-FR" sz="2000" b="1" dirty="0" err="1"/>
              <a:t>scheme</a:t>
            </a:r>
            <a:r>
              <a:rPr lang="fr-FR" sz="2000" b="1" dirty="0"/>
              <a:t> to </a:t>
            </a:r>
            <a:r>
              <a:rPr lang="fr-FR" sz="2000" b="1" dirty="0" err="1"/>
              <a:t>be</a:t>
            </a:r>
            <a:r>
              <a:rPr lang="fr-FR" sz="2000" b="1" dirty="0"/>
              <a:t> </a:t>
            </a:r>
            <a:r>
              <a:rPr lang="fr-FR" sz="2000" b="1" dirty="0" err="1"/>
              <a:t>applied</a:t>
            </a:r>
            <a:r>
              <a:rPr lang="fr-FR" sz="2000" b="1" dirty="0"/>
              <a:t> for </a:t>
            </a:r>
            <a:r>
              <a:rPr lang="fr-FR" sz="2000" b="1" dirty="0" err="1"/>
              <a:t>this</a:t>
            </a:r>
            <a:r>
              <a:rPr lang="fr-FR" sz="2000" b="1" dirty="0"/>
              <a:t> </a:t>
            </a:r>
            <a:r>
              <a:rPr lang="fr-FR" sz="2000" b="1" dirty="0" err="1"/>
              <a:t>prioritization</a:t>
            </a:r>
            <a:r>
              <a:rPr lang="fr-FR" sz="2000" b="1" dirty="0"/>
              <a:t> </a:t>
            </a:r>
            <a:r>
              <a:rPr lang="fr-FR" sz="2000" b="1" dirty="0" err="1"/>
              <a:t>exercise</a:t>
            </a:r>
            <a:r>
              <a:rPr lang="fr-FR" sz="2000" b="1" dirty="0"/>
              <a:t> </a:t>
            </a:r>
          </a:p>
          <a:p>
            <a:pPr algn="ctr"/>
            <a:r>
              <a:rPr lang="fr-FR" sz="2000" b="1" dirty="0"/>
              <a:t>(e.g., 2.0 essential, 1.5 </a:t>
            </a:r>
            <a:r>
              <a:rPr lang="fr-FR" sz="2000" b="1" dirty="0" err="1"/>
              <a:t>significant</a:t>
            </a:r>
            <a:r>
              <a:rPr lang="fr-FR" sz="2000" b="1" dirty="0"/>
              <a:t>, and 1.0 </a:t>
            </a:r>
            <a:r>
              <a:rPr lang="fr-FR" sz="2000" b="1" dirty="0" err="1"/>
              <a:t>other</a:t>
            </a:r>
            <a:r>
              <a:rPr lang="fr-FR" sz="2000" b="1" dirty="0"/>
              <a:t>)</a:t>
            </a:r>
            <a:endParaRPr lang="fr-FR" sz="2000" dirty="0">
              <a:solidFill>
                <a:schemeClr val="bg1"/>
              </a:solidFill>
            </a:endParaRPr>
          </a:p>
        </p:txBody>
      </p:sp>
    </p:spTree>
    <p:extLst>
      <p:ext uri="{BB962C8B-B14F-4D97-AF65-F5344CB8AC3E}">
        <p14:creationId xmlns:p14="http://schemas.microsoft.com/office/powerpoint/2010/main" val="41823507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rPr>
              <a:t>Indicators are used to translate criteria into easily comparable measures</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en-US" smtClean="0">
                <a:latin typeface="+mj-lt"/>
              </a:rPr>
              <a:pPr/>
              <a:t>42</a:t>
            </a:fld>
            <a:endParaRPr lang="en-US" dirty="0">
              <a:latin typeface="+mj-lt"/>
            </a:endParaRPr>
          </a:p>
        </p:txBody>
      </p:sp>
      <p:sp>
        <p:nvSpPr>
          <p:cNvPr id="2" name="Rectangle 1">
            <a:extLst>
              <a:ext uri="{FF2B5EF4-FFF2-40B4-BE49-F238E27FC236}">
                <a16:creationId xmlns:a16="http://schemas.microsoft.com/office/drawing/2014/main" id="{E6427FA1-B9C9-870D-5999-AD0F38A498BC}"/>
              </a:ext>
            </a:extLst>
          </p:cNvPr>
          <p:cNvSpPr/>
          <p:nvPr/>
        </p:nvSpPr>
        <p:spPr>
          <a:xfrm>
            <a:off x="7122493" y="1931762"/>
            <a:ext cx="4488873" cy="1985383"/>
          </a:xfrm>
          <a:prstGeom prst="rect">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300" dirty="0">
                <a:solidFill>
                  <a:schemeClr val="tx1"/>
                </a:solidFill>
              </a:rPr>
              <a:t>DRC and Niger both selected </a:t>
            </a:r>
            <a:r>
              <a:rPr lang="en-US" sz="1300" b="1" dirty="0">
                <a:solidFill>
                  <a:schemeClr val="tx1"/>
                </a:solidFill>
              </a:rPr>
              <a:t>Market availability of the vaccine and supplies </a:t>
            </a:r>
            <a:r>
              <a:rPr lang="en-US" sz="1300" dirty="0">
                <a:solidFill>
                  <a:schemeClr val="tx1"/>
                </a:solidFill>
              </a:rPr>
              <a:t>as a criteria for their prioritization. To assess this criteria, it was broken down into several indicators each representing one aspect of the criteria, such as : number of available suppliers, Volumes secured by UNICEF in Long Term Agreements, Total global demand for the vaccine per year (millions of doses), Estimated Available Supply for Commercialization (ASC) (millions of doses)</a:t>
            </a:r>
          </a:p>
        </p:txBody>
      </p:sp>
      <p:sp>
        <p:nvSpPr>
          <p:cNvPr id="3" name="Rectangle 2">
            <a:extLst>
              <a:ext uri="{FF2B5EF4-FFF2-40B4-BE49-F238E27FC236}">
                <a16:creationId xmlns:a16="http://schemas.microsoft.com/office/drawing/2014/main" id="{E5091C14-7CC4-3E01-B333-1352FE8B6AFD}"/>
              </a:ext>
            </a:extLst>
          </p:cNvPr>
          <p:cNvSpPr/>
          <p:nvPr/>
        </p:nvSpPr>
        <p:spPr>
          <a:xfrm>
            <a:off x="7122493" y="4139361"/>
            <a:ext cx="4488873" cy="2078261"/>
          </a:xfrm>
          <a:prstGeom prst="rect">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300" dirty="0">
                <a:solidFill>
                  <a:schemeClr val="tx1"/>
                </a:solidFill>
              </a:rPr>
              <a:t>For </a:t>
            </a:r>
            <a:r>
              <a:rPr lang="en-US" sz="1300" b="1" dirty="0">
                <a:solidFill>
                  <a:schemeClr val="tx1"/>
                </a:solidFill>
              </a:rPr>
              <a:t>vaccine effectiveness</a:t>
            </a:r>
            <a:r>
              <a:rPr lang="en-US" sz="1300" dirty="0">
                <a:solidFill>
                  <a:schemeClr val="tx1"/>
                </a:solidFill>
              </a:rPr>
              <a:t>, specificity regarding the population and prevented disease is key. One example arose from the comparison of HPV and Cholera vaccine. For HPV, vaccine effectiveness can be measured by the % of cervical cancer avoided, but also % of CIN3 avoided, and depends on the number of doses received and the age of immunization. For Cholera, vaccine effectiveness in endemic contexts should be separated from vaccine effectiveness in epidemic contexts</a:t>
            </a:r>
          </a:p>
        </p:txBody>
      </p:sp>
      <p:sp>
        <p:nvSpPr>
          <p:cNvPr id="4" name="TextBox 3">
            <a:extLst>
              <a:ext uri="{FF2B5EF4-FFF2-40B4-BE49-F238E27FC236}">
                <a16:creationId xmlns:a16="http://schemas.microsoft.com/office/drawing/2014/main" id="{3C1B22A8-2B77-A4CC-1E2F-7EABD494DF13}"/>
              </a:ext>
            </a:extLst>
          </p:cNvPr>
          <p:cNvSpPr txBox="1"/>
          <p:nvPr/>
        </p:nvSpPr>
        <p:spPr>
          <a:xfrm>
            <a:off x="7110853" y="1469552"/>
            <a:ext cx="4500513" cy="369332"/>
          </a:xfrm>
          <a:prstGeom prst="rect">
            <a:avLst/>
          </a:prstGeom>
          <a:noFill/>
        </p:spPr>
        <p:txBody>
          <a:bodyPr wrap="square" rtlCol="0">
            <a:spAutoFit/>
          </a:bodyPr>
          <a:lstStyle/>
          <a:p>
            <a:r>
              <a:rPr lang="en-US" i="1" dirty="0"/>
              <a:t>Some practical examples</a:t>
            </a:r>
          </a:p>
        </p:txBody>
      </p:sp>
      <p:sp>
        <p:nvSpPr>
          <p:cNvPr id="5" name="Rectangle 4">
            <a:extLst>
              <a:ext uri="{FF2B5EF4-FFF2-40B4-BE49-F238E27FC236}">
                <a16:creationId xmlns:a16="http://schemas.microsoft.com/office/drawing/2014/main" id="{47425DF2-7F04-14FA-B6E4-FA9EEFF41F42}"/>
              </a:ext>
            </a:extLst>
          </p:cNvPr>
          <p:cNvSpPr/>
          <p:nvPr/>
        </p:nvSpPr>
        <p:spPr>
          <a:xfrm>
            <a:off x="419907" y="2016442"/>
            <a:ext cx="6234726" cy="6962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285750" indent="-285750">
              <a:spcBef>
                <a:spcPts val="300"/>
              </a:spcBef>
              <a:buFont typeface="Arial" panose="020B0604020202020204" pitchFamily="34" charset="0"/>
              <a:buChar char="•"/>
            </a:pPr>
            <a:r>
              <a:rPr lang="en-US" sz="1400" dirty="0">
                <a:solidFill>
                  <a:srgbClr val="0F5D61"/>
                </a:solidFill>
              </a:rPr>
              <a:t>Criteria are broad standards representing one aspect of the vaccine prioritization decision-making. </a:t>
            </a:r>
          </a:p>
          <a:p>
            <a:pPr marL="285750" indent="-285750">
              <a:spcBef>
                <a:spcPts val="300"/>
              </a:spcBef>
              <a:buFont typeface="Arial" panose="020B0604020202020204" pitchFamily="34" charset="0"/>
              <a:buChar char="•"/>
            </a:pPr>
            <a:r>
              <a:rPr lang="en-US" sz="1400" dirty="0">
                <a:solidFill>
                  <a:srgbClr val="0F5D61"/>
                </a:solidFill>
              </a:rPr>
              <a:t>To effectively evaluate these criteria, they need to be broken down into specific, measurable indicators. </a:t>
            </a:r>
          </a:p>
          <a:p>
            <a:pPr marL="285750" indent="-285750">
              <a:spcBef>
                <a:spcPts val="300"/>
              </a:spcBef>
              <a:buFont typeface="Arial" panose="020B0604020202020204" pitchFamily="34" charset="0"/>
              <a:buChar char="•"/>
            </a:pPr>
            <a:r>
              <a:rPr lang="en-US" sz="1400" dirty="0">
                <a:solidFill>
                  <a:srgbClr val="0F5D61"/>
                </a:solidFill>
              </a:rPr>
              <a:t>Indicators provide concrete data that reflect how well the criteria are being met, making the decision-making process clearer and more precise.</a:t>
            </a:r>
          </a:p>
          <a:p>
            <a:pPr marL="285750" indent="-285750">
              <a:spcBef>
                <a:spcPts val="300"/>
              </a:spcBef>
              <a:buFont typeface="Arial" panose="020B0604020202020204" pitchFamily="34" charset="0"/>
              <a:buChar char="•"/>
            </a:pPr>
            <a:endParaRPr lang="en-US" sz="1400" dirty="0">
              <a:solidFill>
                <a:srgbClr val="0F5D61"/>
              </a:solidFill>
            </a:endParaRPr>
          </a:p>
          <a:p>
            <a:pPr marL="285750" indent="-285750">
              <a:spcBef>
                <a:spcPts val="300"/>
              </a:spcBef>
              <a:buFont typeface="Arial" panose="020B0604020202020204" pitchFamily="34" charset="0"/>
              <a:buChar char="•"/>
            </a:pPr>
            <a:r>
              <a:rPr lang="en-US" sz="1400" u="sng" dirty="0">
                <a:solidFill>
                  <a:srgbClr val="0F5D61"/>
                </a:solidFill>
              </a:rPr>
              <a:t>Indicators therefore need to be:</a:t>
            </a:r>
          </a:p>
          <a:p>
            <a:pPr marL="538163" lvl="1" indent="-285750">
              <a:spcBef>
                <a:spcPts val="300"/>
              </a:spcBef>
              <a:buFont typeface="Arial" panose="020B0604020202020204" pitchFamily="34" charset="0"/>
              <a:buChar char="•"/>
            </a:pPr>
            <a:r>
              <a:rPr lang="en-US" sz="1400" b="1" dirty="0">
                <a:solidFill>
                  <a:srgbClr val="0F5D61"/>
                </a:solidFill>
              </a:rPr>
              <a:t>Specific</a:t>
            </a:r>
            <a:r>
              <a:rPr lang="en-US" sz="1400" dirty="0">
                <a:solidFill>
                  <a:srgbClr val="0F5D61"/>
                </a:solidFill>
              </a:rPr>
              <a:t> </a:t>
            </a:r>
            <a:r>
              <a:rPr lang="en-US" sz="1400" i="1" dirty="0">
                <a:solidFill>
                  <a:schemeClr val="bg1">
                    <a:lumMod val="50000"/>
                  </a:schemeClr>
                </a:solidFill>
              </a:rPr>
              <a:t>(e.g. vaccine effectiveness is not specific enough, vaccine effectiveness in preventing cervical cancer among women aged 18 or more is specific)</a:t>
            </a:r>
          </a:p>
          <a:p>
            <a:pPr marL="538163" lvl="1" indent="-285750">
              <a:spcBef>
                <a:spcPts val="300"/>
              </a:spcBef>
              <a:buFont typeface="Arial" panose="020B0604020202020204" pitchFamily="34" charset="0"/>
              <a:buChar char="•"/>
            </a:pPr>
            <a:r>
              <a:rPr lang="en-US" sz="1400" b="1" dirty="0">
                <a:solidFill>
                  <a:srgbClr val="0F5D61"/>
                </a:solidFill>
              </a:rPr>
              <a:t>Measurable</a:t>
            </a:r>
            <a:r>
              <a:rPr lang="en-US" sz="1400" i="1" dirty="0">
                <a:solidFill>
                  <a:schemeClr val="bg1">
                    <a:lumMod val="50000"/>
                  </a:schemeClr>
                </a:solidFill>
              </a:rPr>
              <a:t> (e.g. vaccine hesitancy is not measurable, while % of the population expressing doubts about the vaccine is measurable) – </a:t>
            </a:r>
            <a:r>
              <a:rPr lang="en-US" sz="1400" i="1" dirty="0">
                <a:solidFill>
                  <a:srgbClr val="0F5D61"/>
                </a:solidFill>
              </a:rPr>
              <a:t>for qualitative criteria, scales (e.g. high/medium/low) can be defined to mitigate the absence of measurable values</a:t>
            </a:r>
            <a:endParaRPr lang="en-US" sz="1400" i="1" dirty="0">
              <a:solidFill>
                <a:schemeClr val="bg1">
                  <a:lumMod val="50000"/>
                </a:schemeClr>
              </a:solidFill>
            </a:endParaRPr>
          </a:p>
          <a:p>
            <a:pPr marL="538163" lvl="1" indent="-285750">
              <a:spcBef>
                <a:spcPts val="300"/>
              </a:spcBef>
              <a:buFont typeface="Arial" panose="020B0604020202020204" pitchFamily="34" charset="0"/>
              <a:buChar char="•"/>
            </a:pPr>
            <a:r>
              <a:rPr lang="en-US" sz="1400" b="1" dirty="0">
                <a:solidFill>
                  <a:srgbClr val="0F5D61"/>
                </a:solidFill>
              </a:rPr>
              <a:t>Consistent with the criteria</a:t>
            </a:r>
            <a:r>
              <a:rPr lang="en-US" sz="1400" dirty="0">
                <a:solidFill>
                  <a:srgbClr val="0F5D61"/>
                </a:solidFill>
              </a:rPr>
              <a:t> </a:t>
            </a:r>
            <a:r>
              <a:rPr lang="en-US" sz="1400" i="1" dirty="0">
                <a:solidFill>
                  <a:schemeClr val="bg1">
                    <a:lumMod val="50000"/>
                  </a:schemeClr>
                </a:solidFill>
              </a:rPr>
              <a:t>(e.g. Number of new cases per year cannot be used for the Prevalence criteria)</a:t>
            </a:r>
          </a:p>
          <a:p>
            <a:pPr marL="538163" lvl="1" indent="-285750">
              <a:spcBef>
                <a:spcPts val="300"/>
              </a:spcBef>
              <a:buFont typeface="Arial" panose="020B0604020202020204" pitchFamily="34" charset="0"/>
              <a:buChar char="•"/>
            </a:pPr>
            <a:r>
              <a:rPr lang="en-US" sz="1400" b="1" dirty="0">
                <a:solidFill>
                  <a:srgbClr val="0F5D61"/>
                </a:solidFill>
              </a:rPr>
              <a:t>Consistent with the vaccine </a:t>
            </a:r>
            <a:r>
              <a:rPr lang="en-US" sz="1400" i="1" dirty="0">
                <a:solidFill>
                  <a:schemeClr val="bg1">
                    <a:lumMod val="50000"/>
                  </a:schemeClr>
                </a:solidFill>
              </a:rPr>
              <a:t>(e.g. availability of cold chain must be limited to either positive or negative cold chain depending on the vaccine)</a:t>
            </a:r>
            <a:endParaRPr lang="en-US" sz="1400" b="1" dirty="0">
              <a:solidFill>
                <a:srgbClr val="0F5D61"/>
              </a:solidFill>
            </a:endParaRPr>
          </a:p>
        </p:txBody>
      </p:sp>
      <p:sp>
        <p:nvSpPr>
          <p:cNvPr id="6" name="Rectangle 5">
            <a:extLst>
              <a:ext uri="{FF2B5EF4-FFF2-40B4-BE49-F238E27FC236}">
                <a16:creationId xmlns:a16="http://schemas.microsoft.com/office/drawing/2014/main" id="{CCC6D572-A865-F2C0-586A-A48168BA47C6}"/>
              </a:ext>
            </a:extLst>
          </p:cNvPr>
          <p:cNvSpPr/>
          <p:nvPr/>
        </p:nvSpPr>
        <p:spPr>
          <a:xfrm>
            <a:off x="417574" y="1376363"/>
            <a:ext cx="6237226" cy="494750"/>
          </a:xfrm>
          <a:prstGeom prst="rect">
            <a:avLst/>
          </a:prstGeom>
          <a:solidFill>
            <a:srgbClr val="0F5D61"/>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lang="en-US" dirty="0"/>
              <a:t>Criteria need to be broken down into indicators</a:t>
            </a:r>
          </a:p>
        </p:txBody>
      </p:sp>
    </p:spTree>
    <p:extLst>
      <p:ext uri="{BB962C8B-B14F-4D97-AF65-F5344CB8AC3E}">
        <p14:creationId xmlns:p14="http://schemas.microsoft.com/office/powerpoint/2010/main" val="7153758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rPr>
              <a:t>Agenda</a:t>
            </a:r>
          </a:p>
        </p:txBody>
      </p:sp>
      <p:sp>
        <p:nvSpPr>
          <p:cNvPr id="19" name="Rounded Rectangle 38">
            <a:extLst>
              <a:ext uri="{FF2B5EF4-FFF2-40B4-BE49-F238E27FC236}">
                <a16:creationId xmlns:a16="http://schemas.microsoft.com/office/drawing/2014/main" id="{FBB0B60E-BB13-B807-3598-7AC9EC10B943}"/>
              </a:ext>
            </a:extLst>
          </p:cNvPr>
          <p:cNvSpPr/>
          <p:nvPr/>
        </p:nvSpPr>
        <p:spPr>
          <a:xfrm>
            <a:off x="2178943" y="1378186"/>
            <a:ext cx="7411451" cy="548640"/>
          </a:xfrm>
          <a:prstGeom prst="round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0" name="Oval 19">
            <a:extLst>
              <a:ext uri="{FF2B5EF4-FFF2-40B4-BE49-F238E27FC236}">
                <a16:creationId xmlns:a16="http://schemas.microsoft.com/office/drawing/2014/main" id="{D16B93B2-C271-7A70-0AC7-FB8CCF605151}"/>
              </a:ext>
            </a:extLst>
          </p:cNvPr>
          <p:cNvSpPr/>
          <p:nvPr/>
        </p:nvSpPr>
        <p:spPr>
          <a:xfrm>
            <a:off x="2381464" y="150182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rPr>
              <a:t>1</a:t>
            </a:r>
          </a:p>
        </p:txBody>
      </p:sp>
      <p:sp>
        <p:nvSpPr>
          <p:cNvPr id="21" name="TextBox 20">
            <a:extLst>
              <a:ext uri="{FF2B5EF4-FFF2-40B4-BE49-F238E27FC236}">
                <a16:creationId xmlns:a16="http://schemas.microsoft.com/office/drawing/2014/main" id="{A3B24CA6-4487-F1A4-EB63-C1EF095FB452}"/>
              </a:ext>
            </a:extLst>
          </p:cNvPr>
          <p:cNvSpPr txBox="1"/>
          <p:nvPr/>
        </p:nvSpPr>
        <p:spPr>
          <a:xfrm>
            <a:off x="2808340" y="1465446"/>
            <a:ext cx="4856287" cy="369332"/>
          </a:xfrm>
          <a:prstGeom prst="rect">
            <a:avLst/>
          </a:prstGeom>
          <a:noFill/>
        </p:spPr>
        <p:txBody>
          <a:bodyPr wrap="square" rtlCol="0">
            <a:spAutoFit/>
          </a:bodyPr>
          <a:lstStyle/>
          <a:p>
            <a:pPr>
              <a:defRPr/>
            </a:pPr>
            <a:r>
              <a:rPr lang="en-US" dirty="0">
                <a:latin typeface="Lato" panose="020F0502020204030203" pitchFamily="34" charset="0"/>
                <a:cs typeface="Times New Roman" panose="02020603050405020304" pitchFamily="18" charset="0"/>
              </a:rPr>
              <a:t>Introductions and Objectives</a:t>
            </a:r>
            <a:endParaRPr lang="en-US" sz="1800" dirty="0">
              <a:latin typeface="Lato" panose="020F0502020204030203" pitchFamily="34" charset="0"/>
              <a:cs typeface="Times New Roman" panose="02020603050405020304" pitchFamily="18" charset="0"/>
            </a:endParaRPr>
          </a:p>
        </p:txBody>
      </p:sp>
      <p:sp>
        <p:nvSpPr>
          <p:cNvPr id="22" name="Rounded Rectangle 40">
            <a:extLst>
              <a:ext uri="{FF2B5EF4-FFF2-40B4-BE49-F238E27FC236}">
                <a16:creationId xmlns:a16="http://schemas.microsoft.com/office/drawing/2014/main" id="{05FA3316-CC91-40B5-A34F-F9FB34C74D71}"/>
              </a:ext>
            </a:extLst>
          </p:cNvPr>
          <p:cNvSpPr/>
          <p:nvPr/>
        </p:nvSpPr>
        <p:spPr>
          <a:xfrm>
            <a:off x="2178943" y="2072965"/>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3" name="Oval 22">
            <a:extLst>
              <a:ext uri="{FF2B5EF4-FFF2-40B4-BE49-F238E27FC236}">
                <a16:creationId xmlns:a16="http://schemas.microsoft.com/office/drawing/2014/main" id="{6C403A07-C8C4-8D75-43EC-F1E30E6B3267}"/>
              </a:ext>
            </a:extLst>
          </p:cNvPr>
          <p:cNvSpPr/>
          <p:nvPr/>
        </p:nvSpPr>
        <p:spPr>
          <a:xfrm>
            <a:off x="2381464" y="219861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rPr>
              <a:t>2</a:t>
            </a:r>
          </a:p>
        </p:txBody>
      </p:sp>
      <p:sp>
        <p:nvSpPr>
          <p:cNvPr id="24" name="TextBox 23">
            <a:extLst>
              <a:ext uri="{FF2B5EF4-FFF2-40B4-BE49-F238E27FC236}">
                <a16:creationId xmlns:a16="http://schemas.microsoft.com/office/drawing/2014/main" id="{7EE35F42-D2E6-AFA3-3046-580A7CD9C56C}"/>
              </a:ext>
            </a:extLst>
          </p:cNvPr>
          <p:cNvSpPr txBox="1"/>
          <p:nvPr/>
        </p:nvSpPr>
        <p:spPr>
          <a:xfrm>
            <a:off x="2837444" y="2159632"/>
            <a:ext cx="6337377" cy="369332"/>
          </a:xfrm>
          <a:prstGeom prst="rect">
            <a:avLst/>
          </a:prstGeom>
          <a:noFill/>
        </p:spPr>
        <p:txBody>
          <a:bodyPr wrap="square" rtlCol="0">
            <a:spAutoFit/>
          </a:bodyPr>
          <a:lstStyle/>
          <a:p>
            <a:pPr>
              <a:defRPr/>
            </a:pPr>
            <a:r>
              <a:rPr lang="en-US" sz="1800" dirty="0">
                <a:latin typeface="Lato" panose="020F0502020204030203" pitchFamily="34" charset="0"/>
                <a:cs typeface="Times New Roman" panose="02020603050405020304" pitchFamily="18" charset="0"/>
              </a:rPr>
              <a:t>Methodology</a:t>
            </a:r>
          </a:p>
        </p:txBody>
      </p:sp>
      <p:sp>
        <p:nvSpPr>
          <p:cNvPr id="25" name="Rounded Rectangle 40">
            <a:extLst>
              <a:ext uri="{FF2B5EF4-FFF2-40B4-BE49-F238E27FC236}">
                <a16:creationId xmlns:a16="http://schemas.microsoft.com/office/drawing/2014/main" id="{76FC30C3-E97D-848E-67A2-C82ED5688130}"/>
              </a:ext>
            </a:extLst>
          </p:cNvPr>
          <p:cNvSpPr/>
          <p:nvPr/>
        </p:nvSpPr>
        <p:spPr>
          <a:xfrm>
            <a:off x="2178943" y="2767744"/>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6" name="Oval 25">
            <a:extLst>
              <a:ext uri="{FF2B5EF4-FFF2-40B4-BE49-F238E27FC236}">
                <a16:creationId xmlns:a16="http://schemas.microsoft.com/office/drawing/2014/main" id="{FFD56DD7-B135-875A-4175-F5330A7D9063}"/>
              </a:ext>
            </a:extLst>
          </p:cNvPr>
          <p:cNvSpPr/>
          <p:nvPr/>
        </p:nvSpPr>
        <p:spPr>
          <a:xfrm>
            <a:off x="2381464" y="289941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rPr>
              <a:t>3</a:t>
            </a:r>
          </a:p>
        </p:txBody>
      </p:sp>
      <p:sp>
        <p:nvSpPr>
          <p:cNvPr id="27" name="TextBox 26">
            <a:extLst>
              <a:ext uri="{FF2B5EF4-FFF2-40B4-BE49-F238E27FC236}">
                <a16:creationId xmlns:a16="http://schemas.microsoft.com/office/drawing/2014/main" id="{53374E8C-1F70-6502-7D1D-D6BF6C2022C9}"/>
              </a:ext>
            </a:extLst>
          </p:cNvPr>
          <p:cNvSpPr txBox="1"/>
          <p:nvPr/>
        </p:nvSpPr>
        <p:spPr>
          <a:xfrm>
            <a:off x="2837444" y="2860434"/>
            <a:ext cx="6337377" cy="369332"/>
          </a:xfrm>
          <a:prstGeom prst="rect">
            <a:avLst/>
          </a:prstGeom>
          <a:noFill/>
        </p:spPr>
        <p:txBody>
          <a:bodyPr wrap="square" rtlCol="0">
            <a:spAutoFit/>
          </a:bodyPr>
          <a:lstStyle/>
          <a:p>
            <a:pPr>
              <a:defRPr/>
            </a:pPr>
            <a:r>
              <a:rPr lang="en-US" sz="1800" dirty="0">
                <a:latin typeface="Lato" panose="020F0502020204030203" pitchFamily="34" charset="0"/>
                <a:cs typeface="Times New Roman" panose="02020603050405020304" pitchFamily="18" charset="0"/>
              </a:rPr>
              <a:t>Timeframe</a:t>
            </a:r>
          </a:p>
        </p:txBody>
      </p:sp>
      <p:sp>
        <p:nvSpPr>
          <p:cNvPr id="28" name="Rounded Rectangle 40">
            <a:extLst>
              <a:ext uri="{FF2B5EF4-FFF2-40B4-BE49-F238E27FC236}">
                <a16:creationId xmlns:a16="http://schemas.microsoft.com/office/drawing/2014/main" id="{D3D42BC3-2818-5A01-6AFA-87C80EC7A992}"/>
              </a:ext>
            </a:extLst>
          </p:cNvPr>
          <p:cNvSpPr/>
          <p:nvPr/>
        </p:nvSpPr>
        <p:spPr>
          <a:xfrm>
            <a:off x="2178942" y="3465351"/>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9" name="Oval 28">
            <a:extLst>
              <a:ext uri="{FF2B5EF4-FFF2-40B4-BE49-F238E27FC236}">
                <a16:creationId xmlns:a16="http://schemas.microsoft.com/office/drawing/2014/main" id="{6CF8C4C0-4D71-1657-BBA2-719BEEA12F99}"/>
              </a:ext>
            </a:extLst>
          </p:cNvPr>
          <p:cNvSpPr/>
          <p:nvPr/>
        </p:nvSpPr>
        <p:spPr>
          <a:xfrm>
            <a:off x="2381464" y="3603267"/>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kern="0" dirty="0">
                <a:solidFill>
                  <a:srgbClr val="FFFFFF"/>
                </a:solidFill>
                <a:latin typeface="Lato" panose="020F0502020204030203" pitchFamily="34" charset="0"/>
                <a:cs typeface="Times New Roman" panose="02020603050405020304" pitchFamily="18" charset="0"/>
                <a:sym typeface="Arial"/>
              </a:rPr>
              <a:t>4</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0" name="TextBox 29">
            <a:extLst>
              <a:ext uri="{FF2B5EF4-FFF2-40B4-BE49-F238E27FC236}">
                <a16:creationId xmlns:a16="http://schemas.microsoft.com/office/drawing/2014/main" id="{123B729E-AD52-726E-D9A4-090E327761B2}"/>
              </a:ext>
            </a:extLst>
          </p:cNvPr>
          <p:cNvSpPr txBox="1"/>
          <p:nvPr/>
        </p:nvSpPr>
        <p:spPr>
          <a:xfrm>
            <a:off x="2837444" y="3564288"/>
            <a:ext cx="6337377" cy="369332"/>
          </a:xfrm>
          <a:prstGeom prst="rect">
            <a:avLst/>
          </a:prstGeom>
          <a:noFill/>
        </p:spPr>
        <p:txBody>
          <a:bodyPr wrap="square" rtlCol="0">
            <a:spAutoFit/>
          </a:bodyPr>
          <a:lstStyle/>
          <a:p>
            <a:pPr>
              <a:defRPr/>
            </a:pPr>
            <a:r>
              <a:rPr lang="en-US" sz="1800" dirty="0">
                <a:latin typeface="Lato" panose="020F0502020204030203" pitchFamily="34" charset="0"/>
                <a:cs typeface="Times New Roman" panose="02020603050405020304" pitchFamily="18" charset="0"/>
              </a:rPr>
              <a:t>Vaccine Candidates</a:t>
            </a:r>
          </a:p>
        </p:txBody>
      </p:sp>
      <p:sp>
        <p:nvSpPr>
          <p:cNvPr id="31" name="Rounded Rectangle 40">
            <a:extLst>
              <a:ext uri="{FF2B5EF4-FFF2-40B4-BE49-F238E27FC236}">
                <a16:creationId xmlns:a16="http://schemas.microsoft.com/office/drawing/2014/main" id="{BE6174A7-4627-4A3D-0131-5C8F401D008F}"/>
              </a:ext>
            </a:extLst>
          </p:cNvPr>
          <p:cNvSpPr/>
          <p:nvPr/>
        </p:nvSpPr>
        <p:spPr>
          <a:xfrm>
            <a:off x="2178941" y="4160918"/>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32" name="Oval 31">
            <a:extLst>
              <a:ext uri="{FF2B5EF4-FFF2-40B4-BE49-F238E27FC236}">
                <a16:creationId xmlns:a16="http://schemas.microsoft.com/office/drawing/2014/main" id="{8D6A552E-FB80-B962-AB7F-E61AF60BA6DC}"/>
              </a:ext>
            </a:extLst>
          </p:cNvPr>
          <p:cNvSpPr/>
          <p:nvPr/>
        </p:nvSpPr>
        <p:spPr>
          <a:xfrm>
            <a:off x="2381464" y="428955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dirty="0">
                <a:solidFill>
                  <a:srgbClr val="FFFFFF"/>
                </a:solidFill>
                <a:latin typeface="Lato" panose="020F0502020204030203" pitchFamily="34" charset="0"/>
                <a:cs typeface="Times New Roman" panose="02020603050405020304" pitchFamily="18" charset="0"/>
                <a:sym typeface="Arial"/>
              </a:rPr>
              <a:t>5</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3" name="TextBox 32">
            <a:extLst>
              <a:ext uri="{FF2B5EF4-FFF2-40B4-BE49-F238E27FC236}">
                <a16:creationId xmlns:a16="http://schemas.microsoft.com/office/drawing/2014/main" id="{3D72FB51-578A-8C22-A4FE-474B1E5EEF64}"/>
              </a:ext>
            </a:extLst>
          </p:cNvPr>
          <p:cNvSpPr txBox="1"/>
          <p:nvPr/>
        </p:nvSpPr>
        <p:spPr>
          <a:xfrm>
            <a:off x="2837444" y="4250572"/>
            <a:ext cx="6337377" cy="369332"/>
          </a:xfrm>
          <a:prstGeom prst="rect">
            <a:avLst/>
          </a:prstGeom>
          <a:noFill/>
        </p:spPr>
        <p:txBody>
          <a:bodyPr wrap="square" rtlCol="0">
            <a:spAutoFit/>
          </a:bodyPr>
          <a:lstStyle>
            <a:defPPr>
              <a:defRPr lang="en-US"/>
            </a:defPPr>
            <a:lvl1pPr>
              <a:defRPr>
                <a:latin typeface="Lato" panose="020F0502020204030203" pitchFamily="34" charset="0"/>
                <a:cs typeface="Times New Roman" panose="02020603050405020304" pitchFamily="18" charset="0"/>
              </a:defRPr>
            </a:lvl1pPr>
          </a:lstStyle>
          <a:p>
            <a:r>
              <a:rPr lang="fr-FR" noProof="0" dirty="0" err="1"/>
              <a:t>Prioritization</a:t>
            </a:r>
            <a:r>
              <a:rPr lang="fr-FR" noProof="0" dirty="0"/>
              <a:t> </a:t>
            </a:r>
            <a:r>
              <a:rPr lang="fr-FR" noProof="0" dirty="0" err="1"/>
              <a:t>Criteria</a:t>
            </a:r>
            <a:endParaRPr lang="fr-FR" noProof="0" dirty="0"/>
          </a:p>
        </p:txBody>
      </p:sp>
      <p:sp>
        <p:nvSpPr>
          <p:cNvPr id="34" name="Rounded Rectangle 40">
            <a:extLst>
              <a:ext uri="{FF2B5EF4-FFF2-40B4-BE49-F238E27FC236}">
                <a16:creationId xmlns:a16="http://schemas.microsoft.com/office/drawing/2014/main" id="{970E1E12-8AC9-453D-CD86-BFE2C58CF9DE}"/>
              </a:ext>
            </a:extLst>
          </p:cNvPr>
          <p:cNvSpPr/>
          <p:nvPr/>
        </p:nvSpPr>
        <p:spPr>
          <a:xfrm>
            <a:off x="2178941" y="4858368"/>
            <a:ext cx="7411451" cy="548640"/>
          </a:xfrm>
          <a:prstGeom prst="roundRect">
            <a:avLst/>
          </a:prstGeom>
          <a:solidFill>
            <a:srgbClr val="0F5D61"/>
          </a:solidFill>
          <a:ln>
            <a:solidFill>
              <a:srgbClr val="0F5D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35" name="Oval 34">
            <a:extLst>
              <a:ext uri="{FF2B5EF4-FFF2-40B4-BE49-F238E27FC236}">
                <a16:creationId xmlns:a16="http://schemas.microsoft.com/office/drawing/2014/main" id="{96C9C700-DD1B-13CA-EA81-5FA117CD8774}"/>
              </a:ext>
            </a:extLst>
          </p:cNvPr>
          <p:cNvSpPr/>
          <p:nvPr/>
        </p:nvSpPr>
        <p:spPr>
          <a:xfrm>
            <a:off x="2381464" y="498700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dirty="0">
                <a:solidFill>
                  <a:srgbClr val="FFFFFF"/>
                </a:solidFill>
                <a:latin typeface="Lato" panose="020F0502020204030203" pitchFamily="34" charset="0"/>
                <a:cs typeface="Times New Roman" panose="02020603050405020304" pitchFamily="18" charset="0"/>
                <a:sym typeface="Arial"/>
              </a:rPr>
              <a:t>6</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6" name="TextBox 35">
            <a:extLst>
              <a:ext uri="{FF2B5EF4-FFF2-40B4-BE49-F238E27FC236}">
                <a16:creationId xmlns:a16="http://schemas.microsoft.com/office/drawing/2014/main" id="{4F15F336-631F-F050-C36E-367A3ECC465C}"/>
              </a:ext>
            </a:extLst>
          </p:cNvPr>
          <p:cNvSpPr txBox="1"/>
          <p:nvPr/>
        </p:nvSpPr>
        <p:spPr>
          <a:xfrm>
            <a:off x="2837444" y="4948022"/>
            <a:ext cx="6337377" cy="369332"/>
          </a:xfrm>
          <a:prstGeom prst="rect">
            <a:avLst/>
          </a:prstGeom>
          <a:noFill/>
        </p:spPr>
        <p:txBody>
          <a:bodyPr wrap="square" rtlCol="0">
            <a:spAutoFit/>
          </a:bodyPr>
          <a:lstStyle>
            <a:defPPr>
              <a:defRPr lang="en-US"/>
            </a:defPPr>
            <a:lvl1pPr>
              <a:defRPr>
                <a:latin typeface="Lato" panose="020F0502020204030203" pitchFamily="34" charset="0"/>
                <a:cs typeface="Times New Roman" panose="02020603050405020304" pitchFamily="18" charset="0"/>
              </a:defRPr>
            </a:lvl1pPr>
          </a:lstStyle>
          <a:p>
            <a:r>
              <a:rPr lang="fr-FR" noProof="0" dirty="0">
                <a:solidFill>
                  <a:schemeClr val="bg1"/>
                </a:solidFill>
              </a:rPr>
              <a:t>Plan for Evidence Collection</a:t>
            </a:r>
          </a:p>
        </p:txBody>
      </p:sp>
      <p:sp>
        <p:nvSpPr>
          <p:cNvPr id="37" name="Rounded Rectangle 40">
            <a:extLst>
              <a:ext uri="{FF2B5EF4-FFF2-40B4-BE49-F238E27FC236}">
                <a16:creationId xmlns:a16="http://schemas.microsoft.com/office/drawing/2014/main" id="{EC3778AA-841F-04B8-B990-F13528AC06E5}"/>
              </a:ext>
            </a:extLst>
          </p:cNvPr>
          <p:cNvSpPr/>
          <p:nvPr/>
        </p:nvSpPr>
        <p:spPr>
          <a:xfrm>
            <a:off x="2178941" y="5550476"/>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38" name="Oval 37">
            <a:extLst>
              <a:ext uri="{FF2B5EF4-FFF2-40B4-BE49-F238E27FC236}">
                <a16:creationId xmlns:a16="http://schemas.microsoft.com/office/drawing/2014/main" id="{C4281BA0-6569-8264-B438-2D5A3852AEA5}"/>
              </a:ext>
            </a:extLst>
          </p:cNvPr>
          <p:cNvSpPr/>
          <p:nvPr/>
        </p:nvSpPr>
        <p:spPr>
          <a:xfrm>
            <a:off x="2381464" y="5679109"/>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dirty="0">
                <a:solidFill>
                  <a:srgbClr val="FFFFFF"/>
                </a:solidFill>
                <a:latin typeface="Lato" panose="020F0502020204030203" pitchFamily="34" charset="0"/>
                <a:cs typeface="Times New Roman" panose="02020603050405020304" pitchFamily="18" charset="0"/>
                <a:sym typeface="Arial"/>
              </a:rPr>
              <a:t>7</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9" name="TextBox 38">
            <a:extLst>
              <a:ext uri="{FF2B5EF4-FFF2-40B4-BE49-F238E27FC236}">
                <a16:creationId xmlns:a16="http://schemas.microsoft.com/office/drawing/2014/main" id="{C1515AAB-CC74-6D36-78DB-FB191E8724B1}"/>
              </a:ext>
            </a:extLst>
          </p:cNvPr>
          <p:cNvSpPr txBox="1"/>
          <p:nvPr/>
        </p:nvSpPr>
        <p:spPr>
          <a:xfrm>
            <a:off x="2837444" y="5640130"/>
            <a:ext cx="6337377" cy="369332"/>
          </a:xfrm>
          <a:prstGeom prst="rect">
            <a:avLst/>
          </a:prstGeom>
          <a:noFill/>
        </p:spPr>
        <p:txBody>
          <a:bodyPr wrap="square" rtlCol="0">
            <a:spAutoFit/>
          </a:bodyPr>
          <a:lstStyle>
            <a:defPPr>
              <a:defRPr lang="en-US"/>
            </a:defPPr>
            <a:lvl1pPr>
              <a:defRPr>
                <a:latin typeface="Lato" panose="020F0502020204030203" pitchFamily="34" charset="0"/>
                <a:cs typeface="Times New Roman" panose="02020603050405020304" pitchFamily="18" charset="0"/>
              </a:defRPr>
            </a:lvl1pPr>
          </a:lstStyle>
          <a:p>
            <a:r>
              <a:rPr lang="fr-FR" noProof="0" dirty="0" err="1"/>
              <a:t>Workplan</a:t>
            </a:r>
            <a:r>
              <a:rPr lang="fr-FR" noProof="0" dirty="0"/>
              <a:t> and Conclusion</a:t>
            </a:r>
          </a:p>
        </p:txBody>
      </p:sp>
    </p:spTree>
    <p:extLst>
      <p:ext uri="{BB962C8B-B14F-4D97-AF65-F5344CB8AC3E}">
        <p14:creationId xmlns:p14="http://schemas.microsoft.com/office/powerpoint/2010/main" val="160672665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EFAEC92-D1D2-6721-A2FC-577C5C98A070}"/>
              </a:ext>
            </a:extLst>
          </p:cNvPr>
          <p:cNvSpPr txBox="1"/>
          <p:nvPr/>
        </p:nvSpPr>
        <p:spPr>
          <a:xfrm>
            <a:off x="440501" y="1101466"/>
            <a:ext cx="11310999" cy="5387824"/>
          </a:xfrm>
          <a:prstGeom prst="rect">
            <a:avLst/>
          </a:prstGeom>
          <a:solidFill>
            <a:schemeClr val="bg1">
              <a:lumMod val="95000"/>
            </a:schemeClr>
          </a:solidFill>
        </p:spPr>
        <p:txBody>
          <a:bodyPr wrap="square" numCol="1" anchor="t">
            <a:noAutofit/>
          </a:bodyPr>
          <a:lstStyle/>
          <a:p>
            <a:pPr marL="285750" indent="-285750">
              <a:lnSpc>
                <a:spcPct val="107000"/>
              </a:lnSpc>
              <a:buFont typeface="Arial" panose="020B0604020202020204" pitchFamily="34" charset="0"/>
              <a:buChar char="•"/>
            </a:pPr>
            <a:r>
              <a:rPr lang="en-US" dirty="0">
                <a:ea typeface="Calibri" panose="020F0502020204030204" pitchFamily="34" charset="0"/>
                <a:cs typeface="Times New Roman" panose="02020603050405020304" pitchFamily="18" charset="0"/>
              </a:rPr>
              <a:t>Thorough evidence collection is vital for comprehensive and evidence-based prioritization and sequencing decisions.</a:t>
            </a:r>
          </a:p>
          <a:p>
            <a:pPr>
              <a:lnSpc>
                <a:spcPct val="107000"/>
              </a:lnSpc>
            </a:pPr>
            <a:endParaRPr lang="en-US" dirty="0">
              <a:ea typeface="Calibri" panose="020F0502020204030204" pitchFamily="34" charset="0"/>
              <a:cs typeface="Times New Roman" panose="02020603050405020304" pitchFamily="18" charset="0"/>
            </a:endParaRPr>
          </a:p>
          <a:p>
            <a:pPr marL="285750" indent="-285750">
              <a:lnSpc>
                <a:spcPct val="107000"/>
              </a:lnSpc>
              <a:buFont typeface="Arial" panose="020B0604020202020204" pitchFamily="34" charset="0"/>
              <a:buChar char="•"/>
            </a:pPr>
            <a:r>
              <a:rPr lang="en-US" dirty="0">
                <a:ea typeface="Calibri" panose="020F0502020204030204" pitchFamily="34" charset="0"/>
                <a:cs typeface="Times New Roman" panose="02020603050405020304" pitchFamily="18" charset="0"/>
              </a:rPr>
              <a:t>We will work together to complete an evidence collection plan, including the following:</a:t>
            </a:r>
          </a:p>
          <a:p>
            <a:pPr marL="742950" lvl="1" indent="-285750">
              <a:lnSpc>
                <a:spcPct val="107000"/>
              </a:lnSpc>
              <a:buFont typeface="Arial" panose="020B0604020202020204" pitchFamily="34" charset="0"/>
              <a:buChar char="•"/>
            </a:pPr>
            <a:r>
              <a:rPr lang="en-US" dirty="0">
                <a:ea typeface="Calibri" panose="020F0502020204030204" pitchFamily="34" charset="0"/>
                <a:cs typeface="Times New Roman" panose="02020603050405020304" pitchFamily="18" charset="0"/>
              </a:rPr>
              <a:t>Selecting indicators for each criteria</a:t>
            </a:r>
          </a:p>
          <a:p>
            <a:pPr marL="742950" lvl="1" indent="-285750">
              <a:lnSpc>
                <a:spcPct val="107000"/>
              </a:lnSpc>
              <a:buFont typeface="Arial" panose="020B0604020202020204" pitchFamily="34" charset="0"/>
              <a:buChar char="•"/>
            </a:pPr>
            <a:r>
              <a:rPr lang="en-US" dirty="0">
                <a:ea typeface="Calibri" panose="020F0502020204030204" pitchFamily="34" charset="0"/>
                <a:cs typeface="Times New Roman" panose="02020603050405020304" pitchFamily="18" charset="0"/>
              </a:rPr>
              <a:t>Identifying whether data is expected to be global or country-specific, </a:t>
            </a:r>
            <a:r>
              <a:rPr lang="en-US" dirty="0" err="1">
                <a:ea typeface="Calibri" panose="020F0502020204030204" pitchFamily="34" charset="0"/>
                <a:cs typeface="Times New Roman" panose="02020603050405020304" pitchFamily="18" charset="0"/>
              </a:rPr>
              <a:t>e,g</a:t>
            </a:r>
            <a:r>
              <a:rPr lang="en-US" dirty="0">
                <a:ea typeface="Calibri" panose="020F0502020204030204" pitchFamily="34" charset="0"/>
                <a:cs typeface="Times New Roman" panose="02020603050405020304" pitchFamily="18" charset="0"/>
              </a:rPr>
              <a:t>.:</a:t>
            </a:r>
          </a:p>
          <a:p>
            <a:pPr marL="1200150" lvl="2" indent="-285750">
              <a:lnSpc>
                <a:spcPct val="107000"/>
              </a:lnSpc>
              <a:buFont typeface="Arial" panose="020B0604020202020204" pitchFamily="34" charset="0"/>
              <a:buChar char="•"/>
            </a:pPr>
            <a:r>
              <a:rPr lang="en-US" dirty="0">
                <a:ea typeface="Calibri" panose="020F0502020204030204" pitchFamily="34" charset="0"/>
                <a:cs typeface="Times New Roman" panose="02020603050405020304" pitchFamily="18" charset="0"/>
              </a:rPr>
              <a:t>Global: duration of protection, vaccine safety</a:t>
            </a:r>
          </a:p>
          <a:p>
            <a:pPr marL="1200150" lvl="2" indent="-285750">
              <a:lnSpc>
                <a:spcPct val="107000"/>
              </a:lnSpc>
              <a:buFont typeface="Arial" panose="020B0604020202020204" pitchFamily="34" charset="0"/>
              <a:buChar char="•"/>
            </a:pPr>
            <a:r>
              <a:rPr lang="en-US" dirty="0">
                <a:ea typeface="Calibri" panose="020F0502020204030204" pitchFamily="34" charset="0"/>
                <a:cs typeface="Times New Roman" panose="02020603050405020304" pitchFamily="18" charset="0"/>
              </a:rPr>
              <a:t>Country-specific: perception of the target population of the disease risk, expected availability of funding</a:t>
            </a:r>
          </a:p>
          <a:p>
            <a:pPr marL="742950" lvl="1" indent="-285750">
              <a:lnSpc>
                <a:spcPct val="107000"/>
              </a:lnSpc>
              <a:buFont typeface="Arial" panose="020B0604020202020204" pitchFamily="34" charset="0"/>
              <a:buChar char="•"/>
            </a:pPr>
            <a:r>
              <a:rPr lang="en-US" dirty="0">
                <a:ea typeface="Calibri" panose="020F0502020204030204" pitchFamily="34" charset="0"/>
                <a:cs typeface="Times New Roman" panose="02020603050405020304" pitchFamily="18" charset="0"/>
              </a:rPr>
              <a:t>Clearly assigning leads based on how data is expected to be available, e.g.:</a:t>
            </a:r>
          </a:p>
          <a:p>
            <a:pPr marL="1200150" lvl="2" indent="-285750">
              <a:lnSpc>
                <a:spcPct val="107000"/>
              </a:lnSpc>
              <a:buFont typeface="Arial" panose="020B0604020202020204" pitchFamily="34" charset="0"/>
              <a:buChar char="•"/>
            </a:pPr>
            <a:r>
              <a:rPr lang="en-US" dirty="0">
                <a:ea typeface="Calibri" panose="020F0502020204030204" pitchFamily="34" charset="0"/>
                <a:cs typeface="Times New Roman" panose="02020603050405020304" pitchFamily="18" charset="0"/>
              </a:rPr>
              <a:t>By vaccine: information on the benefits of the vaccine, vaccine safety</a:t>
            </a:r>
          </a:p>
          <a:p>
            <a:pPr marL="1200150" lvl="2" indent="-285750">
              <a:lnSpc>
                <a:spcPct val="107000"/>
              </a:lnSpc>
              <a:buFont typeface="Arial" panose="020B0604020202020204" pitchFamily="34" charset="0"/>
              <a:buChar char="•"/>
            </a:pPr>
            <a:r>
              <a:rPr lang="en-US" dirty="0">
                <a:ea typeface="Calibri" panose="020F0502020204030204" pitchFamily="34" charset="0"/>
                <a:cs typeface="Times New Roman" panose="02020603050405020304" pitchFamily="18" charset="0"/>
              </a:rPr>
              <a:t>By criteria: burden of disease, expected availability of funding</a:t>
            </a:r>
          </a:p>
          <a:p>
            <a:pPr marL="742950" lvl="1" indent="-285750">
              <a:lnSpc>
                <a:spcPct val="107000"/>
              </a:lnSpc>
              <a:buFont typeface="Arial" panose="020B0604020202020204" pitchFamily="34" charset="0"/>
              <a:buChar char="•"/>
            </a:pPr>
            <a:r>
              <a:rPr lang="en-US" dirty="0">
                <a:ea typeface="Calibri" panose="020F0502020204030204" pitchFamily="34" charset="0"/>
                <a:cs typeface="Times New Roman" panose="02020603050405020304" pitchFamily="18" charset="0"/>
              </a:rPr>
              <a:t>Identifying known resources for each data point to support the assigned lead.</a:t>
            </a:r>
          </a:p>
          <a:p>
            <a:pPr>
              <a:lnSpc>
                <a:spcPct val="107000"/>
              </a:lnSpc>
            </a:pPr>
            <a:endParaRPr lang="en-US" dirty="0">
              <a:effectLst/>
              <a:ea typeface="Calibri" panose="020F0502020204030204" pitchFamily="34" charset="0"/>
              <a:cs typeface="Times New Roman" panose="02020603050405020304" pitchFamily="18" charset="0"/>
            </a:endParaRPr>
          </a:p>
          <a:p>
            <a:pPr marL="285750" indent="-285750">
              <a:lnSpc>
                <a:spcPct val="107000"/>
              </a:lnSpc>
              <a:buFont typeface="Arial" panose="020B0604020202020204" pitchFamily="34" charset="0"/>
              <a:buChar char="•"/>
            </a:pPr>
            <a:r>
              <a:rPr lang="en-US" i="1" dirty="0">
                <a:solidFill>
                  <a:srgbClr val="FF0000"/>
                </a:solidFill>
                <a:effectLst/>
                <a:ea typeface="Calibri" panose="020F0502020204030204" pitchFamily="34" charset="0"/>
                <a:cs typeface="Times New Roman" panose="02020603050405020304" pitchFamily="18" charset="0"/>
              </a:rPr>
              <a:t>Add additional information as relevant, such as: timeline for evidence collection, how to collect and assess evidence, how to submit results to Evidence Collection Lead</a:t>
            </a:r>
          </a:p>
        </p:txBody>
      </p:sp>
      <p:sp>
        <p:nvSpPr>
          <p:cNvPr id="5" name="Google Shape;427;p16">
            <a:extLst>
              <a:ext uri="{FF2B5EF4-FFF2-40B4-BE49-F238E27FC236}">
                <a16:creationId xmlns:a16="http://schemas.microsoft.com/office/drawing/2014/main" id="{468DC45C-B8C3-261C-A190-167701684008}"/>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dirty="0">
              <a:latin typeface="Lato" panose="020F0502020204030203" pitchFamily="34" charset="0"/>
              <a:cs typeface="Times New Roman" panose="02020603050405020304" pitchFamily="18" charset="0"/>
            </a:endParaRPr>
          </a:p>
        </p:txBody>
      </p:sp>
      <p:sp>
        <p:nvSpPr>
          <p:cNvPr id="6" name="Google Shape;126;p14">
            <a:extLst>
              <a:ext uri="{FF2B5EF4-FFF2-40B4-BE49-F238E27FC236}">
                <a16:creationId xmlns:a16="http://schemas.microsoft.com/office/drawing/2014/main" id="{29C180FE-BB3B-E5E3-4093-E1B3D91B9F8F}"/>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rPr>
              <a:t>Plan for Evidence Collection</a:t>
            </a:r>
          </a:p>
        </p:txBody>
      </p:sp>
      <p:sp>
        <p:nvSpPr>
          <p:cNvPr id="10" name="Star: 10 Points 17">
            <a:extLst>
              <a:ext uri="{FF2B5EF4-FFF2-40B4-BE49-F238E27FC236}">
                <a16:creationId xmlns:a16="http://schemas.microsoft.com/office/drawing/2014/main" id="{CC6E4CE7-2137-050E-8394-5BDED3EA33EE}"/>
              </a:ext>
            </a:extLst>
          </p:cNvPr>
          <p:cNvSpPr/>
          <p:nvPr/>
        </p:nvSpPr>
        <p:spPr>
          <a:xfrm>
            <a:off x="10116091" y="259371"/>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To be updated by country</a:t>
            </a:r>
          </a:p>
        </p:txBody>
      </p:sp>
    </p:spTree>
    <p:extLst>
      <p:ext uri="{BB962C8B-B14F-4D97-AF65-F5344CB8AC3E}">
        <p14:creationId xmlns:p14="http://schemas.microsoft.com/office/powerpoint/2010/main" val="28287505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rPr>
              <a:t>Agenda</a:t>
            </a:r>
          </a:p>
        </p:txBody>
      </p:sp>
      <p:sp>
        <p:nvSpPr>
          <p:cNvPr id="19" name="Rounded Rectangle 38">
            <a:extLst>
              <a:ext uri="{FF2B5EF4-FFF2-40B4-BE49-F238E27FC236}">
                <a16:creationId xmlns:a16="http://schemas.microsoft.com/office/drawing/2014/main" id="{FBB0B60E-BB13-B807-3598-7AC9EC10B943}"/>
              </a:ext>
            </a:extLst>
          </p:cNvPr>
          <p:cNvSpPr/>
          <p:nvPr/>
        </p:nvSpPr>
        <p:spPr>
          <a:xfrm>
            <a:off x="2178943" y="1378186"/>
            <a:ext cx="7411451" cy="548640"/>
          </a:xfrm>
          <a:prstGeom prst="round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0" name="Oval 19">
            <a:extLst>
              <a:ext uri="{FF2B5EF4-FFF2-40B4-BE49-F238E27FC236}">
                <a16:creationId xmlns:a16="http://schemas.microsoft.com/office/drawing/2014/main" id="{D16B93B2-C271-7A70-0AC7-FB8CCF605151}"/>
              </a:ext>
            </a:extLst>
          </p:cNvPr>
          <p:cNvSpPr/>
          <p:nvPr/>
        </p:nvSpPr>
        <p:spPr>
          <a:xfrm>
            <a:off x="2381464" y="150182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rPr>
              <a:t>1</a:t>
            </a:r>
          </a:p>
        </p:txBody>
      </p:sp>
      <p:sp>
        <p:nvSpPr>
          <p:cNvPr id="21" name="TextBox 20">
            <a:extLst>
              <a:ext uri="{FF2B5EF4-FFF2-40B4-BE49-F238E27FC236}">
                <a16:creationId xmlns:a16="http://schemas.microsoft.com/office/drawing/2014/main" id="{A3B24CA6-4487-F1A4-EB63-C1EF095FB452}"/>
              </a:ext>
            </a:extLst>
          </p:cNvPr>
          <p:cNvSpPr txBox="1"/>
          <p:nvPr/>
        </p:nvSpPr>
        <p:spPr>
          <a:xfrm>
            <a:off x="2808340" y="1465446"/>
            <a:ext cx="4856287" cy="369332"/>
          </a:xfrm>
          <a:prstGeom prst="rect">
            <a:avLst/>
          </a:prstGeom>
          <a:noFill/>
        </p:spPr>
        <p:txBody>
          <a:bodyPr wrap="square" rtlCol="0">
            <a:spAutoFit/>
          </a:bodyPr>
          <a:lstStyle/>
          <a:p>
            <a:pPr>
              <a:defRPr/>
            </a:pPr>
            <a:r>
              <a:rPr lang="en-US" dirty="0">
                <a:latin typeface="Lato" panose="020F0502020204030203" pitchFamily="34" charset="0"/>
                <a:cs typeface="Times New Roman" panose="02020603050405020304" pitchFamily="18" charset="0"/>
              </a:rPr>
              <a:t>Introductions and Objectives</a:t>
            </a:r>
            <a:endParaRPr lang="en-US" sz="1800" dirty="0">
              <a:latin typeface="Lato" panose="020F0502020204030203" pitchFamily="34" charset="0"/>
              <a:cs typeface="Times New Roman" panose="02020603050405020304" pitchFamily="18" charset="0"/>
            </a:endParaRPr>
          </a:p>
        </p:txBody>
      </p:sp>
      <p:sp>
        <p:nvSpPr>
          <p:cNvPr id="22" name="Rounded Rectangle 40">
            <a:extLst>
              <a:ext uri="{FF2B5EF4-FFF2-40B4-BE49-F238E27FC236}">
                <a16:creationId xmlns:a16="http://schemas.microsoft.com/office/drawing/2014/main" id="{05FA3316-CC91-40B5-A34F-F9FB34C74D71}"/>
              </a:ext>
            </a:extLst>
          </p:cNvPr>
          <p:cNvSpPr/>
          <p:nvPr/>
        </p:nvSpPr>
        <p:spPr>
          <a:xfrm>
            <a:off x="2178943" y="2072965"/>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3" name="Oval 22">
            <a:extLst>
              <a:ext uri="{FF2B5EF4-FFF2-40B4-BE49-F238E27FC236}">
                <a16:creationId xmlns:a16="http://schemas.microsoft.com/office/drawing/2014/main" id="{6C403A07-C8C4-8D75-43EC-F1E30E6B3267}"/>
              </a:ext>
            </a:extLst>
          </p:cNvPr>
          <p:cNvSpPr/>
          <p:nvPr/>
        </p:nvSpPr>
        <p:spPr>
          <a:xfrm>
            <a:off x="2381464" y="219861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rPr>
              <a:t>2</a:t>
            </a:r>
          </a:p>
        </p:txBody>
      </p:sp>
      <p:sp>
        <p:nvSpPr>
          <p:cNvPr id="24" name="TextBox 23">
            <a:extLst>
              <a:ext uri="{FF2B5EF4-FFF2-40B4-BE49-F238E27FC236}">
                <a16:creationId xmlns:a16="http://schemas.microsoft.com/office/drawing/2014/main" id="{7EE35F42-D2E6-AFA3-3046-580A7CD9C56C}"/>
              </a:ext>
            </a:extLst>
          </p:cNvPr>
          <p:cNvSpPr txBox="1"/>
          <p:nvPr/>
        </p:nvSpPr>
        <p:spPr>
          <a:xfrm>
            <a:off x="2837444" y="2159632"/>
            <a:ext cx="6337377" cy="369332"/>
          </a:xfrm>
          <a:prstGeom prst="rect">
            <a:avLst/>
          </a:prstGeom>
          <a:noFill/>
        </p:spPr>
        <p:txBody>
          <a:bodyPr wrap="square" rtlCol="0">
            <a:spAutoFit/>
          </a:bodyPr>
          <a:lstStyle/>
          <a:p>
            <a:pPr>
              <a:defRPr/>
            </a:pPr>
            <a:r>
              <a:rPr lang="en-US" sz="1800" dirty="0">
                <a:latin typeface="Lato" panose="020F0502020204030203" pitchFamily="34" charset="0"/>
                <a:cs typeface="Times New Roman" panose="02020603050405020304" pitchFamily="18" charset="0"/>
              </a:rPr>
              <a:t>Methodology</a:t>
            </a:r>
          </a:p>
        </p:txBody>
      </p:sp>
      <p:sp>
        <p:nvSpPr>
          <p:cNvPr id="25" name="Rounded Rectangle 40">
            <a:extLst>
              <a:ext uri="{FF2B5EF4-FFF2-40B4-BE49-F238E27FC236}">
                <a16:creationId xmlns:a16="http://schemas.microsoft.com/office/drawing/2014/main" id="{76FC30C3-E97D-848E-67A2-C82ED5688130}"/>
              </a:ext>
            </a:extLst>
          </p:cNvPr>
          <p:cNvSpPr/>
          <p:nvPr/>
        </p:nvSpPr>
        <p:spPr>
          <a:xfrm>
            <a:off x="2178943" y="2767744"/>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6" name="Oval 25">
            <a:extLst>
              <a:ext uri="{FF2B5EF4-FFF2-40B4-BE49-F238E27FC236}">
                <a16:creationId xmlns:a16="http://schemas.microsoft.com/office/drawing/2014/main" id="{FFD56DD7-B135-875A-4175-F5330A7D9063}"/>
              </a:ext>
            </a:extLst>
          </p:cNvPr>
          <p:cNvSpPr/>
          <p:nvPr/>
        </p:nvSpPr>
        <p:spPr>
          <a:xfrm>
            <a:off x="2381464" y="289941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rPr>
              <a:t>3</a:t>
            </a:r>
          </a:p>
        </p:txBody>
      </p:sp>
      <p:sp>
        <p:nvSpPr>
          <p:cNvPr id="27" name="TextBox 26">
            <a:extLst>
              <a:ext uri="{FF2B5EF4-FFF2-40B4-BE49-F238E27FC236}">
                <a16:creationId xmlns:a16="http://schemas.microsoft.com/office/drawing/2014/main" id="{53374E8C-1F70-6502-7D1D-D6BF6C2022C9}"/>
              </a:ext>
            </a:extLst>
          </p:cNvPr>
          <p:cNvSpPr txBox="1"/>
          <p:nvPr/>
        </p:nvSpPr>
        <p:spPr>
          <a:xfrm>
            <a:off x="2837444" y="2860434"/>
            <a:ext cx="6337377" cy="369332"/>
          </a:xfrm>
          <a:prstGeom prst="rect">
            <a:avLst/>
          </a:prstGeom>
          <a:noFill/>
        </p:spPr>
        <p:txBody>
          <a:bodyPr wrap="square" rtlCol="0">
            <a:spAutoFit/>
          </a:bodyPr>
          <a:lstStyle/>
          <a:p>
            <a:pPr>
              <a:defRPr/>
            </a:pPr>
            <a:r>
              <a:rPr lang="en-US" sz="1800" dirty="0">
                <a:latin typeface="Lato" panose="020F0502020204030203" pitchFamily="34" charset="0"/>
                <a:cs typeface="Times New Roman" panose="02020603050405020304" pitchFamily="18" charset="0"/>
              </a:rPr>
              <a:t>Timeframe</a:t>
            </a:r>
          </a:p>
        </p:txBody>
      </p:sp>
      <p:sp>
        <p:nvSpPr>
          <p:cNvPr id="28" name="Rounded Rectangle 40">
            <a:extLst>
              <a:ext uri="{FF2B5EF4-FFF2-40B4-BE49-F238E27FC236}">
                <a16:creationId xmlns:a16="http://schemas.microsoft.com/office/drawing/2014/main" id="{D3D42BC3-2818-5A01-6AFA-87C80EC7A992}"/>
              </a:ext>
            </a:extLst>
          </p:cNvPr>
          <p:cNvSpPr/>
          <p:nvPr/>
        </p:nvSpPr>
        <p:spPr>
          <a:xfrm>
            <a:off x="2178942" y="3465351"/>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9" name="Oval 28">
            <a:extLst>
              <a:ext uri="{FF2B5EF4-FFF2-40B4-BE49-F238E27FC236}">
                <a16:creationId xmlns:a16="http://schemas.microsoft.com/office/drawing/2014/main" id="{6CF8C4C0-4D71-1657-BBA2-719BEEA12F99}"/>
              </a:ext>
            </a:extLst>
          </p:cNvPr>
          <p:cNvSpPr/>
          <p:nvPr/>
        </p:nvSpPr>
        <p:spPr>
          <a:xfrm>
            <a:off x="2381464" y="3603267"/>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kern="0" dirty="0">
                <a:solidFill>
                  <a:srgbClr val="FFFFFF"/>
                </a:solidFill>
                <a:latin typeface="Lato" panose="020F0502020204030203" pitchFamily="34" charset="0"/>
                <a:cs typeface="Times New Roman" panose="02020603050405020304" pitchFamily="18" charset="0"/>
                <a:sym typeface="Arial"/>
              </a:rPr>
              <a:t>4</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0" name="TextBox 29">
            <a:extLst>
              <a:ext uri="{FF2B5EF4-FFF2-40B4-BE49-F238E27FC236}">
                <a16:creationId xmlns:a16="http://schemas.microsoft.com/office/drawing/2014/main" id="{123B729E-AD52-726E-D9A4-090E327761B2}"/>
              </a:ext>
            </a:extLst>
          </p:cNvPr>
          <p:cNvSpPr txBox="1"/>
          <p:nvPr/>
        </p:nvSpPr>
        <p:spPr>
          <a:xfrm>
            <a:off x="2837444" y="3564288"/>
            <a:ext cx="6337377" cy="369332"/>
          </a:xfrm>
          <a:prstGeom prst="rect">
            <a:avLst/>
          </a:prstGeom>
          <a:noFill/>
        </p:spPr>
        <p:txBody>
          <a:bodyPr wrap="square" rtlCol="0">
            <a:spAutoFit/>
          </a:bodyPr>
          <a:lstStyle/>
          <a:p>
            <a:pPr>
              <a:defRPr/>
            </a:pPr>
            <a:r>
              <a:rPr lang="en-US" sz="1800" dirty="0">
                <a:latin typeface="Lato" panose="020F0502020204030203" pitchFamily="34" charset="0"/>
                <a:cs typeface="Times New Roman" panose="02020603050405020304" pitchFamily="18" charset="0"/>
              </a:rPr>
              <a:t>Vaccine Candidates</a:t>
            </a:r>
          </a:p>
        </p:txBody>
      </p:sp>
      <p:sp>
        <p:nvSpPr>
          <p:cNvPr id="31" name="Rounded Rectangle 40">
            <a:extLst>
              <a:ext uri="{FF2B5EF4-FFF2-40B4-BE49-F238E27FC236}">
                <a16:creationId xmlns:a16="http://schemas.microsoft.com/office/drawing/2014/main" id="{BE6174A7-4627-4A3D-0131-5C8F401D008F}"/>
              </a:ext>
            </a:extLst>
          </p:cNvPr>
          <p:cNvSpPr/>
          <p:nvPr/>
        </p:nvSpPr>
        <p:spPr>
          <a:xfrm>
            <a:off x="2178941" y="4160918"/>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32" name="Oval 31">
            <a:extLst>
              <a:ext uri="{FF2B5EF4-FFF2-40B4-BE49-F238E27FC236}">
                <a16:creationId xmlns:a16="http://schemas.microsoft.com/office/drawing/2014/main" id="{8D6A552E-FB80-B962-AB7F-E61AF60BA6DC}"/>
              </a:ext>
            </a:extLst>
          </p:cNvPr>
          <p:cNvSpPr/>
          <p:nvPr/>
        </p:nvSpPr>
        <p:spPr>
          <a:xfrm>
            <a:off x="2381464" y="428955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dirty="0">
                <a:solidFill>
                  <a:srgbClr val="FFFFFF"/>
                </a:solidFill>
                <a:latin typeface="Lato" panose="020F0502020204030203" pitchFamily="34" charset="0"/>
                <a:cs typeface="Times New Roman" panose="02020603050405020304" pitchFamily="18" charset="0"/>
                <a:sym typeface="Arial"/>
              </a:rPr>
              <a:t>5</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3" name="TextBox 32">
            <a:extLst>
              <a:ext uri="{FF2B5EF4-FFF2-40B4-BE49-F238E27FC236}">
                <a16:creationId xmlns:a16="http://schemas.microsoft.com/office/drawing/2014/main" id="{3D72FB51-578A-8C22-A4FE-474B1E5EEF64}"/>
              </a:ext>
            </a:extLst>
          </p:cNvPr>
          <p:cNvSpPr txBox="1"/>
          <p:nvPr/>
        </p:nvSpPr>
        <p:spPr>
          <a:xfrm>
            <a:off x="2837444" y="4250572"/>
            <a:ext cx="6337377" cy="369332"/>
          </a:xfrm>
          <a:prstGeom prst="rect">
            <a:avLst/>
          </a:prstGeom>
          <a:noFill/>
        </p:spPr>
        <p:txBody>
          <a:bodyPr wrap="square" rtlCol="0">
            <a:spAutoFit/>
          </a:bodyPr>
          <a:lstStyle>
            <a:defPPr>
              <a:defRPr lang="en-US"/>
            </a:defPPr>
            <a:lvl1pPr>
              <a:defRPr>
                <a:latin typeface="Lato" panose="020F0502020204030203" pitchFamily="34" charset="0"/>
                <a:cs typeface="Times New Roman" panose="02020603050405020304" pitchFamily="18" charset="0"/>
              </a:defRPr>
            </a:lvl1pPr>
          </a:lstStyle>
          <a:p>
            <a:r>
              <a:rPr lang="fr-FR" noProof="0" dirty="0" err="1"/>
              <a:t>Prioritization</a:t>
            </a:r>
            <a:r>
              <a:rPr lang="fr-FR" noProof="0" dirty="0"/>
              <a:t> </a:t>
            </a:r>
            <a:r>
              <a:rPr lang="fr-FR" noProof="0" dirty="0" err="1"/>
              <a:t>Criteria</a:t>
            </a:r>
            <a:endParaRPr lang="fr-FR" noProof="0" dirty="0"/>
          </a:p>
        </p:txBody>
      </p:sp>
      <p:sp>
        <p:nvSpPr>
          <p:cNvPr id="34" name="Rounded Rectangle 40">
            <a:extLst>
              <a:ext uri="{FF2B5EF4-FFF2-40B4-BE49-F238E27FC236}">
                <a16:creationId xmlns:a16="http://schemas.microsoft.com/office/drawing/2014/main" id="{970E1E12-8AC9-453D-CD86-BFE2C58CF9DE}"/>
              </a:ext>
            </a:extLst>
          </p:cNvPr>
          <p:cNvSpPr/>
          <p:nvPr/>
        </p:nvSpPr>
        <p:spPr>
          <a:xfrm>
            <a:off x="2178941" y="4858368"/>
            <a:ext cx="7411451" cy="548640"/>
          </a:xfrm>
          <a:prstGeom prst="round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35" name="Oval 34">
            <a:extLst>
              <a:ext uri="{FF2B5EF4-FFF2-40B4-BE49-F238E27FC236}">
                <a16:creationId xmlns:a16="http://schemas.microsoft.com/office/drawing/2014/main" id="{96C9C700-DD1B-13CA-EA81-5FA117CD8774}"/>
              </a:ext>
            </a:extLst>
          </p:cNvPr>
          <p:cNvSpPr/>
          <p:nvPr/>
        </p:nvSpPr>
        <p:spPr>
          <a:xfrm>
            <a:off x="2381464" y="498700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dirty="0">
                <a:solidFill>
                  <a:srgbClr val="FFFFFF"/>
                </a:solidFill>
                <a:latin typeface="Lato" panose="020F0502020204030203" pitchFamily="34" charset="0"/>
                <a:cs typeface="Times New Roman" panose="02020603050405020304" pitchFamily="18" charset="0"/>
                <a:sym typeface="Arial"/>
              </a:rPr>
              <a:t>6</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6" name="TextBox 35">
            <a:extLst>
              <a:ext uri="{FF2B5EF4-FFF2-40B4-BE49-F238E27FC236}">
                <a16:creationId xmlns:a16="http://schemas.microsoft.com/office/drawing/2014/main" id="{4F15F336-631F-F050-C36E-367A3ECC465C}"/>
              </a:ext>
            </a:extLst>
          </p:cNvPr>
          <p:cNvSpPr txBox="1"/>
          <p:nvPr/>
        </p:nvSpPr>
        <p:spPr>
          <a:xfrm>
            <a:off x="2837444" y="4948022"/>
            <a:ext cx="6337377" cy="369332"/>
          </a:xfrm>
          <a:prstGeom prst="rect">
            <a:avLst/>
          </a:prstGeom>
          <a:noFill/>
        </p:spPr>
        <p:txBody>
          <a:bodyPr wrap="square" rtlCol="0">
            <a:spAutoFit/>
          </a:bodyPr>
          <a:lstStyle>
            <a:defPPr>
              <a:defRPr lang="en-US"/>
            </a:defPPr>
            <a:lvl1pPr>
              <a:defRPr>
                <a:latin typeface="Lato" panose="020F0502020204030203" pitchFamily="34" charset="0"/>
                <a:cs typeface="Times New Roman" panose="02020603050405020304" pitchFamily="18" charset="0"/>
              </a:defRPr>
            </a:lvl1pPr>
          </a:lstStyle>
          <a:p>
            <a:r>
              <a:rPr lang="fr-FR" noProof="0" dirty="0"/>
              <a:t>Plan for Evidence Collection</a:t>
            </a:r>
          </a:p>
        </p:txBody>
      </p:sp>
      <p:sp>
        <p:nvSpPr>
          <p:cNvPr id="37" name="Rounded Rectangle 40">
            <a:extLst>
              <a:ext uri="{FF2B5EF4-FFF2-40B4-BE49-F238E27FC236}">
                <a16:creationId xmlns:a16="http://schemas.microsoft.com/office/drawing/2014/main" id="{EC3778AA-841F-04B8-B990-F13528AC06E5}"/>
              </a:ext>
            </a:extLst>
          </p:cNvPr>
          <p:cNvSpPr/>
          <p:nvPr/>
        </p:nvSpPr>
        <p:spPr>
          <a:xfrm>
            <a:off x="2178941" y="5550476"/>
            <a:ext cx="7411451" cy="548640"/>
          </a:xfrm>
          <a:prstGeom prst="roundRect">
            <a:avLst/>
          </a:prstGeom>
          <a:solidFill>
            <a:srgbClr val="0F5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38" name="Oval 37">
            <a:extLst>
              <a:ext uri="{FF2B5EF4-FFF2-40B4-BE49-F238E27FC236}">
                <a16:creationId xmlns:a16="http://schemas.microsoft.com/office/drawing/2014/main" id="{C4281BA0-6569-8264-B438-2D5A3852AEA5}"/>
              </a:ext>
            </a:extLst>
          </p:cNvPr>
          <p:cNvSpPr/>
          <p:nvPr/>
        </p:nvSpPr>
        <p:spPr>
          <a:xfrm>
            <a:off x="2381464" y="5679109"/>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dirty="0">
                <a:solidFill>
                  <a:srgbClr val="FFFFFF"/>
                </a:solidFill>
                <a:latin typeface="Lato" panose="020F0502020204030203" pitchFamily="34" charset="0"/>
                <a:cs typeface="Times New Roman" panose="02020603050405020304" pitchFamily="18" charset="0"/>
                <a:sym typeface="Arial"/>
              </a:rPr>
              <a:t>7</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9" name="TextBox 38">
            <a:extLst>
              <a:ext uri="{FF2B5EF4-FFF2-40B4-BE49-F238E27FC236}">
                <a16:creationId xmlns:a16="http://schemas.microsoft.com/office/drawing/2014/main" id="{C1515AAB-CC74-6D36-78DB-FB191E8724B1}"/>
              </a:ext>
            </a:extLst>
          </p:cNvPr>
          <p:cNvSpPr txBox="1"/>
          <p:nvPr/>
        </p:nvSpPr>
        <p:spPr>
          <a:xfrm>
            <a:off x="2837444" y="5640130"/>
            <a:ext cx="6337377" cy="369332"/>
          </a:xfrm>
          <a:prstGeom prst="rect">
            <a:avLst/>
          </a:prstGeom>
          <a:noFill/>
        </p:spPr>
        <p:txBody>
          <a:bodyPr wrap="square" rtlCol="0">
            <a:spAutoFit/>
          </a:bodyPr>
          <a:lstStyle>
            <a:defPPr>
              <a:defRPr lang="en-US"/>
            </a:defPPr>
            <a:lvl1pPr>
              <a:defRPr>
                <a:latin typeface="Lato" panose="020F0502020204030203" pitchFamily="34" charset="0"/>
                <a:cs typeface="Times New Roman" panose="02020603050405020304" pitchFamily="18" charset="0"/>
              </a:defRPr>
            </a:lvl1pPr>
          </a:lstStyle>
          <a:p>
            <a:r>
              <a:rPr lang="fr-FR" noProof="0" dirty="0" err="1">
                <a:solidFill>
                  <a:schemeClr val="bg1"/>
                </a:solidFill>
              </a:rPr>
              <a:t>Workplan</a:t>
            </a:r>
            <a:r>
              <a:rPr lang="fr-FR" noProof="0" dirty="0">
                <a:solidFill>
                  <a:schemeClr val="bg1"/>
                </a:solidFill>
              </a:rPr>
              <a:t> and Conclusion</a:t>
            </a:r>
          </a:p>
        </p:txBody>
      </p:sp>
    </p:spTree>
    <p:extLst>
      <p:ext uri="{BB962C8B-B14F-4D97-AF65-F5344CB8AC3E}">
        <p14:creationId xmlns:p14="http://schemas.microsoft.com/office/powerpoint/2010/main" val="71384789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rPr>
              <a:t>NVI Prioritization and Sequencing Workplan</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87055"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latin typeface="+mj-lt"/>
              </a:rPr>
              <a:pPr/>
              <a:t>46</a:t>
            </a:fld>
            <a:endParaRPr lang="fr-FR" dirty="0">
              <a:latin typeface="+mj-lt"/>
            </a:endParaRPr>
          </a:p>
        </p:txBody>
      </p:sp>
      <p:graphicFrame>
        <p:nvGraphicFramePr>
          <p:cNvPr id="2" name="Table 1">
            <a:extLst>
              <a:ext uri="{FF2B5EF4-FFF2-40B4-BE49-F238E27FC236}">
                <a16:creationId xmlns:a16="http://schemas.microsoft.com/office/drawing/2014/main" id="{009C9FC4-1875-CC6F-72D8-EFB5A2C797F9}"/>
              </a:ext>
            </a:extLst>
          </p:cNvPr>
          <p:cNvGraphicFramePr>
            <a:graphicFrameLocks noGrp="1"/>
          </p:cNvGraphicFramePr>
          <p:nvPr/>
        </p:nvGraphicFramePr>
        <p:xfrm>
          <a:off x="463534" y="1318520"/>
          <a:ext cx="11255503" cy="4656965"/>
        </p:xfrm>
        <a:graphic>
          <a:graphicData uri="http://schemas.openxmlformats.org/drawingml/2006/table">
            <a:tbl>
              <a:tblPr firstRow="1" bandRow="1">
                <a:tableStyleId>{93296810-A885-4BE3-A3E7-6D5BEEA58F35}</a:tableStyleId>
              </a:tblPr>
              <a:tblGrid>
                <a:gridCol w="1582845">
                  <a:extLst>
                    <a:ext uri="{9D8B030D-6E8A-4147-A177-3AD203B41FA5}">
                      <a16:colId xmlns:a16="http://schemas.microsoft.com/office/drawing/2014/main" val="2852991007"/>
                    </a:ext>
                  </a:extLst>
                </a:gridCol>
                <a:gridCol w="1395008">
                  <a:extLst>
                    <a:ext uri="{9D8B030D-6E8A-4147-A177-3AD203B41FA5}">
                      <a16:colId xmlns:a16="http://schemas.microsoft.com/office/drawing/2014/main" val="2102729401"/>
                    </a:ext>
                  </a:extLst>
                </a:gridCol>
                <a:gridCol w="331106">
                  <a:extLst>
                    <a:ext uri="{9D8B030D-6E8A-4147-A177-3AD203B41FA5}">
                      <a16:colId xmlns:a16="http://schemas.microsoft.com/office/drawing/2014/main" val="3201100285"/>
                    </a:ext>
                  </a:extLst>
                </a:gridCol>
                <a:gridCol w="331106">
                  <a:extLst>
                    <a:ext uri="{9D8B030D-6E8A-4147-A177-3AD203B41FA5}">
                      <a16:colId xmlns:a16="http://schemas.microsoft.com/office/drawing/2014/main" val="3453118161"/>
                    </a:ext>
                  </a:extLst>
                </a:gridCol>
                <a:gridCol w="331106">
                  <a:extLst>
                    <a:ext uri="{9D8B030D-6E8A-4147-A177-3AD203B41FA5}">
                      <a16:colId xmlns:a16="http://schemas.microsoft.com/office/drawing/2014/main" val="1293851346"/>
                    </a:ext>
                  </a:extLst>
                </a:gridCol>
                <a:gridCol w="331106">
                  <a:extLst>
                    <a:ext uri="{9D8B030D-6E8A-4147-A177-3AD203B41FA5}">
                      <a16:colId xmlns:a16="http://schemas.microsoft.com/office/drawing/2014/main" val="1390491633"/>
                    </a:ext>
                  </a:extLst>
                </a:gridCol>
                <a:gridCol w="331106">
                  <a:extLst>
                    <a:ext uri="{9D8B030D-6E8A-4147-A177-3AD203B41FA5}">
                      <a16:colId xmlns:a16="http://schemas.microsoft.com/office/drawing/2014/main" val="904498445"/>
                    </a:ext>
                  </a:extLst>
                </a:gridCol>
                <a:gridCol w="331106">
                  <a:extLst>
                    <a:ext uri="{9D8B030D-6E8A-4147-A177-3AD203B41FA5}">
                      <a16:colId xmlns:a16="http://schemas.microsoft.com/office/drawing/2014/main" val="1831564775"/>
                    </a:ext>
                  </a:extLst>
                </a:gridCol>
                <a:gridCol w="331106">
                  <a:extLst>
                    <a:ext uri="{9D8B030D-6E8A-4147-A177-3AD203B41FA5}">
                      <a16:colId xmlns:a16="http://schemas.microsoft.com/office/drawing/2014/main" val="2526367477"/>
                    </a:ext>
                  </a:extLst>
                </a:gridCol>
                <a:gridCol w="331106">
                  <a:extLst>
                    <a:ext uri="{9D8B030D-6E8A-4147-A177-3AD203B41FA5}">
                      <a16:colId xmlns:a16="http://schemas.microsoft.com/office/drawing/2014/main" val="2325246120"/>
                    </a:ext>
                  </a:extLst>
                </a:gridCol>
                <a:gridCol w="331106">
                  <a:extLst>
                    <a:ext uri="{9D8B030D-6E8A-4147-A177-3AD203B41FA5}">
                      <a16:colId xmlns:a16="http://schemas.microsoft.com/office/drawing/2014/main" val="1083043920"/>
                    </a:ext>
                  </a:extLst>
                </a:gridCol>
                <a:gridCol w="331106">
                  <a:extLst>
                    <a:ext uri="{9D8B030D-6E8A-4147-A177-3AD203B41FA5}">
                      <a16:colId xmlns:a16="http://schemas.microsoft.com/office/drawing/2014/main" val="3380370654"/>
                    </a:ext>
                  </a:extLst>
                </a:gridCol>
                <a:gridCol w="331106">
                  <a:extLst>
                    <a:ext uri="{9D8B030D-6E8A-4147-A177-3AD203B41FA5}">
                      <a16:colId xmlns:a16="http://schemas.microsoft.com/office/drawing/2014/main" val="2171924039"/>
                    </a:ext>
                  </a:extLst>
                </a:gridCol>
                <a:gridCol w="331106">
                  <a:extLst>
                    <a:ext uri="{9D8B030D-6E8A-4147-A177-3AD203B41FA5}">
                      <a16:colId xmlns:a16="http://schemas.microsoft.com/office/drawing/2014/main" val="3510142256"/>
                    </a:ext>
                  </a:extLst>
                </a:gridCol>
                <a:gridCol w="331106">
                  <a:extLst>
                    <a:ext uri="{9D8B030D-6E8A-4147-A177-3AD203B41FA5}">
                      <a16:colId xmlns:a16="http://schemas.microsoft.com/office/drawing/2014/main" val="2253547616"/>
                    </a:ext>
                  </a:extLst>
                </a:gridCol>
                <a:gridCol w="331106">
                  <a:extLst>
                    <a:ext uri="{9D8B030D-6E8A-4147-A177-3AD203B41FA5}">
                      <a16:colId xmlns:a16="http://schemas.microsoft.com/office/drawing/2014/main" val="2170026812"/>
                    </a:ext>
                  </a:extLst>
                </a:gridCol>
                <a:gridCol w="331106">
                  <a:extLst>
                    <a:ext uri="{9D8B030D-6E8A-4147-A177-3AD203B41FA5}">
                      <a16:colId xmlns:a16="http://schemas.microsoft.com/office/drawing/2014/main" val="1478635558"/>
                    </a:ext>
                  </a:extLst>
                </a:gridCol>
                <a:gridCol w="331106">
                  <a:extLst>
                    <a:ext uri="{9D8B030D-6E8A-4147-A177-3AD203B41FA5}">
                      <a16:colId xmlns:a16="http://schemas.microsoft.com/office/drawing/2014/main" val="3209940614"/>
                    </a:ext>
                  </a:extLst>
                </a:gridCol>
                <a:gridCol w="331106">
                  <a:extLst>
                    <a:ext uri="{9D8B030D-6E8A-4147-A177-3AD203B41FA5}">
                      <a16:colId xmlns:a16="http://schemas.microsoft.com/office/drawing/2014/main" val="3357135109"/>
                    </a:ext>
                  </a:extLst>
                </a:gridCol>
                <a:gridCol w="331106">
                  <a:extLst>
                    <a:ext uri="{9D8B030D-6E8A-4147-A177-3AD203B41FA5}">
                      <a16:colId xmlns:a16="http://schemas.microsoft.com/office/drawing/2014/main" val="3550068438"/>
                    </a:ext>
                  </a:extLst>
                </a:gridCol>
                <a:gridCol w="331106">
                  <a:extLst>
                    <a:ext uri="{9D8B030D-6E8A-4147-A177-3AD203B41FA5}">
                      <a16:colId xmlns:a16="http://schemas.microsoft.com/office/drawing/2014/main" val="4074655526"/>
                    </a:ext>
                  </a:extLst>
                </a:gridCol>
                <a:gridCol w="331106">
                  <a:extLst>
                    <a:ext uri="{9D8B030D-6E8A-4147-A177-3AD203B41FA5}">
                      <a16:colId xmlns:a16="http://schemas.microsoft.com/office/drawing/2014/main" val="833241861"/>
                    </a:ext>
                  </a:extLst>
                </a:gridCol>
                <a:gridCol w="331106">
                  <a:extLst>
                    <a:ext uri="{9D8B030D-6E8A-4147-A177-3AD203B41FA5}">
                      <a16:colId xmlns:a16="http://schemas.microsoft.com/office/drawing/2014/main" val="698448374"/>
                    </a:ext>
                  </a:extLst>
                </a:gridCol>
                <a:gridCol w="331106">
                  <a:extLst>
                    <a:ext uri="{9D8B030D-6E8A-4147-A177-3AD203B41FA5}">
                      <a16:colId xmlns:a16="http://schemas.microsoft.com/office/drawing/2014/main" val="3858650559"/>
                    </a:ext>
                  </a:extLst>
                </a:gridCol>
                <a:gridCol w="331106">
                  <a:extLst>
                    <a:ext uri="{9D8B030D-6E8A-4147-A177-3AD203B41FA5}">
                      <a16:colId xmlns:a16="http://schemas.microsoft.com/office/drawing/2014/main" val="2417416854"/>
                    </a:ext>
                  </a:extLst>
                </a:gridCol>
                <a:gridCol w="331106">
                  <a:extLst>
                    <a:ext uri="{9D8B030D-6E8A-4147-A177-3AD203B41FA5}">
                      <a16:colId xmlns:a16="http://schemas.microsoft.com/office/drawing/2014/main" val="590159376"/>
                    </a:ext>
                  </a:extLst>
                </a:gridCol>
                <a:gridCol w="331106">
                  <a:extLst>
                    <a:ext uri="{9D8B030D-6E8A-4147-A177-3AD203B41FA5}">
                      <a16:colId xmlns:a16="http://schemas.microsoft.com/office/drawing/2014/main" val="1355377297"/>
                    </a:ext>
                  </a:extLst>
                </a:gridCol>
              </a:tblGrid>
              <a:tr h="275984">
                <a:tc gridSpan="2">
                  <a:txBody>
                    <a:bodyPr/>
                    <a:lstStyle/>
                    <a:p>
                      <a:r>
                        <a:rPr lang="fr-FR" noProof="0" dirty="0">
                          <a:solidFill>
                            <a:schemeClr val="tx1"/>
                          </a:solidFill>
                          <a:latin typeface="+mj-lt"/>
                        </a:rPr>
                        <a:t>  </a:t>
                      </a:r>
                    </a:p>
                  </a:txBody>
                  <a:tcPr marL="45720" marR="4572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en-US"/>
                    </a:p>
                  </a:txBody>
                  <a:tcPr/>
                </a:tc>
                <a:tc gridSpan="4">
                  <a:txBody>
                    <a:bodyPr/>
                    <a:lstStyle/>
                    <a:p>
                      <a:pPr algn="ctr" fontAlgn="b"/>
                      <a:r>
                        <a:rPr lang="fr-FR" sz="1200" b="1" i="0" u="none" strike="noStrike" noProof="0" dirty="0" err="1">
                          <a:solidFill>
                            <a:srgbClr val="000000"/>
                          </a:solidFill>
                          <a:effectLst/>
                          <a:latin typeface="+mj-lt"/>
                        </a:rPr>
                        <a:t>Month</a:t>
                      </a:r>
                      <a:endParaRPr lang="fr-FR" sz="1200" b="1" i="0" u="none" strike="noStrike" noProof="0"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4">
                  <a:txBody>
                    <a:bodyPr/>
                    <a:lstStyle/>
                    <a:p>
                      <a:pPr algn="ctr" fontAlgn="b"/>
                      <a:r>
                        <a:rPr lang="fr-FR" sz="1200" b="1" i="0" u="none" strike="noStrike" noProof="0" dirty="0" err="1">
                          <a:solidFill>
                            <a:srgbClr val="000000"/>
                          </a:solidFill>
                          <a:effectLst/>
                          <a:latin typeface="+mj-lt"/>
                        </a:rPr>
                        <a:t>Month</a:t>
                      </a:r>
                      <a:endParaRPr lang="fr-FR" sz="1200" b="1" i="0" u="none" strike="noStrike" noProof="0"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4">
                  <a:txBody>
                    <a:bodyPr/>
                    <a:lstStyle/>
                    <a:p>
                      <a:pPr algn="ctr" fontAlgn="b"/>
                      <a:r>
                        <a:rPr lang="fr-FR" sz="1200" b="1" i="0" u="none" strike="noStrike" noProof="0" dirty="0" err="1">
                          <a:solidFill>
                            <a:srgbClr val="000000"/>
                          </a:solidFill>
                          <a:effectLst/>
                          <a:latin typeface="+mj-lt"/>
                        </a:rPr>
                        <a:t>Month</a:t>
                      </a:r>
                      <a:endParaRPr lang="fr-FR" sz="1200" b="1" i="0" u="none" strike="noStrike" noProof="0"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4">
                  <a:txBody>
                    <a:bodyPr/>
                    <a:lstStyle/>
                    <a:p>
                      <a:pPr algn="ctr" fontAlgn="b"/>
                      <a:r>
                        <a:rPr lang="fr-FR" sz="1200" b="1" i="0" u="none" strike="noStrike" noProof="0" dirty="0" err="1">
                          <a:solidFill>
                            <a:srgbClr val="000000"/>
                          </a:solidFill>
                          <a:effectLst/>
                          <a:latin typeface="+mj-lt"/>
                        </a:rPr>
                        <a:t>Month</a:t>
                      </a:r>
                      <a:endParaRPr lang="fr-FR" sz="1200" b="1" i="0" u="none" strike="noStrike" noProof="0"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fr-FR"/>
                    </a:p>
                  </a:txBody>
                  <a:tcPr/>
                </a:tc>
                <a:tc gridSpan="4">
                  <a:txBody>
                    <a:bodyPr/>
                    <a:lstStyle/>
                    <a:p>
                      <a:pPr algn="ctr" fontAlgn="b"/>
                      <a:r>
                        <a:rPr lang="fr-FR" sz="1200" b="1" i="0" u="none" strike="noStrike" noProof="0" dirty="0" err="1">
                          <a:solidFill>
                            <a:srgbClr val="000000"/>
                          </a:solidFill>
                          <a:effectLst/>
                          <a:latin typeface="+mj-lt"/>
                        </a:rPr>
                        <a:t>Month</a:t>
                      </a:r>
                      <a:endParaRPr lang="fr-FR" sz="1200" b="1" i="0" u="none" strike="noStrike" noProof="0"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5">
                  <a:txBody>
                    <a:bodyPr/>
                    <a:lstStyle/>
                    <a:p>
                      <a:pPr algn="ctr" fontAlgn="b"/>
                      <a:r>
                        <a:rPr lang="fr-FR" sz="1200" b="1" i="0" u="none" strike="noStrike" noProof="0" dirty="0" err="1">
                          <a:solidFill>
                            <a:srgbClr val="000000"/>
                          </a:solidFill>
                          <a:effectLst/>
                          <a:latin typeface="+mj-lt"/>
                        </a:rPr>
                        <a:t>Month</a:t>
                      </a:r>
                      <a:endParaRPr lang="fr-FR" sz="1200" b="1" i="0" u="none" strike="noStrike" noProof="0"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447544011"/>
                  </a:ext>
                </a:extLst>
              </a:tr>
              <a:tr h="275984">
                <a:tc>
                  <a:txBody>
                    <a:bodyPr/>
                    <a:lstStyle/>
                    <a:p>
                      <a:r>
                        <a:rPr lang="fr-FR" b="1" noProof="0">
                          <a:solidFill>
                            <a:schemeClr val="tx1"/>
                          </a:solidFill>
                          <a:latin typeface="+mj-lt"/>
                        </a:rPr>
                        <a:t>Activities</a:t>
                      </a:r>
                      <a:endParaRPr lang="fr-FR" b="1" noProof="0" dirty="0">
                        <a:solidFill>
                          <a:schemeClr val="tx1"/>
                        </a:solidFill>
                        <a:latin typeface="+mj-lt"/>
                      </a:endParaRPr>
                    </a:p>
                  </a:txBody>
                  <a:tcPr marL="45720" marR="4572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fr-FR" b="1" noProof="0" dirty="0">
                          <a:solidFill>
                            <a:schemeClr val="tx1"/>
                          </a:solidFill>
                          <a:latin typeface="+mj-lt"/>
                        </a:rPr>
                        <a:t>Lead / Support</a:t>
                      </a:r>
                    </a:p>
                  </a:txBody>
                  <a:tcPr marL="45720" marR="4572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fr-FR" sz="800" b="1" i="0" u="none" strike="noStrike" noProof="0" dirty="0">
                          <a:solidFill>
                            <a:srgbClr val="000000"/>
                          </a:solidFill>
                          <a:effectLst/>
                          <a:latin typeface="+mj-lt"/>
                        </a:rPr>
                        <a:t>Week</a:t>
                      </a: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rgbClr val="000000"/>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rgbClr val="000000"/>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rgbClr val="000000"/>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rgbClr val="000000"/>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rgbClr val="000000"/>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rgbClr val="000000"/>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chemeClr val="tx1">
                            <a:lumMod val="50000"/>
                          </a:schemeClr>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chemeClr val="tx1">
                            <a:lumMod val="50000"/>
                          </a:schemeClr>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rgbClr val="000000"/>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rgbClr val="000000"/>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rgbClr val="000000"/>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rgbClr val="000000"/>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rgbClr val="000000"/>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rgbClr val="000000"/>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rgbClr val="000000"/>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rgbClr val="000000"/>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rgbClr val="000000"/>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rgbClr val="000000"/>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rgbClr val="000000"/>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rgbClr val="000000"/>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rgbClr val="000000"/>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rgbClr val="000000"/>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rgbClr val="000000"/>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fr-FR" sz="800" b="1" i="0" u="none" strike="noStrike" cap="none" noProof="0" dirty="0">
                          <a:solidFill>
                            <a:srgbClr val="000000"/>
                          </a:solidFill>
                          <a:effectLst/>
                          <a:latin typeface="+mn-lt"/>
                          <a:ea typeface="+mn-ea"/>
                          <a:cs typeface="+mn-cs"/>
                          <a:sym typeface="Arial"/>
                        </a:rPr>
                        <a:t>Week</a:t>
                      </a:r>
                      <a:endParaRPr lang="fr-FR" sz="800" b="1" i="0" u="none" strike="noStrike" noProof="0" dirty="0">
                        <a:solidFill>
                          <a:srgbClr val="000000"/>
                        </a:solidFill>
                        <a:effectLst/>
                        <a:latin typeface="+mj-lt"/>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74774503"/>
                  </a:ext>
                </a:extLst>
              </a:tr>
              <a:tr h="230784">
                <a:tc>
                  <a:txBody>
                    <a:bodyPr/>
                    <a:lstStyle/>
                    <a:p>
                      <a:r>
                        <a:rPr lang="fr-FR" sz="1100" b="1" noProof="0" dirty="0">
                          <a:latin typeface="+mj-lt"/>
                        </a:rPr>
                        <a:t>Phases</a:t>
                      </a: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00182126"/>
                  </a:ext>
                </a:extLst>
              </a:tr>
              <a:tr h="199450">
                <a:tc>
                  <a:txBody>
                    <a:bodyPr/>
                    <a:lstStyle/>
                    <a:p>
                      <a:r>
                        <a:rPr lang="fr-FR" sz="1100" b="1" noProof="0" dirty="0" err="1">
                          <a:latin typeface="+mj-lt"/>
                        </a:rPr>
                        <a:t>Methodology</a:t>
                      </a:r>
                      <a:endParaRPr lang="fr-FR" sz="1100" b="1"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ysDot"/>
                      <a:round/>
                      <a:headEnd type="none" w="med" len="med"/>
                      <a:tailEnd type="none" w="med" len="med"/>
                    </a:lnB>
                  </a:tcPr>
                </a:tc>
                <a:extLst>
                  <a:ext uri="{0D108BD9-81ED-4DB2-BD59-A6C34878D82A}">
                    <a16:rowId xmlns:a16="http://schemas.microsoft.com/office/drawing/2014/main" val="1752680416"/>
                  </a:ext>
                </a:extLst>
              </a:tr>
              <a:tr h="199450">
                <a:tc>
                  <a:txBody>
                    <a:bodyPr/>
                    <a:lstStyle/>
                    <a:p>
                      <a:pPr marL="180975" indent="-95250">
                        <a:buFont typeface="Arial" panose="020B0604020202020204" pitchFamily="34" charset="0"/>
                        <a:buChar char="•"/>
                      </a:pPr>
                      <a:r>
                        <a:rPr lang="fr-FR" sz="1100" b="0" i="0" u="none" strike="noStrike" cap="none" noProof="0" dirty="0" err="1">
                          <a:solidFill>
                            <a:schemeClr val="dk1"/>
                          </a:solidFill>
                          <a:latin typeface="+mn-lt"/>
                          <a:ea typeface="+mn-ea"/>
                          <a:cs typeface="+mn-cs"/>
                          <a:sym typeface="Arial"/>
                        </a:rPr>
                        <a:t>Review</a:t>
                      </a:r>
                      <a:endParaRPr lang="fr-FR" sz="1100" b="0" i="0" u="none" strike="noStrike" cap="none" noProof="0" dirty="0">
                        <a:solidFill>
                          <a:schemeClr val="dk1"/>
                        </a:solidFill>
                        <a:latin typeface="+mn-lt"/>
                        <a:ea typeface="+mn-ea"/>
                        <a:cs typeface="+mn-cs"/>
                        <a:sym typeface="Arial"/>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pPr rtl="0"/>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tcPr>
                </a:tc>
                <a:extLst>
                  <a:ext uri="{0D108BD9-81ED-4DB2-BD59-A6C34878D82A}">
                    <a16:rowId xmlns:a16="http://schemas.microsoft.com/office/drawing/2014/main" val="2640215311"/>
                  </a:ext>
                </a:extLst>
              </a:tr>
              <a:tr h="199450">
                <a:tc>
                  <a:txBody>
                    <a:bodyPr/>
                    <a:lstStyle/>
                    <a:p>
                      <a:pPr marL="180975" indent="-95250">
                        <a:buFont typeface="Arial" panose="020B0604020202020204" pitchFamily="34" charset="0"/>
                        <a:buChar char="•"/>
                      </a:pPr>
                      <a:r>
                        <a:rPr lang="fr-FR" sz="1100" b="0" i="0" u="none" strike="noStrike" cap="none" noProof="0" dirty="0">
                          <a:solidFill>
                            <a:schemeClr val="dk1"/>
                          </a:solidFill>
                          <a:latin typeface="+mn-lt"/>
                          <a:ea typeface="+mn-ea"/>
                          <a:cs typeface="+mn-cs"/>
                          <a:sym typeface="Arial"/>
                        </a:rPr>
                        <a:t>Validation</a:t>
                      </a: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314056315"/>
                  </a:ext>
                </a:extLst>
              </a:tr>
              <a:tr h="199450">
                <a:tc>
                  <a:txBody>
                    <a:bodyPr/>
                    <a:lstStyle/>
                    <a:p>
                      <a:r>
                        <a:rPr lang="fr-FR" sz="1100" b="1" noProof="0" dirty="0">
                          <a:latin typeface="+mj-lt"/>
                        </a:rPr>
                        <a:t>Workshops</a:t>
                      </a: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extLst>
                  <a:ext uri="{0D108BD9-81ED-4DB2-BD59-A6C34878D82A}">
                    <a16:rowId xmlns:a16="http://schemas.microsoft.com/office/drawing/2014/main" val="3076433366"/>
                  </a:ext>
                </a:extLst>
              </a:tr>
              <a:tr h="165591">
                <a:tc>
                  <a:txBody>
                    <a:bodyPr/>
                    <a:lstStyle/>
                    <a:p>
                      <a:pPr marL="180975" indent="-95250">
                        <a:buFont typeface="Arial" panose="020B0604020202020204" pitchFamily="34" charset="0"/>
                        <a:buChar char="•"/>
                      </a:pPr>
                      <a:r>
                        <a:rPr lang="fr-FR" sz="1100" b="0" i="0" u="none" strike="noStrike" cap="none" noProof="0" dirty="0">
                          <a:solidFill>
                            <a:schemeClr val="dk1"/>
                          </a:solidFill>
                          <a:latin typeface="+mn-lt"/>
                          <a:ea typeface="+mn-ea"/>
                          <a:cs typeface="+mn-cs"/>
                          <a:sym typeface="Arial"/>
                        </a:rPr>
                        <a:t>Date</a:t>
                      </a: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extLst>
                  <a:ext uri="{0D108BD9-81ED-4DB2-BD59-A6C34878D82A}">
                    <a16:rowId xmlns:a16="http://schemas.microsoft.com/office/drawing/2014/main" val="1976981492"/>
                  </a:ext>
                </a:extLst>
              </a:tr>
              <a:tr h="212471">
                <a:tc>
                  <a:txBody>
                    <a:bodyPr/>
                    <a:lstStyle/>
                    <a:p>
                      <a:pPr marL="180975" marR="0" lvl="0" indent="-952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fr-FR" sz="1100" b="0" i="0" u="none" strike="noStrike" cap="none" noProof="0" dirty="0" err="1">
                          <a:solidFill>
                            <a:schemeClr val="dk1"/>
                          </a:solidFill>
                          <a:latin typeface="+mn-lt"/>
                          <a:ea typeface="+mn-ea"/>
                          <a:cs typeface="+mn-cs"/>
                          <a:sym typeface="Arial"/>
                        </a:rPr>
                        <a:t>ToR</a:t>
                      </a:r>
                      <a:r>
                        <a:rPr lang="fr-FR" sz="1100" b="0" i="0" u="none" strike="noStrike" cap="none" noProof="0" dirty="0">
                          <a:solidFill>
                            <a:schemeClr val="dk1"/>
                          </a:solidFill>
                          <a:latin typeface="+mn-lt"/>
                          <a:ea typeface="+mn-ea"/>
                          <a:cs typeface="+mn-cs"/>
                          <a:sym typeface="Arial"/>
                        </a:rPr>
                        <a:t> &amp; </a:t>
                      </a:r>
                      <a:r>
                        <a:rPr lang="fr-FR" sz="1100" b="0" i="0" u="none" strike="noStrike" cap="none" noProof="0" dirty="0" err="1">
                          <a:solidFill>
                            <a:schemeClr val="dk1"/>
                          </a:solidFill>
                          <a:latin typeface="+mn-lt"/>
                          <a:ea typeface="+mn-ea"/>
                          <a:cs typeface="+mn-cs"/>
                          <a:sym typeface="Arial"/>
                        </a:rPr>
                        <a:t>Budgeting</a:t>
                      </a:r>
                      <a:endParaRPr lang="fr-FR" sz="1100" b="0" i="0" u="none" strike="noStrike" cap="none" noProof="0" dirty="0">
                        <a:solidFill>
                          <a:schemeClr val="dk1"/>
                        </a:solidFill>
                        <a:latin typeface="+mn-lt"/>
                        <a:ea typeface="+mn-ea"/>
                        <a:cs typeface="+mn-cs"/>
                        <a:sym typeface="Arial"/>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extLst>
                  <a:ext uri="{0D108BD9-81ED-4DB2-BD59-A6C34878D82A}">
                    <a16:rowId xmlns:a16="http://schemas.microsoft.com/office/drawing/2014/main" val="2124763100"/>
                  </a:ext>
                </a:extLst>
              </a:tr>
              <a:tr h="165591">
                <a:tc>
                  <a:txBody>
                    <a:bodyPr/>
                    <a:lstStyle/>
                    <a:p>
                      <a:pPr marL="180975" marR="0" lvl="0" indent="-952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fr-FR" sz="1100" b="0" i="0" u="none" strike="noStrike" cap="none" noProof="0" dirty="0" err="1">
                          <a:solidFill>
                            <a:schemeClr val="dk1"/>
                          </a:solidFill>
                          <a:latin typeface="+mn-lt"/>
                          <a:ea typeface="+mn-ea"/>
                          <a:cs typeface="+mn-cs"/>
                          <a:sym typeface="Arial"/>
                        </a:rPr>
                        <a:t>Logistics</a:t>
                      </a:r>
                      <a:endParaRPr lang="fr-FR" sz="1100" b="0" i="0" u="none" strike="noStrike" cap="none" noProof="0" dirty="0">
                        <a:solidFill>
                          <a:schemeClr val="dk1"/>
                        </a:solidFill>
                        <a:latin typeface="+mn-lt"/>
                        <a:ea typeface="+mn-ea"/>
                        <a:cs typeface="+mn-cs"/>
                        <a:sym typeface="Arial"/>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extLst>
                  <a:ext uri="{0D108BD9-81ED-4DB2-BD59-A6C34878D82A}">
                    <a16:rowId xmlns:a16="http://schemas.microsoft.com/office/drawing/2014/main" val="1959933873"/>
                  </a:ext>
                </a:extLst>
              </a:tr>
              <a:tr h="165591">
                <a:tc>
                  <a:txBody>
                    <a:bodyPr/>
                    <a:lstStyle/>
                    <a:p>
                      <a:pPr marL="180975" indent="-95250">
                        <a:buFont typeface="Arial" panose="020B0604020202020204" pitchFamily="34" charset="0"/>
                        <a:buChar char="•"/>
                      </a:pPr>
                      <a:r>
                        <a:rPr lang="fr-FR" sz="1100" b="0" i="0" u="none" strike="noStrike" cap="none" noProof="0" dirty="0">
                          <a:solidFill>
                            <a:schemeClr val="dk1"/>
                          </a:solidFill>
                          <a:latin typeface="+mn-lt"/>
                          <a:ea typeface="+mn-ea"/>
                          <a:cs typeface="+mn-cs"/>
                          <a:sym typeface="Arial"/>
                        </a:rPr>
                        <a:t>Agenda &amp; invite</a:t>
                      </a: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extLst>
                  <a:ext uri="{0D108BD9-81ED-4DB2-BD59-A6C34878D82A}">
                    <a16:rowId xmlns:a16="http://schemas.microsoft.com/office/drawing/2014/main" val="4041904566"/>
                  </a:ext>
                </a:extLst>
              </a:tr>
              <a:tr h="165591">
                <a:tc>
                  <a:txBody>
                    <a:bodyPr/>
                    <a:lstStyle/>
                    <a:p>
                      <a:pPr marL="180975" marR="0" lvl="0" indent="-952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fr-FR" sz="1100" b="0" i="0" u="none" strike="noStrike" cap="none" noProof="0" dirty="0">
                          <a:solidFill>
                            <a:schemeClr val="dk1"/>
                          </a:solidFill>
                          <a:latin typeface="+mn-lt"/>
                          <a:ea typeface="+mn-ea"/>
                          <a:cs typeface="+mn-cs"/>
                          <a:sym typeface="Arial"/>
                        </a:rPr>
                        <a:t>Documents</a:t>
                      </a: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extLst>
                  <a:ext uri="{0D108BD9-81ED-4DB2-BD59-A6C34878D82A}">
                    <a16:rowId xmlns:a16="http://schemas.microsoft.com/office/drawing/2014/main" val="2934862606"/>
                  </a:ext>
                </a:extLst>
              </a:tr>
              <a:tr h="165591">
                <a:tc>
                  <a:txBody>
                    <a:bodyPr/>
                    <a:lstStyle/>
                    <a:p>
                      <a:pPr marL="180975" marR="0" lvl="0" indent="-952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fr-FR" sz="1100" b="0" i="0" u="none" strike="noStrike" cap="none" noProof="0" dirty="0">
                          <a:solidFill>
                            <a:schemeClr val="dk1"/>
                          </a:solidFill>
                          <a:latin typeface="+mn-lt"/>
                          <a:ea typeface="+mn-ea"/>
                          <a:cs typeface="+mn-cs"/>
                          <a:sym typeface="Arial"/>
                        </a:rPr>
                        <a:t>Facilitation</a:t>
                      </a: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461800677"/>
                  </a:ext>
                </a:extLst>
              </a:tr>
              <a:tr h="199450">
                <a:tc>
                  <a:txBody>
                    <a:bodyPr/>
                    <a:lstStyle/>
                    <a:p>
                      <a:r>
                        <a:rPr lang="fr-FR" sz="1100" b="1" noProof="0" dirty="0">
                          <a:latin typeface="+mj-lt"/>
                        </a:rPr>
                        <a:t>Data</a:t>
                      </a: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extLst>
                  <a:ext uri="{0D108BD9-81ED-4DB2-BD59-A6C34878D82A}">
                    <a16:rowId xmlns:a16="http://schemas.microsoft.com/office/drawing/2014/main" val="3730407363"/>
                  </a:ext>
                </a:extLst>
              </a:tr>
              <a:tr h="165591">
                <a:tc>
                  <a:txBody>
                    <a:bodyPr/>
                    <a:lstStyle/>
                    <a:p>
                      <a:pPr marL="180975" marR="0" indent="-95250" algn="l" rtl="0">
                        <a:lnSpc>
                          <a:spcPct val="100000"/>
                        </a:lnSpc>
                        <a:spcBef>
                          <a:spcPts val="0"/>
                        </a:spcBef>
                        <a:spcAft>
                          <a:spcPts val="0"/>
                        </a:spcAft>
                        <a:buClr>
                          <a:srgbClr val="000000"/>
                        </a:buClr>
                        <a:buFont typeface="Arial" panose="020B0604020202020204" pitchFamily="34" charset="0"/>
                        <a:buChar char="•"/>
                      </a:pPr>
                      <a:r>
                        <a:rPr lang="fr-FR" sz="1100" b="0" i="0" u="none" strike="noStrike" cap="none" noProof="0" dirty="0" err="1">
                          <a:solidFill>
                            <a:schemeClr val="dk1"/>
                          </a:solidFill>
                          <a:latin typeface="+mn-lt"/>
                          <a:ea typeface="+mn-ea"/>
                          <a:cs typeface="+mn-cs"/>
                          <a:sym typeface="Arial"/>
                        </a:rPr>
                        <a:t>Retrieval</a:t>
                      </a:r>
                      <a:endParaRPr lang="fr-FR" sz="1100" b="0" i="0" u="none" strike="noStrike" cap="none" noProof="0" dirty="0">
                        <a:solidFill>
                          <a:schemeClr val="dk1"/>
                        </a:solidFill>
                        <a:latin typeface="+mn-lt"/>
                        <a:ea typeface="+mn-ea"/>
                        <a:cs typeface="+mn-cs"/>
                        <a:sym typeface="Arial"/>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extLst>
                  <a:ext uri="{0D108BD9-81ED-4DB2-BD59-A6C34878D82A}">
                    <a16:rowId xmlns:a16="http://schemas.microsoft.com/office/drawing/2014/main" val="240647035"/>
                  </a:ext>
                </a:extLst>
              </a:tr>
              <a:tr h="205562">
                <a:tc>
                  <a:txBody>
                    <a:bodyPr/>
                    <a:lstStyle/>
                    <a:p>
                      <a:pPr marL="180975" marR="0" indent="-95250" algn="l" rtl="0">
                        <a:lnSpc>
                          <a:spcPct val="100000"/>
                        </a:lnSpc>
                        <a:spcBef>
                          <a:spcPts val="0"/>
                        </a:spcBef>
                        <a:spcAft>
                          <a:spcPts val="0"/>
                        </a:spcAft>
                        <a:buClr>
                          <a:srgbClr val="000000"/>
                        </a:buClr>
                        <a:buFont typeface="Arial" panose="020B0604020202020204" pitchFamily="34" charset="0"/>
                        <a:buChar char="•"/>
                      </a:pPr>
                      <a:r>
                        <a:rPr lang="fr-FR" sz="1100" b="0" i="0" u="none" strike="noStrike" cap="none" noProof="0" dirty="0" err="1">
                          <a:solidFill>
                            <a:schemeClr val="dk1"/>
                          </a:solidFill>
                          <a:latin typeface="+mn-lt"/>
                          <a:ea typeface="+mn-ea"/>
                          <a:cs typeface="+mn-cs"/>
                          <a:sym typeface="Arial"/>
                        </a:rPr>
                        <a:t>Iterations</a:t>
                      </a:r>
                      <a:endParaRPr lang="fr-FR" sz="1100" b="0" i="0" u="none" strike="noStrike" cap="none" noProof="0" dirty="0">
                        <a:solidFill>
                          <a:schemeClr val="dk1"/>
                        </a:solidFill>
                        <a:latin typeface="+mn-lt"/>
                        <a:ea typeface="+mn-ea"/>
                        <a:cs typeface="+mn-cs"/>
                        <a:sym typeface="Arial"/>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pPr rtl="0"/>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extLst>
                  <a:ext uri="{0D108BD9-81ED-4DB2-BD59-A6C34878D82A}">
                    <a16:rowId xmlns:a16="http://schemas.microsoft.com/office/drawing/2014/main" val="1942215154"/>
                  </a:ext>
                </a:extLst>
              </a:tr>
              <a:tr h="205483">
                <a:tc>
                  <a:txBody>
                    <a:bodyPr/>
                    <a:lstStyle/>
                    <a:p>
                      <a:pPr marL="180975" marR="0" lvl="0" indent="-952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fr-FR" sz="1100" b="0" i="0" u="none" strike="noStrike" cap="none" noProof="0" dirty="0" err="1">
                          <a:solidFill>
                            <a:schemeClr val="dk1"/>
                          </a:solidFill>
                          <a:latin typeface="+mn-lt"/>
                          <a:ea typeface="+mn-ea"/>
                          <a:cs typeface="+mn-cs"/>
                          <a:sym typeface="Arial"/>
                        </a:rPr>
                        <a:t>Analysis</a:t>
                      </a:r>
                      <a:r>
                        <a:rPr lang="fr-FR" sz="1100" b="0" i="0" u="none" strike="noStrike" cap="none" noProof="0" dirty="0">
                          <a:solidFill>
                            <a:schemeClr val="dk1"/>
                          </a:solidFill>
                          <a:latin typeface="+mn-lt"/>
                          <a:ea typeface="+mn-ea"/>
                          <a:cs typeface="+mn-cs"/>
                          <a:sym typeface="Arial"/>
                        </a:rPr>
                        <a:t> / </a:t>
                      </a:r>
                      <a:r>
                        <a:rPr lang="fr-FR" sz="1100" b="0" i="0" u="none" strike="noStrike" cap="none" noProof="0" dirty="0" err="1">
                          <a:solidFill>
                            <a:schemeClr val="dk1"/>
                          </a:solidFill>
                          <a:latin typeface="+mn-lt"/>
                          <a:ea typeface="+mn-ea"/>
                          <a:cs typeface="+mn-cs"/>
                          <a:sym typeface="Arial"/>
                        </a:rPr>
                        <a:t>presentation</a:t>
                      </a:r>
                      <a:endParaRPr lang="fr-FR" sz="1100" b="0" i="0" u="none" strike="noStrike" cap="none" noProof="0" dirty="0">
                        <a:solidFill>
                          <a:schemeClr val="dk1"/>
                        </a:solidFill>
                        <a:latin typeface="+mn-lt"/>
                        <a:ea typeface="+mn-ea"/>
                        <a:cs typeface="+mn-cs"/>
                        <a:sym typeface="Arial"/>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835404811"/>
                  </a:ext>
                </a:extLst>
              </a:tr>
              <a:tr h="199450">
                <a:tc>
                  <a:txBody>
                    <a:bodyPr/>
                    <a:lstStyle/>
                    <a:p>
                      <a:r>
                        <a:rPr lang="fr-FR" sz="1100" b="1" noProof="0" dirty="0">
                          <a:latin typeface="+mj-lt"/>
                        </a:rPr>
                        <a:t>Recommandations</a:t>
                      </a: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extLst>
                  <a:ext uri="{0D108BD9-81ED-4DB2-BD59-A6C34878D82A}">
                    <a16:rowId xmlns:a16="http://schemas.microsoft.com/office/drawing/2014/main" val="1608783637"/>
                  </a:ext>
                </a:extLst>
              </a:tr>
              <a:tr h="186298">
                <a:tc>
                  <a:txBody>
                    <a:bodyPr/>
                    <a:lstStyle/>
                    <a:p>
                      <a:pPr marL="180975" indent="-95250">
                        <a:buFont typeface="Arial" panose="020B0604020202020204" pitchFamily="34" charset="0"/>
                        <a:buChar char="•"/>
                      </a:pPr>
                      <a:r>
                        <a:rPr lang="fr-FR" sz="1100" b="0" i="0" u="none" strike="noStrike" cap="none" noProof="0" dirty="0" err="1">
                          <a:solidFill>
                            <a:schemeClr val="dk1"/>
                          </a:solidFill>
                          <a:latin typeface="+mn-lt"/>
                          <a:ea typeface="+mn-ea"/>
                          <a:cs typeface="+mn-cs"/>
                          <a:sym typeface="Arial"/>
                        </a:rPr>
                        <a:t>Finalization</a:t>
                      </a:r>
                      <a:endParaRPr lang="fr-FR" sz="1100" b="0" i="0" u="none" strike="noStrike" cap="none" noProof="0" dirty="0">
                        <a:solidFill>
                          <a:schemeClr val="dk1"/>
                        </a:solidFill>
                        <a:latin typeface="+mn-lt"/>
                        <a:ea typeface="+mn-ea"/>
                        <a:cs typeface="+mn-cs"/>
                        <a:sym typeface="Arial"/>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extLst>
                  <a:ext uri="{0D108BD9-81ED-4DB2-BD59-A6C34878D82A}">
                    <a16:rowId xmlns:a16="http://schemas.microsoft.com/office/drawing/2014/main" val="3492009106"/>
                  </a:ext>
                </a:extLst>
              </a:tr>
              <a:tr h="186298">
                <a:tc>
                  <a:txBody>
                    <a:bodyPr/>
                    <a:lstStyle/>
                    <a:p>
                      <a:pPr marL="180975" indent="-95250">
                        <a:buFont typeface="Arial" panose="020B0604020202020204" pitchFamily="34" charset="0"/>
                        <a:buChar char="•"/>
                      </a:pPr>
                      <a:r>
                        <a:rPr lang="fr-FR" sz="1100" b="0" i="0" u="none" strike="noStrike" cap="none" noProof="0" dirty="0" err="1">
                          <a:solidFill>
                            <a:schemeClr val="dk1"/>
                          </a:solidFill>
                          <a:latin typeface="+mn-lt"/>
                          <a:ea typeface="+mn-ea"/>
                          <a:cs typeface="+mn-cs"/>
                          <a:sym typeface="Arial"/>
                        </a:rPr>
                        <a:t>Review</a:t>
                      </a:r>
                      <a:r>
                        <a:rPr lang="fr-FR" sz="1100" b="0" i="0" u="none" strike="noStrike" cap="none" noProof="0" dirty="0">
                          <a:solidFill>
                            <a:schemeClr val="dk1"/>
                          </a:solidFill>
                          <a:latin typeface="+mn-lt"/>
                          <a:ea typeface="+mn-ea"/>
                          <a:cs typeface="+mn-cs"/>
                          <a:sym typeface="Arial"/>
                        </a:rPr>
                        <a:t> </a:t>
                      </a:r>
                      <a:r>
                        <a:rPr lang="fr-FR" sz="1100" b="0" i="0" u="none" strike="noStrike" cap="none" noProof="0" dirty="0" err="1">
                          <a:solidFill>
                            <a:schemeClr val="dk1"/>
                          </a:solidFill>
                          <a:latin typeface="+mn-lt"/>
                          <a:ea typeface="+mn-ea"/>
                          <a:cs typeface="+mn-cs"/>
                          <a:sym typeface="Arial"/>
                        </a:rPr>
                        <a:t>with</a:t>
                      </a:r>
                      <a:r>
                        <a:rPr lang="fr-FR" sz="1100" b="0" i="0" u="none" strike="noStrike" cap="none" noProof="0" dirty="0">
                          <a:solidFill>
                            <a:schemeClr val="dk1"/>
                          </a:solidFill>
                          <a:latin typeface="+mn-lt"/>
                          <a:ea typeface="+mn-ea"/>
                          <a:cs typeface="+mn-cs"/>
                          <a:sym typeface="Arial"/>
                        </a:rPr>
                        <a:t> EPI</a:t>
                      </a: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extLst>
                  <a:ext uri="{0D108BD9-81ED-4DB2-BD59-A6C34878D82A}">
                    <a16:rowId xmlns:a16="http://schemas.microsoft.com/office/drawing/2014/main" val="1430407914"/>
                  </a:ext>
                </a:extLst>
              </a:tr>
              <a:tr h="186298">
                <a:tc>
                  <a:txBody>
                    <a:bodyPr/>
                    <a:lstStyle/>
                    <a:p>
                      <a:pPr marL="180975" indent="-95250">
                        <a:buFont typeface="Arial" panose="020B0604020202020204" pitchFamily="34" charset="0"/>
                        <a:buChar char="•"/>
                      </a:pPr>
                      <a:r>
                        <a:rPr lang="fr-FR" sz="1100" b="0" i="0" u="none" strike="noStrike" cap="none" noProof="0" dirty="0">
                          <a:solidFill>
                            <a:schemeClr val="dk1"/>
                          </a:solidFill>
                          <a:latin typeface="+mn-lt"/>
                          <a:ea typeface="+mn-ea"/>
                          <a:cs typeface="+mn-cs"/>
                          <a:sym typeface="Arial"/>
                        </a:rPr>
                        <a:t>ICC</a:t>
                      </a: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extLst>
                  <a:ext uri="{0D108BD9-81ED-4DB2-BD59-A6C34878D82A}">
                    <a16:rowId xmlns:a16="http://schemas.microsoft.com/office/drawing/2014/main" val="1579489097"/>
                  </a:ext>
                </a:extLst>
              </a:tr>
              <a:tr h="186298">
                <a:tc>
                  <a:txBody>
                    <a:bodyPr/>
                    <a:lstStyle/>
                    <a:p>
                      <a:pPr marL="180975" indent="-95250">
                        <a:buFont typeface="Arial" panose="020B0604020202020204" pitchFamily="34" charset="0"/>
                        <a:buChar char="•"/>
                      </a:pPr>
                      <a:r>
                        <a:rPr lang="fr-FR" sz="1100" b="0" i="0" u="none" strike="noStrike" cap="none" noProof="0" dirty="0">
                          <a:solidFill>
                            <a:schemeClr val="dk1"/>
                          </a:solidFill>
                          <a:latin typeface="+mn-lt"/>
                          <a:ea typeface="+mn-ea"/>
                          <a:cs typeface="+mn-cs"/>
                          <a:sym typeface="Arial"/>
                        </a:rPr>
                        <a:t>NIS </a:t>
                      </a:r>
                      <a:r>
                        <a:rPr lang="fr-FR" sz="1100" b="0" i="0" u="none" strike="noStrike" cap="none" noProof="0" dirty="0" err="1">
                          <a:solidFill>
                            <a:schemeClr val="dk1"/>
                          </a:solidFill>
                          <a:latin typeface="+mn-lt"/>
                          <a:ea typeface="+mn-ea"/>
                          <a:cs typeface="+mn-cs"/>
                          <a:sym typeface="Arial"/>
                        </a:rPr>
                        <a:t>integration</a:t>
                      </a:r>
                      <a:endParaRPr lang="fr-FR" sz="1100" b="0" i="0" u="none" strike="noStrike" cap="none" noProof="0" dirty="0">
                        <a:solidFill>
                          <a:schemeClr val="dk1"/>
                        </a:solidFill>
                        <a:latin typeface="+mn-lt"/>
                        <a:ea typeface="+mn-ea"/>
                        <a:cs typeface="+mn-cs"/>
                        <a:sym typeface="Arial"/>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extLst>
                  <a:ext uri="{0D108BD9-81ED-4DB2-BD59-A6C34878D82A}">
                    <a16:rowId xmlns:a16="http://schemas.microsoft.com/office/drawing/2014/main" val="738737002"/>
                  </a:ext>
                </a:extLst>
              </a:tr>
            </a:tbl>
          </a:graphicData>
        </a:graphic>
      </p:graphicFrame>
      <p:sp>
        <p:nvSpPr>
          <p:cNvPr id="4" name="Arrow: Pentagon 3">
            <a:extLst>
              <a:ext uri="{FF2B5EF4-FFF2-40B4-BE49-F238E27FC236}">
                <a16:creationId xmlns:a16="http://schemas.microsoft.com/office/drawing/2014/main" id="{86236F7F-FEE1-3DCA-5AE6-2D610C6B02B7}"/>
              </a:ext>
            </a:extLst>
          </p:cNvPr>
          <p:cNvSpPr/>
          <p:nvPr/>
        </p:nvSpPr>
        <p:spPr>
          <a:xfrm>
            <a:off x="3438461" y="1969214"/>
            <a:ext cx="1338954" cy="175530"/>
          </a:xfrm>
          <a:prstGeom prst="homePlate">
            <a:avLst/>
          </a:prstGeom>
          <a:solidFill>
            <a:srgbClr val="007FFF"/>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rIns="0" rtlCol="0" anchor="ctr"/>
          <a:lstStyle/>
          <a:p>
            <a:pPr algn="ctr"/>
            <a:r>
              <a:rPr lang="en-US" sz="800" dirty="0"/>
              <a:t>Phase I</a:t>
            </a:r>
          </a:p>
        </p:txBody>
      </p:sp>
      <p:sp>
        <p:nvSpPr>
          <p:cNvPr id="6" name="Arrow: Pentagon 5">
            <a:extLst>
              <a:ext uri="{FF2B5EF4-FFF2-40B4-BE49-F238E27FC236}">
                <a16:creationId xmlns:a16="http://schemas.microsoft.com/office/drawing/2014/main" id="{44438C03-5311-F80B-8B07-0C82C40D1143}"/>
              </a:ext>
            </a:extLst>
          </p:cNvPr>
          <p:cNvSpPr/>
          <p:nvPr/>
        </p:nvSpPr>
        <p:spPr>
          <a:xfrm>
            <a:off x="8773938" y="1969213"/>
            <a:ext cx="2924518" cy="175530"/>
          </a:xfrm>
          <a:prstGeom prst="homePlate">
            <a:avLst/>
          </a:prstGeom>
          <a:solidFill>
            <a:srgbClr val="007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Phase III</a:t>
            </a:r>
          </a:p>
        </p:txBody>
      </p:sp>
      <p:sp>
        <p:nvSpPr>
          <p:cNvPr id="7" name="7-point Star 38">
            <a:extLst>
              <a:ext uri="{FF2B5EF4-FFF2-40B4-BE49-F238E27FC236}">
                <a16:creationId xmlns:a16="http://schemas.microsoft.com/office/drawing/2014/main" id="{33485A8F-623A-EE02-E004-6A9F6CDDC1ED}"/>
              </a:ext>
            </a:extLst>
          </p:cNvPr>
          <p:cNvSpPr/>
          <p:nvPr/>
        </p:nvSpPr>
        <p:spPr>
          <a:xfrm>
            <a:off x="4529359" y="2783887"/>
            <a:ext cx="191227" cy="180000"/>
          </a:xfrm>
          <a:prstGeom prst="star7">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7E4F648C-61F4-9CE5-934D-EE6524EAF2D5}"/>
              </a:ext>
            </a:extLst>
          </p:cNvPr>
          <p:cNvSpPr/>
          <p:nvPr/>
        </p:nvSpPr>
        <p:spPr>
          <a:xfrm>
            <a:off x="4713591" y="2766565"/>
            <a:ext cx="1115376" cy="2146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b="1" dirty="0">
                <a:solidFill>
                  <a:srgbClr val="C00000"/>
                </a:solidFill>
              </a:rPr>
              <a:t>Workshop 1</a:t>
            </a:r>
          </a:p>
        </p:txBody>
      </p:sp>
      <p:sp>
        <p:nvSpPr>
          <p:cNvPr id="12" name="7-point Star 38">
            <a:extLst>
              <a:ext uri="{FF2B5EF4-FFF2-40B4-BE49-F238E27FC236}">
                <a16:creationId xmlns:a16="http://schemas.microsoft.com/office/drawing/2014/main" id="{9424BF25-2619-ADD5-DEBA-D467ADAE27D4}"/>
              </a:ext>
            </a:extLst>
          </p:cNvPr>
          <p:cNvSpPr/>
          <p:nvPr/>
        </p:nvSpPr>
        <p:spPr>
          <a:xfrm>
            <a:off x="8486085" y="2783888"/>
            <a:ext cx="191227" cy="180000"/>
          </a:xfrm>
          <a:prstGeom prst="star7">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45F491C-0A0E-4BB0-DF6C-30E95B5CBC43}"/>
              </a:ext>
            </a:extLst>
          </p:cNvPr>
          <p:cNvSpPr/>
          <p:nvPr/>
        </p:nvSpPr>
        <p:spPr>
          <a:xfrm>
            <a:off x="8660792" y="2766565"/>
            <a:ext cx="1094315" cy="2146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b="1" dirty="0">
                <a:solidFill>
                  <a:srgbClr val="C00000"/>
                </a:solidFill>
              </a:rPr>
              <a:t>Workshop 2</a:t>
            </a:r>
          </a:p>
        </p:txBody>
      </p:sp>
      <p:sp>
        <p:nvSpPr>
          <p:cNvPr id="3" name="7-point Star 38">
            <a:extLst>
              <a:ext uri="{FF2B5EF4-FFF2-40B4-BE49-F238E27FC236}">
                <a16:creationId xmlns:a16="http://schemas.microsoft.com/office/drawing/2014/main" id="{3212AEC0-2535-F708-F385-F942D25667A2}"/>
              </a:ext>
            </a:extLst>
          </p:cNvPr>
          <p:cNvSpPr/>
          <p:nvPr/>
        </p:nvSpPr>
        <p:spPr>
          <a:xfrm>
            <a:off x="3805583" y="2783888"/>
            <a:ext cx="191227" cy="180000"/>
          </a:xfrm>
          <a:prstGeom prst="star7">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7D59B8C-FE98-9058-9FE7-E132B2B3D66E}"/>
              </a:ext>
            </a:extLst>
          </p:cNvPr>
          <p:cNvSpPr/>
          <p:nvPr/>
        </p:nvSpPr>
        <p:spPr>
          <a:xfrm>
            <a:off x="3476159" y="2973233"/>
            <a:ext cx="1377383"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b="1" dirty="0">
                <a:solidFill>
                  <a:srgbClr val="C00000"/>
                </a:solidFill>
              </a:rPr>
              <a:t>Online session</a:t>
            </a:r>
          </a:p>
        </p:txBody>
      </p:sp>
      <p:sp>
        <p:nvSpPr>
          <p:cNvPr id="16" name="Arrow: Pentagon 15">
            <a:extLst>
              <a:ext uri="{FF2B5EF4-FFF2-40B4-BE49-F238E27FC236}">
                <a16:creationId xmlns:a16="http://schemas.microsoft.com/office/drawing/2014/main" id="{C40E1F51-AEE6-9FD7-EB55-A1AAB1D926A3}"/>
              </a:ext>
            </a:extLst>
          </p:cNvPr>
          <p:cNvSpPr/>
          <p:nvPr/>
        </p:nvSpPr>
        <p:spPr>
          <a:xfrm>
            <a:off x="4797996" y="1969213"/>
            <a:ext cx="3941787" cy="175530"/>
          </a:xfrm>
          <a:prstGeom prst="homePlate">
            <a:avLst/>
          </a:prstGeom>
          <a:solidFill>
            <a:srgbClr val="007FFF"/>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rIns="0" rtlCol="0" anchor="ctr"/>
          <a:lstStyle/>
          <a:p>
            <a:pPr algn="ctr"/>
            <a:r>
              <a:rPr lang="en-US" sz="800" dirty="0"/>
              <a:t>Phase II</a:t>
            </a:r>
          </a:p>
        </p:txBody>
      </p:sp>
      <p:sp>
        <p:nvSpPr>
          <p:cNvPr id="8" name="Star: 10 Points 17">
            <a:extLst>
              <a:ext uri="{FF2B5EF4-FFF2-40B4-BE49-F238E27FC236}">
                <a16:creationId xmlns:a16="http://schemas.microsoft.com/office/drawing/2014/main" id="{12E50598-58CB-4C7A-01A4-E8340CFADF22}"/>
              </a:ext>
            </a:extLst>
          </p:cNvPr>
          <p:cNvSpPr/>
          <p:nvPr/>
        </p:nvSpPr>
        <p:spPr>
          <a:xfrm>
            <a:off x="10116091" y="259371"/>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To be updated by country</a:t>
            </a:r>
          </a:p>
        </p:txBody>
      </p:sp>
    </p:spTree>
    <p:extLst>
      <p:ext uri="{BB962C8B-B14F-4D97-AF65-F5344CB8AC3E}">
        <p14:creationId xmlns:p14="http://schemas.microsoft.com/office/powerpoint/2010/main" val="1285672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06717B1-909D-B080-64D6-3026EE03359E}"/>
              </a:ext>
            </a:extLst>
          </p:cNvPr>
          <p:cNvSpPr/>
          <p:nvPr/>
        </p:nvSpPr>
        <p:spPr>
          <a:xfrm>
            <a:off x="6096000" y="0"/>
            <a:ext cx="6096000" cy="6858000"/>
          </a:xfrm>
          <a:prstGeom prst="rect">
            <a:avLst/>
          </a:prstGeom>
          <a:solidFill>
            <a:srgbClr val="0F5D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Isosceles Triangle 24">
            <a:extLst>
              <a:ext uri="{FF2B5EF4-FFF2-40B4-BE49-F238E27FC236}">
                <a16:creationId xmlns:a16="http://schemas.microsoft.com/office/drawing/2014/main" id="{CDCA1FC1-37BF-E2E7-6974-73E2033632C2}"/>
              </a:ext>
            </a:extLst>
          </p:cNvPr>
          <p:cNvSpPr/>
          <p:nvPr/>
        </p:nvSpPr>
        <p:spPr>
          <a:xfrm rot="5400000">
            <a:off x="2858840" y="3233530"/>
            <a:ext cx="6832539" cy="386451"/>
          </a:xfrm>
          <a:prstGeom prs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246076"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rPr>
              <a:t>To avoid these pitfalls, countries need to p</a:t>
            </a:r>
            <a:r>
              <a:rPr kumimoji="0" lang="en-US" sz="2400" u="none" strike="noStrike" kern="0" cap="none" spc="0" normalizeH="0" baseline="0" dirty="0">
                <a:ln>
                  <a:noFill/>
                </a:ln>
                <a:solidFill>
                  <a:schemeClr val="bg1"/>
                </a:solidFill>
                <a:effectLst/>
                <a:uLnTx/>
                <a:uFillTx/>
                <a:latin typeface="Lato" panose="020F0502020204030203" pitchFamily="34" charset="0"/>
                <a:cs typeface="Times New Roman" panose="02020603050405020304" pitchFamily="18" charset="0"/>
                <a:sym typeface="Lato"/>
              </a:rPr>
              <a:t>roactively prioritize between available </a:t>
            </a:r>
            <a:r>
              <a:rPr kumimoji="0" lang="en-US"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rPr>
              <a:t>and future vaccines and develop a clear ne</a:t>
            </a:r>
            <a:r>
              <a:rPr kumimoji="0" lang="en-US" sz="2400" u="none" strike="noStrike" kern="0" cap="none" spc="0" normalizeH="0" baseline="0" dirty="0">
                <a:ln>
                  <a:noFill/>
                </a:ln>
                <a:solidFill>
                  <a:schemeClr val="bg1"/>
                </a:solidFill>
                <a:effectLst/>
                <a:uLnTx/>
                <a:uFillTx/>
                <a:latin typeface="Lato" panose="020F0502020204030203" pitchFamily="34" charset="0"/>
                <a:cs typeface="Times New Roman" panose="02020603050405020304" pitchFamily="18" charset="0"/>
                <a:sym typeface="Lato"/>
              </a:rPr>
              <a:t>w vaccine introductions roadmap</a:t>
            </a:r>
          </a:p>
        </p:txBody>
      </p:sp>
      <p:sp>
        <p:nvSpPr>
          <p:cNvPr id="7" name="Google Shape;12;p19">
            <a:extLst>
              <a:ext uri="{FF2B5EF4-FFF2-40B4-BE49-F238E27FC236}">
                <a16:creationId xmlns:a16="http://schemas.microsoft.com/office/drawing/2014/main" id="{31228298-BC78-4B96-9796-7CCDC8A96D6C}"/>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en-US" smtClean="0">
                <a:latin typeface="+mj-lt"/>
              </a:rPr>
              <a:pPr/>
              <a:t>5</a:t>
            </a:fld>
            <a:endParaRPr lang="en-US" dirty="0">
              <a:latin typeface="+mj-lt"/>
            </a:endParaRPr>
          </a:p>
        </p:txBody>
      </p:sp>
      <p:sp>
        <p:nvSpPr>
          <p:cNvPr id="6" name="Rectangle 5">
            <a:extLst>
              <a:ext uri="{FF2B5EF4-FFF2-40B4-BE49-F238E27FC236}">
                <a16:creationId xmlns:a16="http://schemas.microsoft.com/office/drawing/2014/main" id="{EBFBAFFA-063A-1DD9-F03E-00AA2BA752FC}"/>
              </a:ext>
            </a:extLst>
          </p:cNvPr>
          <p:cNvSpPr/>
          <p:nvPr/>
        </p:nvSpPr>
        <p:spPr>
          <a:xfrm>
            <a:off x="6758258" y="1668801"/>
            <a:ext cx="5035434" cy="7317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342900" indent="-342900">
              <a:spcBef>
                <a:spcPts val="1200"/>
              </a:spcBef>
              <a:buFont typeface="+mj-lt"/>
              <a:buAutoNum type="arabicPeriod"/>
            </a:pPr>
            <a:r>
              <a:rPr lang="en-US" dirty="0">
                <a:solidFill>
                  <a:schemeClr val="bg1"/>
                </a:solidFill>
              </a:rPr>
              <a:t>Provide an evidence-based vaccine prioritization to </a:t>
            </a:r>
            <a:r>
              <a:rPr lang="en-US" b="1" u="sng" dirty="0">
                <a:solidFill>
                  <a:schemeClr val="bg1"/>
                </a:solidFill>
              </a:rPr>
              <a:t>inform and balance the political agenda</a:t>
            </a:r>
          </a:p>
          <a:p>
            <a:pPr marL="342900" indent="-342900">
              <a:spcBef>
                <a:spcPts val="1200"/>
              </a:spcBef>
              <a:buFont typeface="+mj-lt"/>
              <a:buAutoNum type="arabicPeriod"/>
            </a:pPr>
            <a:r>
              <a:rPr lang="en-US" b="1" u="sng" dirty="0">
                <a:solidFill>
                  <a:schemeClr val="bg1"/>
                </a:solidFill>
              </a:rPr>
              <a:t>Inform the national immunization strategy (NIS) and roadmap</a:t>
            </a:r>
            <a:r>
              <a:rPr lang="en-US" b="1" dirty="0">
                <a:solidFill>
                  <a:schemeClr val="bg1"/>
                </a:solidFill>
              </a:rPr>
              <a:t> </a:t>
            </a:r>
            <a:r>
              <a:rPr lang="en-US" dirty="0">
                <a:solidFill>
                  <a:schemeClr val="bg1"/>
                </a:solidFill>
              </a:rPr>
              <a:t>while integrating the programmatic considerations to ensure feasibility</a:t>
            </a:r>
          </a:p>
          <a:p>
            <a:pPr marL="342900" indent="-342900">
              <a:spcBef>
                <a:spcPts val="1200"/>
              </a:spcBef>
              <a:buFont typeface="+mj-lt"/>
              <a:buAutoNum type="arabicPeriod"/>
            </a:pPr>
            <a:r>
              <a:rPr lang="en-US" b="1" u="sng" dirty="0">
                <a:solidFill>
                  <a:schemeClr val="bg1"/>
                </a:solidFill>
              </a:rPr>
              <a:t>Kick-start financial discussions</a:t>
            </a:r>
            <a:r>
              <a:rPr lang="en-US" b="1" dirty="0">
                <a:solidFill>
                  <a:schemeClr val="bg1"/>
                </a:solidFill>
              </a:rPr>
              <a:t> </a:t>
            </a:r>
            <a:r>
              <a:rPr lang="en-US" dirty="0">
                <a:solidFill>
                  <a:schemeClr val="bg1"/>
                </a:solidFill>
              </a:rPr>
              <a:t>to anticipate funding constraints and dependances</a:t>
            </a:r>
          </a:p>
          <a:p>
            <a:pPr marL="342900" indent="-342900">
              <a:spcBef>
                <a:spcPts val="1200"/>
              </a:spcBef>
              <a:buFont typeface="+mj-lt"/>
              <a:buAutoNum type="arabicPeriod"/>
            </a:pPr>
            <a:r>
              <a:rPr lang="en-US" b="1" u="sng" dirty="0">
                <a:solidFill>
                  <a:schemeClr val="bg1"/>
                </a:solidFill>
              </a:rPr>
              <a:t>Identify data gaps</a:t>
            </a:r>
            <a:r>
              <a:rPr lang="en-US" b="1" dirty="0">
                <a:solidFill>
                  <a:schemeClr val="bg1"/>
                </a:solidFill>
              </a:rPr>
              <a:t> </a:t>
            </a:r>
            <a:r>
              <a:rPr lang="en-US" dirty="0">
                <a:solidFill>
                  <a:schemeClr val="bg1"/>
                </a:solidFill>
              </a:rPr>
              <a:t>and mandate new studies to ensure future decisions rely on up-to-date evidence</a:t>
            </a:r>
          </a:p>
          <a:p>
            <a:pPr marL="342900" indent="-342900">
              <a:spcBef>
                <a:spcPts val="1200"/>
              </a:spcBef>
              <a:buFont typeface="+mj-lt"/>
              <a:buAutoNum type="arabicPeriod"/>
            </a:pPr>
            <a:r>
              <a:rPr lang="en-US" b="1" u="sng" dirty="0">
                <a:solidFill>
                  <a:schemeClr val="bg1"/>
                </a:solidFill>
              </a:rPr>
              <a:t>Send market signals to donors and manufacturers</a:t>
            </a:r>
            <a:r>
              <a:rPr lang="en-US" b="1" dirty="0">
                <a:solidFill>
                  <a:schemeClr val="bg1"/>
                </a:solidFill>
              </a:rPr>
              <a:t> </a:t>
            </a:r>
            <a:r>
              <a:rPr lang="en-US" dirty="0">
                <a:solidFill>
                  <a:schemeClr val="bg1"/>
                </a:solidFill>
              </a:rPr>
              <a:t>to ensure availability at the time of introduction</a:t>
            </a:r>
          </a:p>
        </p:txBody>
      </p:sp>
      <p:sp>
        <p:nvSpPr>
          <p:cNvPr id="8" name="Rectangle 7">
            <a:extLst>
              <a:ext uri="{FF2B5EF4-FFF2-40B4-BE49-F238E27FC236}">
                <a16:creationId xmlns:a16="http://schemas.microsoft.com/office/drawing/2014/main" id="{973CBD53-490B-3829-2673-04AA3037B05E}"/>
              </a:ext>
            </a:extLst>
          </p:cNvPr>
          <p:cNvSpPr/>
          <p:nvPr/>
        </p:nvSpPr>
        <p:spPr>
          <a:xfrm>
            <a:off x="849059" y="2111604"/>
            <a:ext cx="5035434" cy="7317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3200" b="1" dirty="0">
                <a:solidFill>
                  <a:srgbClr val="0F5D61"/>
                </a:solidFill>
              </a:rPr>
              <a:t>Prioritize between available and future vaccines</a:t>
            </a:r>
          </a:p>
          <a:p>
            <a:pPr marL="342900" indent="-342900">
              <a:buFont typeface="Arial" panose="020B0604020202020204" pitchFamily="34" charset="0"/>
              <a:buChar char="•"/>
            </a:pPr>
            <a:endParaRPr lang="en-US" sz="3200" b="1" dirty="0">
              <a:solidFill>
                <a:srgbClr val="0F5D61"/>
              </a:solidFill>
            </a:endParaRPr>
          </a:p>
        </p:txBody>
      </p:sp>
      <p:sp>
        <p:nvSpPr>
          <p:cNvPr id="9" name="Rectangle 8">
            <a:extLst>
              <a:ext uri="{FF2B5EF4-FFF2-40B4-BE49-F238E27FC236}">
                <a16:creationId xmlns:a16="http://schemas.microsoft.com/office/drawing/2014/main" id="{A7ADFB5E-FE87-CE41-72FF-F4714988C643}"/>
              </a:ext>
            </a:extLst>
          </p:cNvPr>
          <p:cNvSpPr/>
          <p:nvPr/>
        </p:nvSpPr>
        <p:spPr>
          <a:xfrm>
            <a:off x="849059" y="4421171"/>
            <a:ext cx="5035434" cy="7317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3200" b="1" dirty="0">
                <a:solidFill>
                  <a:srgbClr val="0F5D61"/>
                </a:solidFill>
              </a:rPr>
              <a:t>Propose a new vaccine introduction sequence</a:t>
            </a:r>
          </a:p>
          <a:p>
            <a:pPr marL="342900" indent="-342900">
              <a:buFont typeface="Arial" panose="020B0604020202020204" pitchFamily="34" charset="0"/>
              <a:buChar char="•"/>
            </a:pPr>
            <a:endParaRPr lang="en-US" sz="3200" b="1" dirty="0">
              <a:solidFill>
                <a:srgbClr val="0F5D61"/>
              </a:solidFill>
            </a:endParaRPr>
          </a:p>
        </p:txBody>
      </p:sp>
      <p:sp>
        <p:nvSpPr>
          <p:cNvPr id="2" name="TextBox 1">
            <a:extLst>
              <a:ext uri="{FF2B5EF4-FFF2-40B4-BE49-F238E27FC236}">
                <a16:creationId xmlns:a16="http://schemas.microsoft.com/office/drawing/2014/main" id="{F4E26430-D087-8939-77DA-6CDCF2F24A3D}"/>
              </a:ext>
            </a:extLst>
          </p:cNvPr>
          <p:cNvSpPr txBox="1"/>
          <p:nvPr/>
        </p:nvSpPr>
        <p:spPr>
          <a:xfrm>
            <a:off x="6765269" y="1214020"/>
            <a:ext cx="2378731" cy="307777"/>
          </a:xfrm>
          <a:prstGeom prst="rect">
            <a:avLst/>
          </a:prstGeom>
          <a:solidFill>
            <a:srgbClr val="FFFFFF">
              <a:alpha val="20000"/>
            </a:srgbClr>
          </a:solidFill>
        </p:spPr>
        <p:txBody>
          <a:bodyPr wrap="square" rtlCol="0">
            <a:spAutoFit/>
          </a:bodyPr>
          <a:lstStyle/>
          <a:p>
            <a:r>
              <a:rPr lang="en-US" sz="1400" i="1" dirty="0">
                <a:solidFill>
                  <a:srgbClr val="FFFFFF"/>
                </a:solidFill>
              </a:rPr>
              <a:t>Why</a:t>
            </a:r>
          </a:p>
        </p:txBody>
      </p:sp>
      <p:sp>
        <p:nvSpPr>
          <p:cNvPr id="3" name="TextBox 2">
            <a:extLst>
              <a:ext uri="{FF2B5EF4-FFF2-40B4-BE49-F238E27FC236}">
                <a16:creationId xmlns:a16="http://schemas.microsoft.com/office/drawing/2014/main" id="{9E17CC2B-F74A-571E-0CDC-009557EF20B5}"/>
              </a:ext>
            </a:extLst>
          </p:cNvPr>
          <p:cNvSpPr txBox="1"/>
          <p:nvPr/>
        </p:nvSpPr>
        <p:spPr>
          <a:xfrm>
            <a:off x="898692" y="1214020"/>
            <a:ext cx="2378731" cy="307777"/>
          </a:xfrm>
          <a:prstGeom prst="rect">
            <a:avLst/>
          </a:prstGeom>
          <a:solidFill>
            <a:srgbClr val="0F5D61">
              <a:alpha val="10196"/>
            </a:srgbClr>
          </a:solidFill>
        </p:spPr>
        <p:txBody>
          <a:bodyPr wrap="square" rtlCol="0">
            <a:spAutoFit/>
          </a:bodyPr>
          <a:lstStyle/>
          <a:p>
            <a:r>
              <a:rPr lang="en-US" sz="1400" i="1" dirty="0">
                <a:solidFill>
                  <a:srgbClr val="0F5D61"/>
                </a:solidFill>
              </a:rPr>
              <a:t>What countries should do</a:t>
            </a:r>
          </a:p>
        </p:txBody>
      </p:sp>
    </p:spTree>
    <p:extLst>
      <p:ext uri="{BB962C8B-B14F-4D97-AF65-F5344CB8AC3E}">
        <p14:creationId xmlns:p14="http://schemas.microsoft.com/office/powerpoint/2010/main" val="2722668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a:buClr>
                <a:srgbClr val="000000"/>
              </a:buClr>
              <a:defRPr/>
            </a:pPr>
            <a:r>
              <a:rPr lang="en-US" sz="2400" kern="0" dirty="0">
                <a:solidFill>
                  <a:srgbClr val="0F5D61"/>
                </a:solidFill>
                <a:latin typeface="Lato" panose="020F0502020204030203" pitchFamily="34" charset="0"/>
                <a:cs typeface="Times New Roman" panose="02020603050405020304" pitchFamily="18" charset="0"/>
                <a:sym typeface="Lato"/>
              </a:rPr>
              <a:t>The NITAG will adapt and apply the NVI Prioritization Framework to prioritize new vaccine introductions and produce sequencing recommendations</a:t>
            </a:r>
          </a:p>
        </p:txBody>
      </p:sp>
      <p:sp>
        <p:nvSpPr>
          <p:cNvPr id="12" name="Google Shape;12;p19">
            <a:extLst>
              <a:ext uri="{FF2B5EF4-FFF2-40B4-BE49-F238E27FC236}">
                <a16:creationId xmlns:a16="http://schemas.microsoft.com/office/drawing/2014/main" id="{74888AFF-42DE-82CD-EDC4-678639452791}"/>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en-US" smtClean="0">
                <a:latin typeface="+mj-lt"/>
              </a:rPr>
              <a:pPr/>
              <a:t>6</a:t>
            </a:fld>
            <a:endParaRPr lang="en-US" dirty="0">
              <a:latin typeface="+mj-lt"/>
            </a:endParaRPr>
          </a:p>
        </p:txBody>
      </p:sp>
      <p:sp>
        <p:nvSpPr>
          <p:cNvPr id="4" name="Rectangle 3">
            <a:extLst>
              <a:ext uri="{FF2B5EF4-FFF2-40B4-BE49-F238E27FC236}">
                <a16:creationId xmlns:a16="http://schemas.microsoft.com/office/drawing/2014/main" id="{876B9C4C-875B-72D2-0E01-E195614F480A}"/>
              </a:ext>
            </a:extLst>
          </p:cNvPr>
          <p:cNvSpPr/>
          <p:nvPr/>
        </p:nvSpPr>
        <p:spPr>
          <a:xfrm>
            <a:off x="472962" y="1284475"/>
            <a:ext cx="11099278" cy="1092965"/>
          </a:xfrm>
          <a:prstGeom prst="rect">
            <a:avLst/>
          </a:prstGeom>
          <a:noFill/>
          <a:ln w="28575">
            <a:solidFill>
              <a:srgbClr val="0F5D6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R="0" lvl="0" fontAlgn="auto">
              <a:lnSpc>
                <a:spcPct val="100000"/>
              </a:lnSpc>
              <a:spcBef>
                <a:spcPts val="600"/>
              </a:spcBef>
              <a:spcAft>
                <a:spcPts val="0"/>
              </a:spcAft>
              <a:buClrTx/>
              <a:buSzTx/>
              <a:tabLst/>
              <a:defRPr/>
            </a:pPr>
            <a:r>
              <a:rPr lang="en-US" sz="1600" dirty="0">
                <a:solidFill>
                  <a:schemeClr val="tx1"/>
                </a:solidFill>
              </a:rPr>
              <a:t>The NVI Prioritization Framework is a proven NITAG-driven framework supporting the prioritization of new vaccine introductions. It leverages a simple, evidence-based and comprehensive approach to support the preparation of NVI sequencing scenarios based on a pre-hierarchized list of potential criteria. It was developed in alignment with existing tools (VIS, </a:t>
            </a:r>
            <a:r>
              <a:rPr lang="en-US" sz="1600" dirty="0" err="1">
                <a:solidFill>
                  <a:schemeClr val="tx1"/>
                </a:solidFill>
              </a:rPr>
              <a:t>EtR</a:t>
            </a:r>
            <a:r>
              <a:rPr lang="en-US" sz="1600" dirty="0">
                <a:solidFill>
                  <a:schemeClr val="tx1"/>
                </a:solidFill>
              </a:rPr>
              <a:t>) to ensure the consistency of the process</a:t>
            </a:r>
          </a:p>
        </p:txBody>
      </p:sp>
      <p:pic>
        <p:nvPicPr>
          <p:cNvPr id="5" name="Picture 4">
            <a:extLst>
              <a:ext uri="{FF2B5EF4-FFF2-40B4-BE49-F238E27FC236}">
                <a16:creationId xmlns:a16="http://schemas.microsoft.com/office/drawing/2014/main" id="{5214C5FB-0E98-8921-4BE3-FD540858855F}"/>
              </a:ext>
            </a:extLst>
          </p:cNvPr>
          <p:cNvPicPr>
            <a:picLocks noChangeAspect="1"/>
          </p:cNvPicPr>
          <p:nvPr/>
        </p:nvPicPr>
        <p:blipFill>
          <a:blip r:embed="rId3"/>
          <a:stretch>
            <a:fillRect/>
          </a:stretch>
        </p:blipFill>
        <p:spPr>
          <a:xfrm>
            <a:off x="2342402" y="2548735"/>
            <a:ext cx="5018873" cy="2283469"/>
          </a:xfrm>
          <a:prstGeom prst="rect">
            <a:avLst/>
          </a:prstGeom>
          <a:ln>
            <a:solidFill>
              <a:schemeClr val="tx1">
                <a:lumMod val="20000"/>
                <a:lumOff val="80000"/>
              </a:schemeClr>
            </a:solidFill>
          </a:ln>
          <a:effectLst>
            <a:outerShdw blurRad="50800" dist="38100" dir="2700000" algn="tl" rotWithShape="0">
              <a:prstClr val="black">
                <a:alpha val="40000"/>
              </a:prstClr>
            </a:outerShdw>
          </a:effectLst>
        </p:spPr>
      </p:pic>
      <p:pic>
        <p:nvPicPr>
          <p:cNvPr id="16" name="Picture 15">
            <a:extLst>
              <a:ext uri="{FF2B5EF4-FFF2-40B4-BE49-F238E27FC236}">
                <a16:creationId xmlns:a16="http://schemas.microsoft.com/office/drawing/2014/main" id="{2018A343-E4D2-D20E-DCBE-C4AC1AB1ABB9}"/>
              </a:ext>
            </a:extLst>
          </p:cNvPr>
          <p:cNvPicPr>
            <a:picLocks noChangeAspect="1"/>
          </p:cNvPicPr>
          <p:nvPr/>
        </p:nvPicPr>
        <p:blipFill>
          <a:blip r:embed="rId4"/>
          <a:stretch>
            <a:fillRect/>
          </a:stretch>
        </p:blipFill>
        <p:spPr>
          <a:xfrm>
            <a:off x="5299648" y="2822259"/>
            <a:ext cx="4549950" cy="2231572"/>
          </a:xfrm>
          <a:prstGeom prst="rect">
            <a:avLst/>
          </a:prstGeom>
          <a:ln>
            <a:solidFill>
              <a:schemeClr val="tx1">
                <a:lumMod val="20000"/>
                <a:lumOff val="80000"/>
              </a:schemeClr>
            </a:solidFill>
          </a:ln>
          <a:effectLst>
            <a:outerShdw blurRad="50800" dist="38100" dir="2700000" algn="tl" rotWithShape="0">
              <a:prstClr val="black">
                <a:alpha val="40000"/>
              </a:prstClr>
            </a:outerShdw>
          </a:effectLst>
        </p:spPr>
      </p:pic>
      <p:sp>
        <p:nvSpPr>
          <p:cNvPr id="23" name="TextBox 22">
            <a:extLst>
              <a:ext uri="{FF2B5EF4-FFF2-40B4-BE49-F238E27FC236}">
                <a16:creationId xmlns:a16="http://schemas.microsoft.com/office/drawing/2014/main" id="{DBDF80FB-1B84-1487-BB49-E67F56EC5699}"/>
              </a:ext>
            </a:extLst>
          </p:cNvPr>
          <p:cNvSpPr txBox="1"/>
          <p:nvPr/>
        </p:nvSpPr>
        <p:spPr>
          <a:xfrm>
            <a:off x="3116657" y="5300173"/>
            <a:ext cx="8289884" cy="1232708"/>
          </a:xfrm>
          <a:prstGeom prst="rect">
            <a:avLst/>
          </a:prstGeom>
          <a:noFill/>
          <a:ln>
            <a:solidFill>
              <a:schemeClr val="bg1">
                <a:lumMod val="75000"/>
              </a:schemeClr>
            </a:solidFill>
          </a:ln>
        </p:spPr>
        <p:txBody>
          <a:bodyPr wrap="square" lIns="182880" rIns="36000" rtlCol="0">
            <a:noAutofit/>
          </a:bodyPr>
          <a:lstStyle/>
          <a:p>
            <a:pPr marL="342900" indent="-342900">
              <a:spcBef>
                <a:spcPts val="600"/>
              </a:spcBef>
              <a:buFont typeface="+mj-lt"/>
              <a:buAutoNum type="arabicPeriod"/>
            </a:pPr>
            <a:r>
              <a:rPr lang="fr-FR" sz="1400" dirty="0"/>
              <a:t>Review the NVI </a:t>
            </a:r>
            <a:r>
              <a:rPr lang="fr-FR" sz="1400" dirty="0" err="1"/>
              <a:t>Prioritization</a:t>
            </a:r>
            <a:r>
              <a:rPr lang="fr-FR" sz="1400" dirty="0"/>
              <a:t> Framework </a:t>
            </a:r>
            <a:r>
              <a:rPr lang="fr-FR" sz="1400" dirty="0" err="1"/>
              <a:t>methodology</a:t>
            </a:r>
            <a:endParaRPr lang="fr-FR" sz="1400" dirty="0"/>
          </a:p>
          <a:p>
            <a:pPr marL="342900" indent="-342900">
              <a:spcBef>
                <a:spcPts val="600"/>
              </a:spcBef>
              <a:buFont typeface="+mj-lt"/>
              <a:buAutoNum type="arabicPeriod"/>
            </a:pPr>
            <a:r>
              <a:rPr lang="fr-FR" sz="1400" dirty="0" err="1"/>
              <a:t>Discuss</a:t>
            </a:r>
            <a:r>
              <a:rPr lang="fr-FR" sz="1400" dirty="0"/>
              <a:t> and </a:t>
            </a:r>
            <a:r>
              <a:rPr lang="fr-FR" sz="1400" dirty="0" err="1"/>
              <a:t>decide</a:t>
            </a:r>
            <a:r>
              <a:rPr lang="fr-FR" sz="1400" dirty="0"/>
              <a:t> on the </a:t>
            </a:r>
            <a:r>
              <a:rPr lang="fr-FR" sz="1400" dirty="0" err="1"/>
              <a:t>expected</a:t>
            </a:r>
            <a:r>
              <a:rPr lang="fr-FR" sz="1400" dirty="0"/>
              <a:t> </a:t>
            </a:r>
            <a:r>
              <a:rPr lang="fr-FR" sz="1400" dirty="0" err="1"/>
              <a:t>timeframe</a:t>
            </a:r>
            <a:endParaRPr lang="fr-FR" sz="1400" dirty="0"/>
          </a:p>
          <a:p>
            <a:pPr marL="342900" indent="-342900">
              <a:spcBef>
                <a:spcPts val="600"/>
              </a:spcBef>
              <a:buFont typeface="+mj-lt"/>
              <a:buAutoNum type="arabicPeriod"/>
            </a:pPr>
            <a:r>
              <a:rPr lang="fr-FR" sz="1400" dirty="0" err="1"/>
              <a:t>Decide</a:t>
            </a:r>
            <a:r>
              <a:rPr lang="fr-FR" sz="1400" dirty="0"/>
              <a:t> which vaccines </a:t>
            </a:r>
            <a:r>
              <a:rPr lang="fr-FR" sz="1400" dirty="0" err="1"/>
              <a:t>should</a:t>
            </a:r>
            <a:r>
              <a:rPr lang="fr-FR" sz="1400" dirty="0"/>
              <a:t> </a:t>
            </a:r>
            <a:r>
              <a:rPr lang="fr-FR" sz="1400" dirty="0" err="1"/>
              <a:t>be</a:t>
            </a:r>
            <a:r>
              <a:rPr lang="fr-FR" sz="1400" dirty="0"/>
              <a:t> included in </a:t>
            </a:r>
            <a:r>
              <a:rPr lang="fr-FR" sz="1400" dirty="0" err="1"/>
              <a:t>this</a:t>
            </a:r>
            <a:r>
              <a:rPr lang="fr-FR" sz="1400" dirty="0"/>
              <a:t> discussion</a:t>
            </a:r>
          </a:p>
          <a:p>
            <a:pPr marL="342900" indent="-342900">
              <a:spcBef>
                <a:spcPts val="600"/>
              </a:spcBef>
              <a:buFont typeface="+mj-lt"/>
              <a:buAutoNum type="arabicPeriod"/>
            </a:pPr>
            <a:r>
              <a:rPr lang="fr-FR" sz="1400" dirty="0"/>
              <a:t>Review the </a:t>
            </a:r>
            <a:r>
              <a:rPr lang="fr-FR" sz="1400" dirty="0" err="1"/>
              <a:t>comprehensive</a:t>
            </a:r>
            <a:r>
              <a:rPr lang="fr-FR" sz="1400" dirty="0"/>
              <a:t> </a:t>
            </a:r>
            <a:r>
              <a:rPr lang="fr-FR" sz="1400" dirty="0" err="1"/>
              <a:t>criteria</a:t>
            </a:r>
            <a:r>
              <a:rPr lang="fr-FR" sz="1400" dirty="0"/>
              <a:t> </a:t>
            </a:r>
            <a:r>
              <a:rPr lang="fr-FR" sz="1400" dirty="0" err="1"/>
              <a:t>list</a:t>
            </a:r>
            <a:r>
              <a:rPr lang="fr-FR" sz="1400" dirty="0"/>
              <a:t> and </a:t>
            </a:r>
            <a:r>
              <a:rPr lang="fr-FR" sz="1400" dirty="0" err="1"/>
              <a:t>decide</a:t>
            </a:r>
            <a:r>
              <a:rPr lang="fr-FR" sz="1400" dirty="0"/>
              <a:t> which </a:t>
            </a:r>
            <a:r>
              <a:rPr lang="fr-FR" sz="1400" dirty="0" err="1"/>
              <a:t>criteria</a:t>
            </a:r>
            <a:r>
              <a:rPr lang="fr-FR" sz="1400" dirty="0"/>
              <a:t> to </a:t>
            </a:r>
            <a:r>
              <a:rPr lang="fr-FR" sz="1400" dirty="0" err="1"/>
              <a:t>be</a:t>
            </a:r>
            <a:r>
              <a:rPr lang="fr-FR" sz="1400" dirty="0"/>
              <a:t> used for </a:t>
            </a:r>
            <a:r>
              <a:rPr lang="fr-FR" sz="1400"/>
              <a:t>prioritization</a:t>
            </a:r>
            <a:endParaRPr lang="fr-FR" sz="1400" dirty="0"/>
          </a:p>
        </p:txBody>
      </p:sp>
      <p:sp>
        <p:nvSpPr>
          <p:cNvPr id="24" name="Rectangle 23">
            <a:extLst>
              <a:ext uri="{FF2B5EF4-FFF2-40B4-BE49-F238E27FC236}">
                <a16:creationId xmlns:a16="http://schemas.microsoft.com/office/drawing/2014/main" id="{B64DF32E-E931-DD5D-D414-53B668133E39}"/>
              </a:ext>
            </a:extLst>
          </p:cNvPr>
          <p:cNvSpPr/>
          <p:nvPr/>
        </p:nvSpPr>
        <p:spPr>
          <a:xfrm>
            <a:off x="785459" y="5300172"/>
            <a:ext cx="2331198" cy="1232708"/>
          </a:xfrm>
          <a:prstGeom prst="rect">
            <a:avLst/>
          </a:prstGeom>
          <a:solidFill>
            <a:srgbClr val="0F5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n-US" sz="1600" b="1" dirty="0"/>
              <a:t>Today’s objectives</a:t>
            </a:r>
          </a:p>
        </p:txBody>
      </p:sp>
      <p:sp>
        <p:nvSpPr>
          <p:cNvPr id="3" name="Star: 10 Points 17">
            <a:extLst>
              <a:ext uri="{FF2B5EF4-FFF2-40B4-BE49-F238E27FC236}">
                <a16:creationId xmlns:a16="http://schemas.microsoft.com/office/drawing/2014/main" id="{A9488DE4-C788-8F47-9D28-FD71299FD204}"/>
              </a:ext>
            </a:extLst>
          </p:cNvPr>
          <p:cNvSpPr/>
          <p:nvPr/>
        </p:nvSpPr>
        <p:spPr>
          <a:xfrm>
            <a:off x="10116091" y="259371"/>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Objectives to be updated by country (if needed)</a:t>
            </a:r>
          </a:p>
        </p:txBody>
      </p:sp>
    </p:spTree>
    <p:extLst>
      <p:ext uri="{BB962C8B-B14F-4D97-AF65-F5344CB8AC3E}">
        <p14:creationId xmlns:p14="http://schemas.microsoft.com/office/powerpoint/2010/main" val="385622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rPr>
              <a:t>Agenda</a:t>
            </a:r>
          </a:p>
        </p:txBody>
      </p:sp>
      <p:sp>
        <p:nvSpPr>
          <p:cNvPr id="19" name="Rounded Rectangle 38">
            <a:extLst>
              <a:ext uri="{FF2B5EF4-FFF2-40B4-BE49-F238E27FC236}">
                <a16:creationId xmlns:a16="http://schemas.microsoft.com/office/drawing/2014/main" id="{60E2FC83-C288-2BF4-33C6-916EA2CCDD12}"/>
              </a:ext>
            </a:extLst>
          </p:cNvPr>
          <p:cNvSpPr/>
          <p:nvPr/>
        </p:nvSpPr>
        <p:spPr>
          <a:xfrm>
            <a:off x="2178943" y="1378186"/>
            <a:ext cx="7411451" cy="548640"/>
          </a:xfrm>
          <a:prstGeom prst="round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0" name="Oval 19">
            <a:extLst>
              <a:ext uri="{FF2B5EF4-FFF2-40B4-BE49-F238E27FC236}">
                <a16:creationId xmlns:a16="http://schemas.microsoft.com/office/drawing/2014/main" id="{BA06502A-2194-6119-BD17-B1B7F49F0E02}"/>
              </a:ext>
            </a:extLst>
          </p:cNvPr>
          <p:cNvSpPr/>
          <p:nvPr/>
        </p:nvSpPr>
        <p:spPr>
          <a:xfrm>
            <a:off x="2381464" y="150182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rPr>
              <a:t>1</a:t>
            </a:r>
          </a:p>
        </p:txBody>
      </p:sp>
      <p:sp>
        <p:nvSpPr>
          <p:cNvPr id="21" name="TextBox 20">
            <a:extLst>
              <a:ext uri="{FF2B5EF4-FFF2-40B4-BE49-F238E27FC236}">
                <a16:creationId xmlns:a16="http://schemas.microsoft.com/office/drawing/2014/main" id="{2BB4596C-7897-91CA-9AB1-E5113CE549F9}"/>
              </a:ext>
            </a:extLst>
          </p:cNvPr>
          <p:cNvSpPr txBox="1"/>
          <p:nvPr/>
        </p:nvSpPr>
        <p:spPr>
          <a:xfrm>
            <a:off x="2808340" y="1465446"/>
            <a:ext cx="4856287" cy="369332"/>
          </a:xfrm>
          <a:prstGeom prst="rect">
            <a:avLst/>
          </a:prstGeom>
          <a:noFill/>
        </p:spPr>
        <p:txBody>
          <a:bodyPr wrap="square" rtlCol="0">
            <a:spAutoFit/>
          </a:bodyPr>
          <a:lstStyle/>
          <a:p>
            <a:pPr>
              <a:defRPr/>
            </a:pPr>
            <a:r>
              <a:rPr lang="en-US" dirty="0">
                <a:latin typeface="Lato" panose="020F0502020204030203" pitchFamily="34" charset="0"/>
                <a:cs typeface="Times New Roman" panose="02020603050405020304" pitchFamily="18" charset="0"/>
              </a:rPr>
              <a:t>Introductions and Objectives</a:t>
            </a:r>
            <a:endParaRPr lang="en-US" sz="1800" dirty="0">
              <a:latin typeface="Lato" panose="020F0502020204030203" pitchFamily="34" charset="0"/>
              <a:cs typeface="Times New Roman" panose="02020603050405020304" pitchFamily="18" charset="0"/>
            </a:endParaRPr>
          </a:p>
        </p:txBody>
      </p:sp>
      <p:sp>
        <p:nvSpPr>
          <p:cNvPr id="22" name="Rounded Rectangle 40">
            <a:extLst>
              <a:ext uri="{FF2B5EF4-FFF2-40B4-BE49-F238E27FC236}">
                <a16:creationId xmlns:a16="http://schemas.microsoft.com/office/drawing/2014/main" id="{7FB03DE4-3123-AEF7-E52A-ED76632B8363}"/>
              </a:ext>
            </a:extLst>
          </p:cNvPr>
          <p:cNvSpPr/>
          <p:nvPr/>
        </p:nvSpPr>
        <p:spPr>
          <a:xfrm>
            <a:off x="2178943" y="2072965"/>
            <a:ext cx="7411451" cy="548640"/>
          </a:xfrm>
          <a:prstGeom prst="roundRect">
            <a:avLst/>
          </a:prstGeom>
          <a:solidFill>
            <a:srgbClr val="0F5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3" name="Oval 22">
            <a:extLst>
              <a:ext uri="{FF2B5EF4-FFF2-40B4-BE49-F238E27FC236}">
                <a16:creationId xmlns:a16="http://schemas.microsoft.com/office/drawing/2014/main" id="{5E9172F1-8497-491C-BF0F-3750FCBA3BCF}"/>
              </a:ext>
            </a:extLst>
          </p:cNvPr>
          <p:cNvSpPr/>
          <p:nvPr/>
        </p:nvSpPr>
        <p:spPr>
          <a:xfrm>
            <a:off x="2381464" y="219861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rPr>
              <a:t>2</a:t>
            </a:r>
          </a:p>
        </p:txBody>
      </p:sp>
      <p:sp>
        <p:nvSpPr>
          <p:cNvPr id="24" name="TextBox 23">
            <a:extLst>
              <a:ext uri="{FF2B5EF4-FFF2-40B4-BE49-F238E27FC236}">
                <a16:creationId xmlns:a16="http://schemas.microsoft.com/office/drawing/2014/main" id="{965D7148-5851-9884-D375-B30B4BA3C209}"/>
              </a:ext>
            </a:extLst>
          </p:cNvPr>
          <p:cNvSpPr txBox="1"/>
          <p:nvPr/>
        </p:nvSpPr>
        <p:spPr>
          <a:xfrm>
            <a:off x="2837444" y="2159632"/>
            <a:ext cx="6337377" cy="369332"/>
          </a:xfrm>
          <a:prstGeom prst="rect">
            <a:avLst/>
          </a:prstGeom>
          <a:noFill/>
        </p:spPr>
        <p:txBody>
          <a:bodyPr wrap="square" rtlCol="0">
            <a:spAutoFit/>
          </a:bodyPr>
          <a:lstStyle/>
          <a:p>
            <a:pPr>
              <a:defRPr/>
            </a:pPr>
            <a:r>
              <a:rPr lang="en-US" sz="1800" dirty="0">
                <a:solidFill>
                  <a:schemeClr val="bg1"/>
                </a:solidFill>
                <a:latin typeface="Lato" panose="020F0502020204030203" pitchFamily="34" charset="0"/>
                <a:cs typeface="Times New Roman" panose="02020603050405020304" pitchFamily="18" charset="0"/>
              </a:rPr>
              <a:t>Methodology</a:t>
            </a:r>
          </a:p>
        </p:txBody>
      </p:sp>
      <p:sp>
        <p:nvSpPr>
          <p:cNvPr id="25" name="Rounded Rectangle 40">
            <a:extLst>
              <a:ext uri="{FF2B5EF4-FFF2-40B4-BE49-F238E27FC236}">
                <a16:creationId xmlns:a16="http://schemas.microsoft.com/office/drawing/2014/main" id="{B6DCFAC6-F642-DB86-8B25-0B9678A030FE}"/>
              </a:ext>
            </a:extLst>
          </p:cNvPr>
          <p:cNvSpPr/>
          <p:nvPr/>
        </p:nvSpPr>
        <p:spPr>
          <a:xfrm>
            <a:off x="2178943" y="2767744"/>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6" name="Oval 25">
            <a:extLst>
              <a:ext uri="{FF2B5EF4-FFF2-40B4-BE49-F238E27FC236}">
                <a16:creationId xmlns:a16="http://schemas.microsoft.com/office/drawing/2014/main" id="{C8E94339-E516-7B5D-8B04-EF09E78CDF1D}"/>
              </a:ext>
            </a:extLst>
          </p:cNvPr>
          <p:cNvSpPr/>
          <p:nvPr/>
        </p:nvSpPr>
        <p:spPr>
          <a:xfrm>
            <a:off x="2381464" y="289941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rPr>
              <a:t>3</a:t>
            </a:r>
          </a:p>
        </p:txBody>
      </p:sp>
      <p:sp>
        <p:nvSpPr>
          <p:cNvPr id="27" name="TextBox 26">
            <a:extLst>
              <a:ext uri="{FF2B5EF4-FFF2-40B4-BE49-F238E27FC236}">
                <a16:creationId xmlns:a16="http://schemas.microsoft.com/office/drawing/2014/main" id="{D5DA80C7-7177-7631-EFA9-0848B7340DFB}"/>
              </a:ext>
            </a:extLst>
          </p:cNvPr>
          <p:cNvSpPr txBox="1"/>
          <p:nvPr/>
        </p:nvSpPr>
        <p:spPr>
          <a:xfrm>
            <a:off x="2837444" y="2860434"/>
            <a:ext cx="6337377" cy="369332"/>
          </a:xfrm>
          <a:prstGeom prst="rect">
            <a:avLst/>
          </a:prstGeom>
          <a:noFill/>
        </p:spPr>
        <p:txBody>
          <a:bodyPr wrap="square" rtlCol="0">
            <a:spAutoFit/>
          </a:bodyPr>
          <a:lstStyle/>
          <a:p>
            <a:pPr>
              <a:defRPr/>
            </a:pPr>
            <a:r>
              <a:rPr lang="en-US" sz="1800" dirty="0">
                <a:latin typeface="Lato" panose="020F0502020204030203" pitchFamily="34" charset="0"/>
                <a:cs typeface="Times New Roman" panose="02020603050405020304" pitchFamily="18" charset="0"/>
              </a:rPr>
              <a:t>Timeframe</a:t>
            </a:r>
          </a:p>
        </p:txBody>
      </p:sp>
      <p:sp>
        <p:nvSpPr>
          <p:cNvPr id="28" name="Rounded Rectangle 40">
            <a:extLst>
              <a:ext uri="{FF2B5EF4-FFF2-40B4-BE49-F238E27FC236}">
                <a16:creationId xmlns:a16="http://schemas.microsoft.com/office/drawing/2014/main" id="{9B1CC8BB-0404-58DF-FE51-A4C62B971771}"/>
              </a:ext>
            </a:extLst>
          </p:cNvPr>
          <p:cNvSpPr/>
          <p:nvPr/>
        </p:nvSpPr>
        <p:spPr>
          <a:xfrm>
            <a:off x="2178942" y="3465351"/>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29" name="Oval 28">
            <a:extLst>
              <a:ext uri="{FF2B5EF4-FFF2-40B4-BE49-F238E27FC236}">
                <a16:creationId xmlns:a16="http://schemas.microsoft.com/office/drawing/2014/main" id="{DBD93DC1-97C3-2ED3-74FA-85A979C7C67C}"/>
              </a:ext>
            </a:extLst>
          </p:cNvPr>
          <p:cNvSpPr/>
          <p:nvPr/>
        </p:nvSpPr>
        <p:spPr>
          <a:xfrm>
            <a:off x="2381464" y="3603267"/>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kern="0" dirty="0">
                <a:solidFill>
                  <a:srgbClr val="FFFFFF"/>
                </a:solidFill>
                <a:latin typeface="Lato" panose="020F0502020204030203" pitchFamily="34" charset="0"/>
                <a:cs typeface="Times New Roman" panose="02020603050405020304" pitchFamily="18" charset="0"/>
                <a:sym typeface="Arial"/>
              </a:rPr>
              <a:t>4</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0" name="TextBox 29">
            <a:extLst>
              <a:ext uri="{FF2B5EF4-FFF2-40B4-BE49-F238E27FC236}">
                <a16:creationId xmlns:a16="http://schemas.microsoft.com/office/drawing/2014/main" id="{90DAABB1-E572-DDFC-84DD-7DECCF690CA4}"/>
              </a:ext>
            </a:extLst>
          </p:cNvPr>
          <p:cNvSpPr txBox="1"/>
          <p:nvPr/>
        </p:nvSpPr>
        <p:spPr>
          <a:xfrm>
            <a:off x="2837444" y="3564288"/>
            <a:ext cx="6337377" cy="369332"/>
          </a:xfrm>
          <a:prstGeom prst="rect">
            <a:avLst/>
          </a:prstGeom>
          <a:noFill/>
        </p:spPr>
        <p:txBody>
          <a:bodyPr wrap="square" rtlCol="0">
            <a:spAutoFit/>
          </a:bodyPr>
          <a:lstStyle/>
          <a:p>
            <a:pPr>
              <a:defRPr/>
            </a:pPr>
            <a:r>
              <a:rPr lang="en-US" sz="1800" dirty="0">
                <a:latin typeface="Lato" panose="020F0502020204030203" pitchFamily="34" charset="0"/>
                <a:cs typeface="Times New Roman" panose="02020603050405020304" pitchFamily="18" charset="0"/>
              </a:rPr>
              <a:t>Vaccine Candidates</a:t>
            </a:r>
          </a:p>
        </p:txBody>
      </p:sp>
      <p:sp>
        <p:nvSpPr>
          <p:cNvPr id="31" name="Rounded Rectangle 40">
            <a:extLst>
              <a:ext uri="{FF2B5EF4-FFF2-40B4-BE49-F238E27FC236}">
                <a16:creationId xmlns:a16="http://schemas.microsoft.com/office/drawing/2014/main" id="{47D112D1-E952-DB31-F019-10F71C8E1A35}"/>
              </a:ext>
            </a:extLst>
          </p:cNvPr>
          <p:cNvSpPr/>
          <p:nvPr/>
        </p:nvSpPr>
        <p:spPr>
          <a:xfrm>
            <a:off x="2178941" y="4160918"/>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32" name="Oval 31">
            <a:extLst>
              <a:ext uri="{FF2B5EF4-FFF2-40B4-BE49-F238E27FC236}">
                <a16:creationId xmlns:a16="http://schemas.microsoft.com/office/drawing/2014/main" id="{594855C7-0B02-6615-982D-FD087964547B}"/>
              </a:ext>
            </a:extLst>
          </p:cNvPr>
          <p:cNvSpPr/>
          <p:nvPr/>
        </p:nvSpPr>
        <p:spPr>
          <a:xfrm>
            <a:off x="2381464" y="428955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dirty="0">
                <a:solidFill>
                  <a:srgbClr val="FFFFFF"/>
                </a:solidFill>
                <a:latin typeface="Lato" panose="020F0502020204030203" pitchFamily="34" charset="0"/>
                <a:cs typeface="Times New Roman" panose="02020603050405020304" pitchFamily="18" charset="0"/>
                <a:sym typeface="Arial"/>
              </a:rPr>
              <a:t>5</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3" name="TextBox 32">
            <a:extLst>
              <a:ext uri="{FF2B5EF4-FFF2-40B4-BE49-F238E27FC236}">
                <a16:creationId xmlns:a16="http://schemas.microsoft.com/office/drawing/2014/main" id="{20F4BB0A-137B-0D99-D524-6C742ED758BB}"/>
              </a:ext>
            </a:extLst>
          </p:cNvPr>
          <p:cNvSpPr txBox="1"/>
          <p:nvPr/>
        </p:nvSpPr>
        <p:spPr>
          <a:xfrm>
            <a:off x="2837444" y="4250572"/>
            <a:ext cx="6337377" cy="369332"/>
          </a:xfrm>
          <a:prstGeom prst="rect">
            <a:avLst/>
          </a:prstGeom>
          <a:noFill/>
        </p:spPr>
        <p:txBody>
          <a:bodyPr wrap="square" rtlCol="0">
            <a:spAutoFit/>
          </a:bodyPr>
          <a:lstStyle>
            <a:defPPr>
              <a:defRPr lang="en-US"/>
            </a:defPPr>
            <a:lvl1pPr>
              <a:defRPr>
                <a:latin typeface="Lato" panose="020F0502020204030203" pitchFamily="34" charset="0"/>
                <a:cs typeface="Times New Roman" panose="02020603050405020304" pitchFamily="18" charset="0"/>
              </a:defRPr>
            </a:lvl1pPr>
          </a:lstStyle>
          <a:p>
            <a:r>
              <a:rPr lang="fr-FR" noProof="0" dirty="0" err="1"/>
              <a:t>Prioritization</a:t>
            </a:r>
            <a:r>
              <a:rPr lang="fr-FR" noProof="0" dirty="0"/>
              <a:t> </a:t>
            </a:r>
            <a:r>
              <a:rPr lang="fr-FR" noProof="0" dirty="0" err="1"/>
              <a:t>Criteria</a:t>
            </a:r>
            <a:endParaRPr lang="fr-FR" noProof="0" dirty="0"/>
          </a:p>
        </p:txBody>
      </p:sp>
      <p:sp>
        <p:nvSpPr>
          <p:cNvPr id="34" name="Rounded Rectangle 40">
            <a:extLst>
              <a:ext uri="{FF2B5EF4-FFF2-40B4-BE49-F238E27FC236}">
                <a16:creationId xmlns:a16="http://schemas.microsoft.com/office/drawing/2014/main" id="{6CFCE4C3-D51F-5E03-5A53-2B37B21EF581}"/>
              </a:ext>
            </a:extLst>
          </p:cNvPr>
          <p:cNvSpPr/>
          <p:nvPr/>
        </p:nvSpPr>
        <p:spPr>
          <a:xfrm>
            <a:off x="2178941" y="4858368"/>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35" name="Oval 34">
            <a:extLst>
              <a:ext uri="{FF2B5EF4-FFF2-40B4-BE49-F238E27FC236}">
                <a16:creationId xmlns:a16="http://schemas.microsoft.com/office/drawing/2014/main" id="{9686F3BB-A944-6D6C-07C0-7802AB2B9104}"/>
              </a:ext>
            </a:extLst>
          </p:cNvPr>
          <p:cNvSpPr/>
          <p:nvPr/>
        </p:nvSpPr>
        <p:spPr>
          <a:xfrm>
            <a:off x="2381464" y="498700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dirty="0">
                <a:solidFill>
                  <a:srgbClr val="FFFFFF"/>
                </a:solidFill>
                <a:latin typeface="Lato" panose="020F0502020204030203" pitchFamily="34" charset="0"/>
                <a:cs typeface="Times New Roman" panose="02020603050405020304" pitchFamily="18" charset="0"/>
                <a:sym typeface="Arial"/>
              </a:rPr>
              <a:t>6</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6" name="TextBox 35">
            <a:extLst>
              <a:ext uri="{FF2B5EF4-FFF2-40B4-BE49-F238E27FC236}">
                <a16:creationId xmlns:a16="http://schemas.microsoft.com/office/drawing/2014/main" id="{BEDE2E12-51F3-1450-8085-117D29EE2D14}"/>
              </a:ext>
            </a:extLst>
          </p:cNvPr>
          <p:cNvSpPr txBox="1"/>
          <p:nvPr/>
        </p:nvSpPr>
        <p:spPr>
          <a:xfrm>
            <a:off x="2837444" y="4948022"/>
            <a:ext cx="6337377" cy="369332"/>
          </a:xfrm>
          <a:prstGeom prst="rect">
            <a:avLst/>
          </a:prstGeom>
          <a:noFill/>
        </p:spPr>
        <p:txBody>
          <a:bodyPr wrap="square" rtlCol="0">
            <a:spAutoFit/>
          </a:bodyPr>
          <a:lstStyle>
            <a:defPPr>
              <a:defRPr lang="en-US"/>
            </a:defPPr>
            <a:lvl1pPr>
              <a:defRPr>
                <a:latin typeface="Lato" panose="020F0502020204030203" pitchFamily="34" charset="0"/>
                <a:cs typeface="Times New Roman" panose="02020603050405020304" pitchFamily="18" charset="0"/>
              </a:defRPr>
            </a:lvl1pPr>
          </a:lstStyle>
          <a:p>
            <a:r>
              <a:rPr lang="fr-FR" noProof="0" dirty="0"/>
              <a:t>Plan for Evidence Collection</a:t>
            </a:r>
          </a:p>
        </p:txBody>
      </p:sp>
      <p:sp>
        <p:nvSpPr>
          <p:cNvPr id="37" name="Rounded Rectangle 40">
            <a:extLst>
              <a:ext uri="{FF2B5EF4-FFF2-40B4-BE49-F238E27FC236}">
                <a16:creationId xmlns:a16="http://schemas.microsoft.com/office/drawing/2014/main" id="{82FD659E-9C27-E320-37C5-05E9C7066B6C}"/>
              </a:ext>
            </a:extLst>
          </p:cNvPr>
          <p:cNvSpPr/>
          <p:nvPr/>
        </p:nvSpPr>
        <p:spPr>
          <a:xfrm>
            <a:off x="2178941" y="5550476"/>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2">
                  <a:lumMod val="10000"/>
                </a:schemeClr>
              </a:solidFill>
              <a:latin typeface="Lato" panose="020F0502020204030203" pitchFamily="34" charset="0"/>
              <a:cs typeface="Times New Roman" panose="02020603050405020304" pitchFamily="18" charset="0"/>
            </a:endParaRPr>
          </a:p>
        </p:txBody>
      </p:sp>
      <p:sp>
        <p:nvSpPr>
          <p:cNvPr id="38" name="Oval 37">
            <a:extLst>
              <a:ext uri="{FF2B5EF4-FFF2-40B4-BE49-F238E27FC236}">
                <a16:creationId xmlns:a16="http://schemas.microsoft.com/office/drawing/2014/main" id="{EA2A08F9-76B7-8607-E767-79257EABE8AA}"/>
              </a:ext>
            </a:extLst>
          </p:cNvPr>
          <p:cNvSpPr/>
          <p:nvPr/>
        </p:nvSpPr>
        <p:spPr>
          <a:xfrm>
            <a:off x="2381464" y="5679109"/>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dirty="0">
                <a:solidFill>
                  <a:srgbClr val="FFFFFF"/>
                </a:solidFill>
                <a:latin typeface="Lato" panose="020F0502020204030203" pitchFamily="34" charset="0"/>
                <a:cs typeface="Times New Roman" panose="02020603050405020304" pitchFamily="18" charset="0"/>
                <a:sym typeface="Arial"/>
              </a:rPr>
              <a:t>7</a:t>
            </a:r>
            <a:endParaRPr kumimoji="0" lang="en-US" sz="1400" u="none" strike="noStrike" kern="0" cap="none" spc="0" normalizeH="0" baseline="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39" name="TextBox 38">
            <a:extLst>
              <a:ext uri="{FF2B5EF4-FFF2-40B4-BE49-F238E27FC236}">
                <a16:creationId xmlns:a16="http://schemas.microsoft.com/office/drawing/2014/main" id="{CF5BE8E8-E59E-3D82-0A1A-AAC0A1D1CE1F}"/>
              </a:ext>
            </a:extLst>
          </p:cNvPr>
          <p:cNvSpPr txBox="1"/>
          <p:nvPr/>
        </p:nvSpPr>
        <p:spPr>
          <a:xfrm>
            <a:off x="2837444" y="5640130"/>
            <a:ext cx="6337377" cy="369332"/>
          </a:xfrm>
          <a:prstGeom prst="rect">
            <a:avLst/>
          </a:prstGeom>
          <a:noFill/>
        </p:spPr>
        <p:txBody>
          <a:bodyPr wrap="square" rtlCol="0">
            <a:spAutoFit/>
          </a:bodyPr>
          <a:lstStyle>
            <a:defPPr>
              <a:defRPr lang="en-US"/>
            </a:defPPr>
            <a:lvl1pPr>
              <a:defRPr>
                <a:latin typeface="Lato" panose="020F0502020204030203" pitchFamily="34" charset="0"/>
                <a:cs typeface="Times New Roman" panose="02020603050405020304" pitchFamily="18" charset="0"/>
              </a:defRPr>
            </a:lvl1pPr>
          </a:lstStyle>
          <a:p>
            <a:r>
              <a:rPr lang="fr-FR" noProof="0" dirty="0" err="1"/>
              <a:t>Workplan</a:t>
            </a:r>
            <a:r>
              <a:rPr lang="fr-FR" noProof="0" dirty="0"/>
              <a:t> and Conclusion</a:t>
            </a:r>
          </a:p>
        </p:txBody>
      </p:sp>
    </p:spTree>
    <p:extLst>
      <p:ext uri="{BB962C8B-B14F-4D97-AF65-F5344CB8AC3E}">
        <p14:creationId xmlns:p14="http://schemas.microsoft.com/office/powerpoint/2010/main" val="38145105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3DD7F1-8689-C8B5-12A9-BC93C83BD6FD}"/>
              </a:ext>
            </a:extLst>
          </p:cNvPr>
          <p:cNvSpPr/>
          <p:nvPr/>
        </p:nvSpPr>
        <p:spPr>
          <a:xfrm>
            <a:off x="600075" y="3411645"/>
            <a:ext cx="2419350" cy="889526"/>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0F5D61"/>
                </a:solidFill>
              </a:rPr>
              <a:t>Comprehensive</a:t>
            </a:r>
          </a:p>
        </p:txBody>
      </p:sp>
      <p:sp>
        <p:nvSpPr>
          <p:cNvPr id="13" name="TextBox 12">
            <a:extLst>
              <a:ext uri="{FF2B5EF4-FFF2-40B4-BE49-F238E27FC236}">
                <a16:creationId xmlns:a16="http://schemas.microsoft.com/office/drawing/2014/main" id="{DA718325-0DB0-2FCC-CCF4-9AB31AB05D3D}"/>
              </a:ext>
            </a:extLst>
          </p:cNvPr>
          <p:cNvSpPr txBox="1"/>
          <p:nvPr/>
        </p:nvSpPr>
        <p:spPr>
          <a:xfrm>
            <a:off x="3200399" y="3497336"/>
            <a:ext cx="8512175" cy="718145"/>
          </a:xfrm>
          <a:prstGeom prst="rect">
            <a:avLst/>
          </a:prstGeom>
          <a:noFill/>
        </p:spPr>
        <p:txBody>
          <a:bodyPr wrap="square" rtlCol="0">
            <a:spAutoFit/>
          </a:bodyPr>
          <a:lstStyle/>
          <a:p>
            <a:pPr marL="171450" indent="-171450" algn="just">
              <a:spcBef>
                <a:spcPts val="200"/>
              </a:spcBef>
              <a:buFont typeface="Arial" panose="020B0604020202020204" pitchFamily="34" charset="0"/>
              <a:buChar char="•"/>
            </a:pPr>
            <a:r>
              <a:rPr lang="en-US" sz="1300" dirty="0"/>
              <a:t>Decisions regarding vaccine introductions are often taken independently and with different processes based on the nature of the decision</a:t>
            </a:r>
          </a:p>
          <a:p>
            <a:pPr marL="171450" indent="-171450" algn="just">
              <a:spcBef>
                <a:spcPts val="200"/>
              </a:spcBef>
              <a:buFont typeface="Arial" panose="020B0604020202020204" pitchFamily="34" charset="0"/>
              <a:buChar char="•"/>
            </a:pPr>
            <a:r>
              <a:rPr lang="en-US" sz="1300" dirty="0"/>
              <a:t>This framework is designed to </a:t>
            </a:r>
            <a:r>
              <a:rPr lang="en-US" sz="1300" b="1" dirty="0"/>
              <a:t>be comprehensive in terms of vaccines </a:t>
            </a:r>
            <a:r>
              <a:rPr lang="en-US" sz="1300" dirty="0"/>
              <a:t>and </a:t>
            </a:r>
            <a:r>
              <a:rPr lang="en-US" sz="1300" b="1" dirty="0"/>
              <a:t>type of country</a:t>
            </a:r>
            <a:endParaRPr lang="en-US" sz="1300" dirty="0"/>
          </a:p>
        </p:txBody>
      </p:sp>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en-US"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400" kern="0" dirty="0">
                <a:solidFill>
                  <a:srgbClr val="0F5D61"/>
                </a:solidFill>
                <a:latin typeface="Lato" panose="020F0502020204030203" pitchFamily="34" charset="0"/>
                <a:cs typeface="Times New Roman" panose="02020603050405020304" pitchFamily="18" charset="0"/>
                <a:sym typeface="Lato"/>
              </a:rPr>
              <a:t>The NVI Prioritization Framework has been built to be evidence-based, simple yet comprehensive, iterative and to allow for tweaks based on countries own priorities</a:t>
            </a:r>
            <a:endParaRPr kumimoji="0" lang="en-US"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endParaRPr>
          </a:p>
        </p:txBody>
      </p:sp>
      <p:sp>
        <p:nvSpPr>
          <p:cNvPr id="2" name="Rectangle 1">
            <a:extLst>
              <a:ext uri="{FF2B5EF4-FFF2-40B4-BE49-F238E27FC236}">
                <a16:creationId xmlns:a16="http://schemas.microsoft.com/office/drawing/2014/main" id="{03B59F25-78A0-D197-5A8B-47742E0AC73B}"/>
              </a:ext>
            </a:extLst>
          </p:cNvPr>
          <p:cNvSpPr/>
          <p:nvPr/>
        </p:nvSpPr>
        <p:spPr>
          <a:xfrm>
            <a:off x="600075" y="1350699"/>
            <a:ext cx="2419350" cy="889526"/>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0F5D61"/>
                </a:solidFill>
              </a:rPr>
              <a:t>Evidence-based</a:t>
            </a:r>
          </a:p>
        </p:txBody>
      </p:sp>
      <p:sp>
        <p:nvSpPr>
          <p:cNvPr id="3" name="Rectangle 2">
            <a:extLst>
              <a:ext uri="{FF2B5EF4-FFF2-40B4-BE49-F238E27FC236}">
                <a16:creationId xmlns:a16="http://schemas.microsoft.com/office/drawing/2014/main" id="{0ECB3B41-635A-8807-5828-3B5E90F87894}"/>
              </a:ext>
            </a:extLst>
          </p:cNvPr>
          <p:cNvSpPr/>
          <p:nvPr/>
        </p:nvSpPr>
        <p:spPr>
          <a:xfrm>
            <a:off x="600075" y="2381172"/>
            <a:ext cx="2419350" cy="889526"/>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0F5D61"/>
                </a:solidFill>
              </a:rPr>
              <a:t>Simple</a:t>
            </a:r>
          </a:p>
        </p:txBody>
      </p:sp>
      <p:sp>
        <p:nvSpPr>
          <p:cNvPr id="4" name="Rectangle 3">
            <a:extLst>
              <a:ext uri="{FF2B5EF4-FFF2-40B4-BE49-F238E27FC236}">
                <a16:creationId xmlns:a16="http://schemas.microsoft.com/office/drawing/2014/main" id="{1D84F1B8-B624-0FF5-58AD-297D2F24EEB7}"/>
              </a:ext>
            </a:extLst>
          </p:cNvPr>
          <p:cNvSpPr/>
          <p:nvPr/>
        </p:nvSpPr>
        <p:spPr>
          <a:xfrm>
            <a:off x="600075" y="4442118"/>
            <a:ext cx="2419350" cy="889526"/>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0F5D61"/>
                </a:solidFill>
              </a:rPr>
              <a:t>Adaptative</a:t>
            </a:r>
          </a:p>
        </p:txBody>
      </p:sp>
      <p:sp>
        <p:nvSpPr>
          <p:cNvPr id="5" name="TextBox 4">
            <a:extLst>
              <a:ext uri="{FF2B5EF4-FFF2-40B4-BE49-F238E27FC236}">
                <a16:creationId xmlns:a16="http://schemas.microsoft.com/office/drawing/2014/main" id="{2031F2DA-7C4E-59B0-8094-740805AAC81A}"/>
              </a:ext>
            </a:extLst>
          </p:cNvPr>
          <p:cNvSpPr txBox="1"/>
          <p:nvPr/>
        </p:nvSpPr>
        <p:spPr>
          <a:xfrm>
            <a:off x="3198574" y="1436390"/>
            <a:ext cx="8512175" cy="718145"/>
          </a:xfrm>
          <a:prstGeom prst="rect">
            <a:avLst/>
          </a:prstGeom>
          <a:noFill/>
        </p:spPr>
        <p:txBody>
          <a:bodyPr wrap="square" rtlCol="0">
            <a:spAutoFit/>
          </a:bodyPr>
          <a:lstStyle/>
          <a:p>
            <a:pPr marL="171450" indent="-171450" algn="just">
              <a:spcBef>
                <a:spcPts val="200"/>
              </a:spcBef>
              <a:buFont typeface="Arial" panose="020B0604020202020204" pitchFamily="34" charset="0"/>
              <a:buChar char="•"/>
            </a:pPr>
            <a:r>
              <a:rPr lang="en-US" sz="1300" dirty="0"/>
              <a:t>Decisions on sequencing are often influenced by national and international agenda and rely on opinions rather than facts</a:t>
            </a:r>
          </a:p>
          <a:p>
            <a:pPr marL="171450" indent="-171450" algn="just">
              <a:spcBef>
                <a:spcPts val="200"/>
              </a:spcBef>
              <a:buFont typeface="Arial" panose="020B0604020202020204" pitchFamily="34" charset="0"/>
              <a:buChar char="•"/>
            </a:pPr>
            <a:r>
              <a:rPr lang="en-US" sz="1300" dirty="0"/>
              <a:t>This framework relies on </a:t>
            </a:r>
            <a:r>
              <a:rPr lang="en-US" sz="1300" b="1" dirty="0"/>
              <a:t>measurable evidence </a:t>
            </a:r>
            <a:r>
              <a:rPr lang="en-US" sz="1300" dirty="0"/>
              <a:t>to ensure consistency of decision-making through time</a:t>
            </a:r>
          </a:p>
        </p:txBody>
      </p:sp>
      <p:sp>
        <p:nvSpPr>
          <p:cNvPr id="6" name="TextBox 5">
            <a:extLst>
              <a:ext uri="{FF2B5EF4-FFF2-40B4-BE49-F238E27FC236}">
                <a16:creationId xmlns:a16="http://schemas.microsoft.com/office/drawing/2014/main" id="{D37C1D2A-98A0-8C8A-4A80-7DDD4417B313}"/>
              </a:ext>
            </a:extLst>
          </p:cNvPr>
          <p:cNvSpPr txBox="1"/>
          <p:nvPr/>
        </p:nvSpPr>
        <p:spPr>
          <a:xfrm>
            <a:off x="3200399" y="2455792"/>
            <a:ext cx="8512175" cy="743793"/>
          </a:xfrm>
          <a:prstGeom prst="rect">
            <a:avLst/>
          </a:prstGeom>
          <a:noFill/>
        </p:spPr>
        <p:txBody>
          <a:bodyPr wrap="square" rtlCol="0">
            <a:spAutoFit/>
          </a:bodyPr>
          <a:lstStyle/>
          <a:p>
            <a:pPr marL="171450" indent="-171450" algn="just">
              <a:spcBef>
                <a:spcPts val="200"/>
              </a:spcBef>
              <a:buFont typeface="Arial" panose="020B0604020202020204" pitchFamily="34" charset="0"/>
              <a:buChar char="•"/>
            </a:pPr>
            <a:r>
              <a:rPr lang="en-US" sz="1300" dirty="0"/>
              <a:t>Existing tools and processes either refer to overabundant criteria or to no criteria at all</a:t>
            </a:r>
          </a:p>
          <a:p>
            <a:pPr marL="171450" indent="-171450" algn="just">
              <a:spcBef>
                <a:spcPts val="200"/>
              </a:spcBef>
              <a:buFont typeface="Arial" panose="020B0604020202020204" pitchFamily="34" charset="0"/>
              <a:buChar char="•"/>
            </a:pPr>
            <a:r>
              <a:rPr lang="en-US" sz="1300" dirty="0"/>
              <a:t>This framework refers to </a:t>
            </a:r>
            <a:r>
              <a:rPr lang="en-US" sz="1300" b="1" dirty="0"/>
              <a:t>a limited number of criteria </a:t>
            </a:r>
            <a:r>
              <a:rPr lang="en-US" sz="1300" dirty="0"/>
              <a:t>which will be selected by the NITAG</a:t>
            </a:r>
          </a:p>
          <a:p>
            <a:pPr marL="171450" indent="-171450" algn="just">
              <a:spcBef>
                <a:spcPts val="200"/>
              </a:spcBef>
              <a:buFont typeface="Arial" panose="020B0604020202020204" pitchFamily="34" charset="0"/>
              <a:buChar char="•"/>
            </a:pPr>
            <a:r>
              <a:rPr lang="en-US" sz="1300" dirty="0"/>
              <a:t>The selected criteria should allow the NITAG to answer simple but crucial questions.</a:t>
            </a:r>
          </a:p>
        </p:txBody>
      </p:sp>
      <p:sp>
        <p:nvSpPr>
          <p:cNvPr id="8" name="Rectangle 7">
            <a:extLst>
              <a:ext uri="{FF2B5EF4-FFF2-40B4-BE49-F238E27FC236}">
                <a16:creationId xmlns:a16="http://schemas.microsoft.com/office/drawing/2014/main" id="{1736A2B4-8A19-986F-1953-ACE5680A79DC}"/>
              </a:ext>
            </a:extLst>
          </p:cNvPr>
          <p:cNvSpPr/>
          <p:nvPr/>
        </p:nvSpPr>
        <p:spPr>
          <a:xfrm>
            <a:off x="600075" y="5472591"/>
            <a:ext cx="2419350" cy="889526"/>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0F5D61"/>
                </a:solidFill>
              </a:rPr>
              <a:t>Iterative</a:t>
            </a:r>
          </a:p>
        </p:txBody>
      </p:sp>
      <p:sp>
        <p:nvSpPr>
          <p:cNvPr id="9" name="TextBox 8">
            <a:extLst>
              <a:ext uri="{FF2B5EF4-FFF2-40B4-BE49-F238E27FC236}">
                <a16:creationId xmlns:a16="http://schemas.microsoft.com/office/drawing/2014/main" id="{8DDA8D7C-B8FE-BB98-C129-DA1D22E7B41C}"/>
              </a:ext>
            </a:extLst>
          </p:cNvPr>
          <p:cNvSpPr txBox="1"/>
          <p:nvPr/>
        </p:nvSpPr>
        <p:spPr>
          <a:xfrm>
            <a:off x="3200399" y="5473068"/>
            <a:ext cx="8512175" cy="918200"/>
          </a:xfrm>
          <a:prstGeom prst="rect">
            <a:avLst/>
          </a:prstGeom>
          <a:noFill/>
        </p:spPr>
        <p:txBody>
          <a:bodyPr wrap="square" rtlCol="0">
            <a:spAutoFit/>
          </a:bodyPr>
          <a:lstStyle/>
          <a:p>
            <a:pPr marL="171450" indent="-171450">
              <a:spcBef>
                <a:spcPts val="200"/>
              </a:spcBef>
              <a:buFont typeface="Arial" panose="020B0604020202020204" pitchFamily="34" charset="0"/>
              <a:buChar char="•"/>
            </a:pPr>
            <a:r>
              <a:rPr lang="en-US" sz="1300" dirty="0"/>
              <a:t>Current decision-making on NVI sequencing is done on a reactive basis, often to answer requests from technical partners or submit grant applications to donors</a:t>
            </a:r>
          </a:p>
          <a:p>
            <a:pPr marL="171450" indent="-171450">
              <a:spcBef>
                <a:spcPts val="200"/>
              </a:spcBef>
              <a:buFont typeface="Arial" panose="020B0604020202020204" pitchFamily="34" charset="0"/>
              <a:buChar char="•"/>
            </a:pPr>
            <a:r>
              <a:rPr lang="en-US" sz="1300" dirty="0"/>
              <a:t>This exercise can be conducted by the NITAGs on a </a:t>
            </a:r>
            <a:r>
              <a:rPr lang="en-US" sz="1300" b="1" dirty="0"/>
              <a:t>recurring basis </a:t>
            </a:r>
            <a:r>
              <a:rPr lang="en-US" sz="1300" dirty="0"/>
              <a:t>to ensure </a:t>
            </a:r>
            <a:r>
              <a:rPr lang="en-US" sz="1300" b="1" dirty="0"/>
              <a:t>adaptation to evolving research and markets</a:t>
            </a:r>
            <a:endParaRPr lang="en-US" sz="1300" dirty="0"/>
          </a:p>
        </p:txBody>
      </p:sp>
      <p:sp>
        <p:nvSpPr>
          <p:cNvPr id="12" name="TextBox 11">
            <a:extLst>
              <a:ext uri="{FF2B5EF4-FFF2-40B4-BE49-F238E27FC236}">
                <a16:creationId xmlns:a16="http://schemas.microsoft.com/office/drawing/2014/main" id="{91EF66D1-7B32-AF96-8A35-A5C7E94A3A70}"/>
              </a:ext>
            </a:extLst>
          </p:cNvPr>
          <p:cNvSpPr txBox="1"/>
          <p:nvPr/>
        </p:nvSpPr>
        <p:spPr>
          <a:xfrm>
            <a:off x="3200399" y="4540633"/>
            <a:ext cx="8512175" cy="692497"/>
          </a:xfrm>
          <a:prstGeom prst="rect">
            <a:avLst/>
          </a:prstGeom>
          <a:noFill/>
        </p:spPr>
        <p:txBody>
          <a:bodyPr wrap="square" rtlCol="0">
            <a:spAutoFit/>
          </a:bodyPr>
          <a:lstStyle/>
          <a:p>
            <a:pPr marL="171450" indent="-171450" algn="just">
              <a:spcBef>
                <a:spcPts val="200"/>
              </a:spcBef>
              <a:buFont typeface="Arial" panose="020B0604020202020204" pitchFamily="34" charset="0"/>
              <a:buChar char="•"/>
            </a:pPr>
            <a:r>
              <a:rPr lang="en-US" sz="1300" dirty="0"/>
              <a:t>To allow for better appropriation by countries, the prioritization framework will be </a:t>
            </a:r>
            <a:r>
              <a:rPr lang="en-US" sz="1300" b="1" dirty="0"/>
              <a:t>discussed and adapted by the NITAG</a:t>
            </a:r>
            <a:r>
              <a:rPr lang="en-US" sz="1300" dirty="0"/>
              <a:t>, which will be done mainly through the </a:t>
            </a:r>
            <a:r>
              <a:rPr lang="en-US" sz="1300" b="1" dirty="0"/>
              <a:t>addition or removal of secondary criteria</a:t>
            </a:r>
            <a:r>
              <a:rPr lang="en-US" sz="1300" dirty="0"/>
              <a:t> and the selection of </a:t>
            </a:r>
            <a:r>
              <a:rPr lang="en-US" sz="1300" b="1" dirty="0"/>
              <a:t>candidate vaccines</a:t>
            </a:r>
          </a:p>
        </p:txBody>
      </p:sp>
      <p:sp>
        <p:nvSpPr>
          <p:cNvPr id="15" name="Google Shape;12;p19">
            <a:extLst>
              <a:ext uri="{FF2B5EF4-FFF2-40B4-BE49-F238E27FC236}">
                <a16:creationId xmlns:a16="http://schemas.microsoft.com/office/drawing/2014/main" id="{00559526-B7A9-A165-BE82-0651B15A744A}"/>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latin typeface="+mj-lt"/>
              </a:rPr>
              <a:pPr/>
              <a:t>8</a:t>
            </a:fld>
            <a:endParaRPr lang="fr-FR" dirty="0">
              <a:latin typeface="+mj-lt"/>
            </a:endParaRPr>
          </a:p>
        </p:txBody>
      </p:sp>
      <p:sp>
        <p:nvSpPr>
          <p:cNvPr id="16" name="TextBox 15">
            <a:extLst>
              <a:ext uri="{FF2B5EF4-FFF2-40B4-BE49-F238E27FC236}">
                <a16:creationId xmlns:a16="http://schemas.microsoft.com/office/drawing/2014/main" id="{E2ABDE79-2303-0CAF-C3FF-2BAA01F5C19E}"/>
              </a:ext>
            </a:extLst>
          </p:cNvPr>
          <p:cNvSpPr txBox="1"/>
          <p:nvPr/>
        </p:nvSpPr>
        <p:spPr>
          <a:xfrm>
            <a:off x="400049" y="6460083"/>
            <a:ext cx="11078072" cy="200055"/>
          </a:xfrm>
          <a:prstGeom prst="rect">
            <a:avLst/>
          </a:prstGeom>
          <a:noFill/>
        </p:spPr>
        <p:txBody>
          <a:bodyPr wrap="square" rtlCol="0">
            <a:spAutoFit/>
          </a:bodyPr>
          <a:lstStyle/>
          <a:p>
            <a:r>
              <a:rPr lang="en-US" sz="700" dirty="0"/>
              <a:t>Sources: discussions with WHO/GAVI, </a:t>
            </a:r>
            <a:r>
              <a:rPr lang="en-US" sz="700" dirty="0" err="1"/>
              <a:t>Capaciti</a:t>
            </a:r>
            <a:r>
              <a:rPr lang="en-US" sz="700" dirty="0"/>
              <a:t> manual</a:t>
            </a:r>
          </a:p>
        </p:txBody>
      </p:sp>
    </p:spTree>
    <p:extLst>
      <p:ext uri="{BB962C8B-B14F-4D97-AF65-F5344CB8AC3E}">
        <p14:creationId xmlns:p14="http://schemas.microsoft.com/office/powerpoint/2010/main" val="2565835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Google Shape;427;p16">
            <a:extLst>
              <a:ext uri="{FF2B5EF4-FFF2-40B4-BE49-F238E27FC236}">
                <a16:creationId xmlns:a16="http://schemas.microsoft.com/office/drawing/2014/main" id="{5A1DFA1B-5815-2157-FF6E-B9A9E7480B26}"/>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marL="0" marR="0" lvl="0" indent="0" algn="l" defTabSz="914400" rtl="0" eaLnBrk="1" fontAlgn="auto" latinLnBrk="0" hangingPunct="1">
              <a:lnSpc>
                <a:spcPct val="100000"/>
              </a:lnSpc>
              <a:spcBef>
                <a:spcPct val="0"/>
              </a:spcBef>
              <a:spcAft>
                <a:spcPct val="0"/>
              </a:spcAft>
              <a:buClrTx/>
              <a:buSzTx/>
              <a:buFontTx/>
              <a:buNone/>
              <a:tabLst/>
              <a:defRPr/>
            </a:pPr>
            <a:endParaRPr kumimoji="0" lang="fr-FR" sz="1800" b="0" i="0" u="none" strike="noStrike" kern="1200" cap="none" spc="0" normalizeH="0" baseline="0" noProof="0">
              <a:ln>
                <a:noFill/>
              </a:ln>
              <a:solidFill>
                <a:srgbClr val="414141"/>
              </a:solidFill>
              <a:effectLst/>
              <a:uLnTx/>
              <a:uFillTx/>
              <a:latin typeface="Lato" panose="020F0502020204030203" pitchFamily="34" charset="0"/>
              <a:ea typeface="+mn-ea"/>
              <a:cs typeface="Times New Roman" panose="02020603050405020304" pitchFamily="18" charset="0"/>
            </a:endParaRPr>
          </a:p>
        </p:txBody>
      </p:sp>
      <p:sp>
        <p:nvSpPr>
          <p:cNvPr id="211" name="Google Shape;126;p14">
            <a:extLst>
              <a:ext uri="{FF2B5EF4-FFF2-40B4-BE49-F238E27FC236}">
                <a16:creationId xmlns:a16="http://schemas.microsoft.com/office/drawing/2014/main" id="{CB4F2A60-9179-FD63-7F59-BF4AFB42A499}"/>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400" kern="0" dirty="0">
                <a:solidFill>
                  <a:srgbClr val="0F5D61"/>
                </a:solidFill>
                <a:latin typeface="Lato" panose="020F0502020204030203" pitchFamily="34" charset="0"/>
                <a:cs typeface="Times New Roman" panose="02020603050405020304" pitchFamily="18" charset="0"/>
                <a:sym typeface="Lato"/>
              </a:rPr>
              <a:t>The prioritization and sequencing framework relies on a series of assessments and decisions based on a sub-set of pre-selected criteria</a:t>
            </a:r>
            <a:endParaRPr kumimoji="0" lang="en-US" sz="2400" u="none" strike="noStrike" kern="0" cap="none" spc="0" normalizeH="0" baseline="0" dirty="0">
              <a:ln>
                <a:noFill/>
              </a:ln>
              <a:solidFill>
                <a:srgbClr val="0F5D61"/>
              </a:solidFill>
              <a:effectLst/>
              <a:uLnTx/>
              <a:uFillTx/>
              <a:latin typeface="Lato" panose="020F0502020204030203" pitchFamily="34" charset="0"/>
              <a:cs typeface="Times New Roman" panose="02020603050405020304" pitchFamily="18" charset="0"/>
              <a:sym typeface="Lato"/>
            </a:endParaRPr>
          </a:p>
        </p:txBody>
      </p:sp>
      <p:sp>
        <p:nvSpPr>
          <p:cNvPr id="2" name="AutoShape 8">
            <a:extLst>
              <a:ext uri="{FF2B5EF4-FFF2-40B4-BE49-F238E27FC236}">
                <a16:creationId xmlns:a16="http://schemas.microsoft.com/office/drawing/2014/main" id="{5A5099A4-2E18-E401-CAAB-CF9BF2139331}"/>
              </a:ext>
            </a:extLst>
          </p:cNvPr>
          <p:cNvSpPr>
            <a:spLocks noChangeArrowheads="1"/>
          </p:cNvSpPr>
          <p:nvPr/>
        </p:nvSpPr>
        <p:spPr bwMode="gray">
          <a:xfrm rot="5400000">
            <a:off x="5022858" y="-284477"/>
            <a:ext cx="1646468" cy="8199763"/>
          </a:xfrm>
          <a:prstGeom prst="triangle">
            <a:avLst>
              <a:gd name="adj" fmla="val 50000"/>
            </a:avLst>
          </a:prstGeom>
          <a:gradFill rotWithShape="0">
            <a:gsLst>
              <a:gs pos="0">
                <a:srgbClr val="FFFFFF"/>
              </a:gs>
              <a:gs pos="100000">
                <a:srgbClr val="0F5D61"/>
              </a:gs>
            </a:gsLst>
            <a:lin ang="0" scaled="1"/>
          </a:gradFill>
          <a:ln w="9525">
            <a:solidFill>
              <a:srgbClr val="0B4649"/>
            </a:solidFill>
            <a:miter lim="800000"/>
            <a:headEnd type="none" w="sm" len="sm"/>
            <a:tailEnd type="none" w="sm" len="sm"/>
          </a:ln>
          <a:effectLst/>
        </p:spPr>
        <p:txBody>
          <a:bodyPr rot="10800000" vert="eaVert" wrap="none" anchor="ctr"/>
          <a:lstStyle/>
          <a:p>
            <a:pPr algn="ctr">
              <a:lnSpc>
                <a:spcPct val="100000"/>
              </a:lnSpc>
              <a:buFont typeface="Times" pitchFamily="18" charset="0"/>
              <a:buNone/>
            </a:pPr>
            <a:endParaRPr lang="en-US" sz="1000" dirty="0">
              <a:gradFill>
                <a:gsLst>
                  <a:gs pos="0">
                    <a:schemeClr val="accent1">
                      <a:lumMod val="5000"/>
                      <a:lumOff val="95000"/>
                    </a:schemeClr>
                  </a:gs>
                  <a:gs pos="100000">
                    <a:schemeClr val="accent1">
                      <a:lumMod val="45000"/>
                      <a:lumOff val="55000"/>
                    </a:schemeClr>
                  </a:gs>
                </a:gsLst>
                <a:lin ang="5400000" scaled="1"/>
              </a:gradFill>
            </a:endParaRPr>
          </a:p>
        </p:txBody>
      </p:sp>
      <p:cxnSp>
        <p:nvCxnSpPr>
          <p:cNvPr id="3" name="Connector: Elbow 1">
            <a:extLst>
              <a:ext uri="{FF2B5EF4-FFF2-40B4-BE49-F238E27FC236}">
                <a16:creationId xmlns:a16="http://schemas.microsoft.com/office/drawing/2014/main" id="{B9541DF8-CB1B-DD69-281D-CDFCA7584502}"/>
              </a:ext>
            </a:extLst>
          </p:cNvPr>
          <p:cNvCxnSpPr>
            <a:cxnSpLocks/>
          </p:cNvCxnSpPr>
          <p:nvPr/>
        </p:nvCxnSpPr>
        <p:spPr>
          <a:xfrm rot="16200000" flipV="1">
            <a:off x="8234285" y="4395203"/>
            <a:ext cx="1066066" cy="824597"/>
          </a:xfrm>
          <a:prstGeom prst="bentConnector3">
            <a:avLst>
              <a:gd name="adj1" fmla="val 20542"/>
            </a:avLst>
          </a:prstGeom>
          <a:noFill/>
          <a:ln w="9525">
            <a:solidFill>
              <a:srgbClr val="0F5D61"/>
            </a:solidFill>
            <a:prstDash val="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2" name="Line 7">
            <a:extLst>
              <a:ext uri="{FF2B5EF4-FFF2-40B4-BE49-F238E27FC236}">
                <a16:creationId xmlns:a16="http://schemas.microsoft.com/office/drawing/2014/main" id="{7CCAF504-76D3-7C54-2C32-0648C9EBCE4B}"/>
              </a:ext>
            </a:extLst>
          </p:cNvPr>
          <p:cNvSpPr>
            <a:spLocks noChangeShapeType="1"/>
          </p:cNvSpPr>
          <p:nvPr/>
        </p:nvSpPr>
        <p:spPr bwMode="gray">
          <a:xfrm>
            <a:off x="3010190" y="4243306"/>
            <a:ext cx="0" cy="1440000"/>
          </a:xfrm>
          <a:prstGeom prst="line">
            <a:avLst/>
          </a:prstGeom>
          <a:noFill/>
          <a:ln w="9525">
            <a:solidFill>
              <a:srgbClr val="0F5D61"/>
            </a:solidFill>
            <a:prstDash val="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dirty="0"/>
          </a:p>
        </p:txBody>
      </p:sp>
      <p:sp>
        <p:nvSpPr>
          <p:cNvPr id="84" name="Line 4">
            <a:extLst>
              <a:ext uri="{FF2B5EF4-FFF2-40B4-BE49-F238E27FC236}">
                <a16:creationId xmlns:a16="http://schemas.microsoft.com/office/drawing/2014/main" id="{D6219C9F-2CB4-8F94-7AC4-8B78D2AE393F}"/>
              </a:ext>
            </a:extLst>
          </p:cNvPr>
          <p:cNvSpPr>
            <a:spLocks noChangeShapeType="1"/>
          </p:cNvSpPr>
          <p:nvPr/>
        </p:nvSpPr>
        <p:spPr bwMode="gray">
          <a:xfrm flipH="1">
            <a:off x="6246285" y="4453853"/>
            <a:ext cx="5354" cy="972524"/>
          </a:xfrm>
          <a:prstGeom prst="line">
            <a:avLst/>
          </a:prstGeom>
          <a:noFill/>
          <a:ln w="9525">
            <a:solidFill>
              <a:srgbClr val="0F5D61"/>
            </a:solidFill>
            <a:prstDash val="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dirty="0"/>
          </a:p>
        </p:txBody>
      </p:sp>
      <p:sp>
        <p:nvSpPr>
          <p:cNvPr id="88" name="Oval 9">
            <a:extLst>
              <a:ext uri="{FF2B5EF4-FFF2-40B4-BE49-F238E27FC236}">
                <a16:creationId xmlns:a16="http://schemas.microsoft.com/office/drawing/2014/main" id="{98BC2715-07C3-406D-67C3-394CF04E4415}"/>
              </a:ext>
            </a:extLst>
          </p:cNvPr>
          <p:cNvSpPr>
            <a:spLocks noChangeArrowheads="1"/>
          </p:cNvSpPr>
          <p:nvPr/>
        </p:nvSpPr>
        <p:spPr bwMode="gray">
          <a:xfrm>
            <a:off x="967567" y="2992810"/>
            <a:ext cx="1627680" cy="1645829"/>
          </a:xfrm>
          <a:prstGeom prst="ellipse">
            <a:avLst/>
          </a:prstGeom>
          <a:solidFill>
            <a:schemeClr val="bg1"/>
          </a:solidFill>
          <a:ln w="9525">
            <a:solidFill>
              <a:srgbClr val="0F5D6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9985" tIns="46792" rIns="89985" bIns="46792" anchor="ctr"/>
          <a:lstStyle/>
          <a:p>
            <a:pPr algn="ctr">
              <a:lnSpc>
                <a:spcPct val="100000"/>
              </a:lnSpc>
              <a:buFont typeface="Times" pitchFamily="18" charset="0"/>
              <a:buNone/>
            </a:pPr>
            <a:endParaRPr lang="en-US" sz="1000" dirty="0"/>
          </a:p>
        </p:txBody>
      </p:sp>
      <p:sp>
        <p:nvSpPr>
          <p:cNvPr id="91" name="Oval 11">
            <a:extLst>
              <a:ext uri="{FF2B5EF4-FFF2-40B4-BE49-F238E27FC236}">
                <a16:creationId xmlns:a16="http://schemas.microsoft.com/office/drawing/2014/main" id="{7313F648-5927-E7CE-5F69-728961AF8D62}"/>
              </a:ext>
            </a:extLst>
          </p:cNvPr>
          <p:cNvSpPr>
            <a:spLocks noChangeArrowheads="1"/>
          </p:cNvSpPr>
          <p:nvPr/>
        </p:nvSpPr>
        <p:spPr bwMode="gray">
          <a:xfrm>
            <a:off x="2069458" y="4250600"/>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92" name="Oval 12">
            <a:extLst>
              <a:ext uri="{FF2B5EF4-FFF2-40B4-BE49-F238E27FC236}">
                <a16:creationId xmlns:a16="http://schemas.microsoft.com/office/drawing/2014/main" id="{BFF578CF-B401-E8C6-4D21-1EC11F2A44C8}"/>
              </a:ext>
            </a:extLst>
          </p:cNvPr>
          <p:cNvSpPr>
            <a:spLocks noChangeArrowheads="1"/>
          </p:cNvSpPr>
          <p:nvPr/>
        </p:nvSpPr>
        <p:spPr bwMode="gray">
          <a:xfrm>
            <a:off x="1239777" y="3306093"/>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93" name="Oval 13">
            <a:extLst>
              <a:ext uri="{FF2B5EF4-FFF2-40B4-BE49-F238E27FC236}">
                <a16:creationId xmlns:a16="http://schemas.microsoft.com/office/drawing/2014/main" id="{B32444FB-F13A-769C-CC04-8CB72018A2F9}"/>
              </a:ext>
            </a:extLst>
          </p:cNvPr>
          <p:cNvSpPr>
            <a:spLocks noChangeArrowheads="1"/>
          </p:cNvSpPr>
          <p:nvPr/>
        </p:nvSpPr>
        <p:spPr bwMode="gray">
          <a:xfrm>
            <a:off x="2011930" y="319181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97" name="Oval 14">
            <a:extLst>
              <a:ext uri="{FF2B5EF4-FFF2-40B4-BE49-F238E27FC236}">
                <a16:creationId xmlns:a16="http://schemas.microsoft.com/office/drawing/2014/main" id="{8D314BC5-A61E-647C-215E-390FE818CE5E}"/>
              </a:ext>
            </a:extLst>
          </p:cNvPr>
          <p:cNvSpPr>
            <a:spLocks noChangeArrowheads="1"/>
          </p:cNvSpPr>
          <p:nvPr/>
        </p:nvSpPr>
        <p:spPr bwMode="gray">
          <a:xfrm>
            <a:off x="2130678" y="3725791"/>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99" name="Oval 15">
            <a:extLst>
              <a:ext uri="{FF2B5EF4-FFF2-40B4-BE49-F238E27FC236}">
                <a16:creationId xmlns:a16="http://schemas.microsoft.com/office/drawing/2014/main" id="{1871D67E-0528-ACD6-9DC0-0B612941D333}"/>
              </a:ext>
            </a:extLst>
          </p:cNvPr>
          <p:cNvSpPr>
            <a:spLocks noChangeArrowheads="1"/>
          </p:cNvSpPr>
          <p:nvPr/>
        </p:nvSpPr>
        <p:spPr bwMode="gray">
          <a:xfrm>
            <a:off x="1372359" y="3613804"/>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00" name="Oval 16">
            <a:extLst>
              <a:ext uri="{FF2B5EF4-FFF2-40B4-BE49-F238E27FC236}">
                <a16:creationId xmlns:a16="http://schemas.microsoft.com/office/drawing/2014/main" id="{5B8205E7-792A-A28C-F5B6-B8172F634DE9}"/>
              </a:ext>
            </a:extLst>
          </p:cNvPr>
          <p:cNvSpPr>
            <a:spLocks noChangeArrowheads="1"/>
          </p:cNvSpPr>
          <p:nvPr/>
        </p:nvSpPr>
        <p:spPr bwMode="gray">
          <a:xfrm>
            <a:off x="1118461" y="365687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01" name="Oval 17">
            <a:extLst>
              <a:ext uri="{FF2B5EF4-FFF2-40B4-BE49-F238E27FC236}">
                <a16:creationId xmlns:a16="http://schemas.microsoft.com/office/drawing/2014/main" id="{5BACD570-B49F-25CD-4D06-D620CEDE1556}"/>
              </a:ext>
            </a:extLst>
          </p:cNvPr>
          <p:cNvSpPr>
            <a:spLocks noChangeArrowheads="1"/>
          </p:cNvSpPr>
          <p:nvPr/>
        </p:nvSpPr>
        <p:spPr bwMode="gray">
          <a:xfrm>
            <a:off x="1726619" y="4220469"/>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02" name="Oval 18">
            <a:extLst>
              <a:ext uri="{FF2B5EF4-FFF2-40B4-BE49-F238E27FC236}">
                <a16:creationId xmlns:a16="http://schemas.microsoft.com/office/drawing/2014/main" id="{BF05F5A5-547A-B571-19D1-607B2EA01EE3}"/>
              </a:ext>
            </a:extLst>
          </p:cNvPr>
          <p:cNvSpPr>
            <a:spLocks noChangeArrowheads="1"/>
          </p:cNvSpPr>
          <p:nvPr/>
        </p:nvSpPr>
        <p:spPr bwMode="gray">
          <a:xfrm>
            <a:off x="2351290" y="3744171"/>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03" name="Oval 19">
            <a:extLst>
              <a:ext uri="{FF2B5EF4-FFF2-40B4-BE49-F238E27FC236}">
                <a16:creationId xmlns:a16="http://schemas.microsoft.com/office/drawing/2014/main" id="{CBFBF006-6392-9D49-3CCB-2D0685EE1E6E}"/>
              </a:ext>
            </a:extLst>
          </p:cNvPr>
          <p:cNvSpPr>
            <a:spLocks noChangeArrowheads="1"/>
          </p:cNvSpPr>
          <p:nvPr/>
        </p:nvSpPr>
        <p:spPr bwMode="gray">
          <a:xfrm>
            <a:off x="1366000" y="398926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04" name="Oval 22">
            <a:extLst>
              <a:ext uri="{FF2B5EF4-FFF2-40B4-BE49-F238E27FC236}">
                <a16:creationId xmlns:a16="http://schemas.microsoft.com/office/drawing/2014/main" id="{A9914916-1A07-851B-EBFB-623E80A180E7}"/>
              </a:ext>
            </a:extLst>
          </p:cNvPr>
          <p:cNvSpPr>
            <a:spLocks noChangeArrowheads="1"/>
          </p:cNvSpPr>
          <p:nvPr/>
        </p:nvSpPr>
        <p:spPr bwMode="gray">
          <a:xfrm>
            <a:off x="2170199" y="3922498"/>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05" name="Rectangle 58">
            <a:extLst>
              <a:ext uri="{FF2B5EF4-FFF2-40B4-BE49-F238E27FC236}">
                <a16:creationId xmlns:a16="http://schemas.microsoft.com/office/drawing/2014/main" id="{1B1DC062-18C0-2A55-D164-8E0BF5015BB7}"/>
              </a:ext>
            </a:extLst>
          </p:cNvPr>
          <p:cNvSpPr>
            <a:spLocks noChangeArrowheads="1"/>
          </p:cNvSpPr>
          <p:nvPr/>
        </p:nvSpPr>
        <p:spPr bwMode="gray">
          <a:xfrm>
            <a:off x="835659" y="2557811"/>
            <a:ext cx="2201703"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spcBef>
                <a:spcPct val="50000"/>
              </a:spcBef>
              <a:buFont typeface="Wingdings" pitchFamily="2" charset="2"/>
              <a:buNone/>
            </a:pPr>
            <a:r>
              <a:rPr lang="en-US" sz="1000" b="1" u="sng" dirty="0">
                <a:solidFill>
                  <a:schemeClr val="tx1">
                    <a:lumMod val="50000"/>
                  </a:schemeClr>
                </a:solidFill>
                <a:cs typeface="Arial" pitchFamily="34" charset="0"/>
              </a:rPr>
              <a:t>Candidate vaccines</a:t>
            </a:r>
          </a:p>
        </p:txBody>
      </p:sp>
      <p:sp>
        <p:nvSpPr>
          <p:cNvPr id="106" name="Rectangle 60">
            <a:extLst>
              <a:ext uri="{FF2B5EF4-FFF2-40B4-BE49-F238E27FC236}">
                <a16:creationId xmlns:a16="http://schemas.microsoft.com/office/drawing/2014/main" id="{BCB9CFA2-C0BB-8683-F88D-C3173DA88A11}"/>
              </a:ext>
            </a:extLst>
          </p:cNvPr>
          <p:cNvSpPr>
            <a:spLocks noChangeArrowheads="1"/>
          </p:cNvSpPr>
          <p:nvPr/>
        </p:nvSpPr>
        <p:spPr bwMode="gray">
          <a:xfrm>
            <a:off x="6362114" y="2563086"/>
            <a:ext cx="1974946"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spcBef>
                <a:spcPct val="50000"/>
              </a:spcBef>
              <a:buFont typeface="Wingdings" pitchFamily="2" charset="2"/>
              <a:buNone/>
            </a:pPr>
            <a:r>
              <a:rPr lang="en-US" sz="1000" b="1" u="sng" dirty="0">
                <a:solidFill>
                  <a:schemeClr val="tx1">
                    <a:lumMod val="50000"/>
                  </a:schemeClr>
                </a:solidFill>
                <a:cs typeface="Arial" pitchFamily="34" charset="0"/>
              </a:rPr>
              <a:t>Prioritized vaccines</a:t>
            </a:r>
          </a:p>
        </p:txBody>
      </p:sp>
      <p:grpSp>
        <p:nvGrpSpPr>
          <p:cNvPr id="108" name="Group 13">
            <a:extLst>
              <a:ext uri="{FF2B5EF4-FFF2-40B4-BE49-F238E27FC236}">
                <a16:creationId xmlns:a16="http://schemas.microsoft.com/office/drawing/2014/main" id="{5F2263F8-3846-D70F-962E-59E957E91021}"/>
              </a:ext>
            </a:extLst>
          </p:cNvPr>
          <p:cNvGrpSpPr>
            <a:grpSpLocks/>
          </p:cNvGrpSpPr>
          <p:nvPr/>
        </p:nvGrpSpPr>
        <p:grpSpPr bwMode="auto">
          <a:xfrm rot="10800000">
            <a:off x="2864646" y="2823560"/>
            <a:ext cx="263831" cy="1848842"/>
            <a:chOff x="3421" y="1257"/>
            <a:chExt cx="624" cy="1152"/>
          </a:xfrm>
        </p:grpSpPr>
        <p:sp>
          <p:nvSpPr>
            <p:cNvPr id="109" name="Rectangle 14" descr="90%">
              <a:extLst>
                <a:ext uri="{FF2B5EF4-FFF2-40B4-BE49-F238E27FC236}">
                  <a16:creationId xmlns:a16="http://schemas.microsoft.com/office/drawing/2014/main" id="{70C90D0A-666E-0FC9-4F6F-2A98BA3842DC}"/>
                </a:ext>
              </a:extLst>
            </p:cNvPr>
            <p:cNvSpPr>
              <a:spLocks noChangeArrowheads="1"/>
            </p:cNvSpPr>
            <p:nvPr/>
          </p:nvSpPr>
          <p:spPr bwMode="auto">
            <a:xfrm>
              <a:off x="3421" y="1401"/>
              <a:ext cx="104" cy="1008"/>
            </a:xfrm>
            <a:prstGeom prst="rect">
              <a:avLst/>
            </a:prstGeom>
            <a:pattFill prst="pct90">
              <a:fgClr>
                <a:schemeClr val="bg1"/>
              </a:fgClr>
              <a:bgClr>
                <a:schemeClr val="bg1"/>
              </a:bgClr>
            </a:pattFill>
            <a:ln w="12700">
              <a:solidFill>
                <a:srgbClr val="0F5D6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solidFill>
                  <a:srgbClr val="000000"/>
                </a:solidFill>
              </a:endParaRPr>
            </a:p>
          </p:txBody>
        </p:sp>
        <p:sp>
          <p:nvSpPr>
            <p:cNvPr id="110" name="Freeform 15" descr="90%">
              <a:extLst>
                <a:ext uri="{FF2B5EF4-FFF2-40B4-BE49-F238E27FC236}">
                  <a16:creationId xmlns:a16="http://schemas.microsoft.com/office/drawing/2014/main" id="{E862F05E-FD62-61A7-94AF-2EBD441B37A1}"/>
                </a:ext>
              </a:extLst>
            </p:cNvPr>
            <p:cNvSpPr>
              <a:spLocks/>
            </p:cNvSpPr>
            <p:nvPr/>
          </p:nvSpPr>
          <p:spPr bwMode="auto">
            <a:xfrm>
              <a:off x="3421" y="1257"/>
              <a:ext cx="624" cy="144"/>
            </a:xfrm>
            <a:custGeom>
              <a:avLst/>
              <a:gdLst>
                <a:gd name="T0" fmla="*/ 96 w 576"/>
                <a:gd name="T1" fmla="*/ 144 h 144"/>
                <a:gd name="T2" fmla="*/ 576 w 576"/>
                <a:gd name="T3" fmla="*/ 0 h 144"/>
                <a:gd name="T4" fmla="*/ 488 w 576"/>
                <a:gd name="T5" fmla="*/ 0 h 144"/>
                <a:gd name="T6" fmla="*/ 0 w 576"/>
                <a:gd name="T7" fmla="*/ 144 h 144"/>
                <a:gd name="T8" fmla="*/ 96 w 576"/>
                <a:gd name="T9" fmla="*/ 144 h 144"/>
              </a:gdLst>
              <a:ahLst/>
              <a:cxnLst>
                <a:cxn ang="0">
                  <a:pos x="T0" y="T1"/>
                </a:cxn>
                <a:cxn ang="0">
                  <a:pos x="T2" y="T3"/>
                </a:cxn>
                <a:cxn ang="0">
                  <a:pos x="T4" y="T5"/>
                </a:cxn>
                <a:cxn ang="0">
                  <a:pos x="T6" y="T7"/>
                </a:cxn>
                <a:cxn ang="0">
                  <a:pos x="T8" y="T9"/>
                </a:cxn>
              </a:cxnLst>
              <a:rect l="0" t="0" r="r" b="b"/>
              <a:pathLst>
                <a:path w="576" h="144">
                  <a:moveTo>
                    <a:pt x="96" y="144"/>
                  </a:moveTo>
                  <a:lnTo>
                    <a:pt x="576" y="0"/>
                  </a:lnTo>
                  <a:lnTo>
                    <a:pt x="488" y="0"/>
                  </a:lnTo>
                  <a:lnTo>
                    <a:pt x="0" y="144"/>
                  </a:lnTo>
                  <a:lnTo>
                    <a:pt x="96" y="144"/>
                  </a:lnTo>
                  <a:close/>
                </a:path>
              </a:pathLst>
            </a:custGeom>
            <a:pattFill prst="pct90">
              <a:fgClr>
                <a:schemeClr val="bg1"/>
              </a:fgClr>
              <a:bgClr>
                <a:schemeClr val="bg1"/>
              </a:bgClr>
            </a:patt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solidFill>
                  <a:srgbClr val="000000"/>
                </a:solidFill>
              </a:endParaRPr>
            </a:p>
          </p:txBody>
        </p:sp>
        <p:sp>
          <p:nvSpPr>
            <p:cNvPr id="111" name="Freeform 16">
              <a:extLst>
                <a:ext uri="{FF2B5EF4-FFF2-40B4-BE49-F238E27FC236}">
                  <a16:creationId xmlns:a16="http://schemas.microsoft.com/office/drawing/2014/main" id="{A928252E-3F7A-7065-08C3-9C003B60D650}"/>
                </a:ext>
              </a:extLst>
            </p:cNvPr>
            <p:cNvSpPr>
              <a:spLocks/>
            </p:cNvSpPr>
            <p:nvPr/>
          </p:nvSpPr>
          <p:spPr bwMode="auto">
            <a:xfrm>
              <a:off x="3525" y="1257"/>
              <a:ext cx="520" cy="1152"/>
            </a:xfrm>
            <a:custGeom>
              <a:avLst/>
              <a:gdLst>
                <a:gd name="T0" fmla="*/ 0 w 480"/>
                <a:gd name="T1" fmla="*/ 1152 h 1152"/>
                <a:gd name="T2" fmla="*/ 0 w 480"/>
                <a:gd name="T3" fmla="*/ 144 h 1152"/>
                <a:gd name="T4" fmla="*/ 480 w 480"/>
                <a:gd name="T5" fmla="*/ 0 h 1152"/>
                <a:gd name="T6" fmla="*/ 480 w 480"/>
                <a:gd name="T7" fmla="*/ 960 h 1152"/>
                <a:gd name="T8" fmla="*/ 0 w 480"/>
                <a:gd name="T9" fmla="*/ 1152 h 1152"/>
              </a:gdLst>
              <a:ahLst/>
              <a:cxnLst>
                <a:cxn ang="0">
                  <a:pos x="T0" y="T1"/>
                </a:cxn>
                <a:cxn ang="0">
                  <a:pos x="T2" y="T3"/>
                </a:cxn>
                <a:cxn ang="0">
                  <a:pos x="T4" y="T5"/>
                </a:cxn>
                <a:cxn ang="0">
                  <a:pos x="T6" y="T7"/>
                </a:cxn>
                <a:cxn ang="0">
                  <a:pos x="T8" y="T9"/>
                </a:cxn>
              </a:cxnLst>
              <a:rect l="0" t="0" r="r" b="b"/>
              <a:pathLst>
                <a:path w="480" h="1152">
                  <a:moveTo>
                    <a:pt x="0" y="1152"/>
                  </a:moveTo>
                  <a:lnTo>
                    <a:pt x="0" y="144"/>
                  </a:lnTo>
                  <a:lnTo>
                    <a:pt x="480" y="0"/>
                  </a:lnTo>
                  <a:lnTo>
                    <a:pt x="480" y="960"/>
                  </a:lnTo>
                  <a:lnTo>
                    <a:pt x="0" y="1152"/>
                  </a:lnTo>
                  <a:close/>
                </a:path>
              </a:pathLst>
            </a:custGeom>
            <a:solidFill>
              <a:schemeClr val="bg1"/>
            </a:solid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solidFill>
                  <a:srgbClr val="000000"/>
                </a:solidFill>
              </a:endParaRPr>
            </a:p>
          </p:txBody>
        </p:sp>
        <p:sp>
          <p:nvSpPr>
            <p:cNvPr id="112" name="Freeform 17" descr="Outlined diamond">
              <a:extLst>
                <a:ext uri="{FF2B5EF4-FFF2-40B4-BE49-F238E27FC236}">
                  <a16:creationId xmlns:a16="http://schemas.microsoft.com/office/drawing/2014/main" id="{0F818A66-A5A2-2003-DCBB-7FC35C3AB8E9}"/>
                </a:ext>
              </a:extLst>
            </p:cNvPr>
            <p:cNvSpPr>
              <a:spLocks/>
            </p:cNvSpPr>
            <p:nvPr/>
          </p:nvSpPr>
          <p:spPr bwMode="auto">
            <a:xfrm>
              <a:off x="3577" y="1333"/>
              <a:ext cx="425" cy="968"/>
            </a:xfrm>
            <a:custGeom>
              <a:avLst/>
              <a:gdLst>
                <a:gd name="T0" fmla="*/ 0 w 392"/>
                <a:gd name="T1" fmla="*/ 968 h 968"/>
                <a:gd name="T2" fmla="*/ 0 w 392"/>
                <a:gd name="T3" fmla="*/ 128 h 968"/>
                <a:gd name="T4" fmla="*/ 392 w 392"/>
                <a:gd name="T5" fmla="*/ 0 h 968"/>
                <a:gd name="T6" fmla="*/ 392 w 392"/>
                <a:gd name="T7" fmla="*/ 820 h 968"/>
                <a:gd name="T8" fmla="*/ 0 w 392"/>
                <a:gd name="T9" fmla="*/ 968 h 968"/>
              </a:gdLst>
              <a:ahLst/>
              <a:cxnLst>
                <a:cxn ang="0">
                  <a:pos x="T0" y="T1"/>
                </a:cxn>
                <a:cxn ang="0">
                  <a:pos x="T2" y="T3"/>
                </a:cxn>
                <a:cxn ang="0">
                  <a:pos x="T4" y="T5"/>
                </a:cxn>
                <a:cxn ang="0">
                  <a:pos x="T6" y="T7"/>
                </a:cxn>
                <a:cxn ang="0">
                  <a:pos x="T8" y="T9"/>
                </a:cxn>
              </a:cxnLst>
              <a:rect l="0" t="0" r="r" b="b"/>
              <a:pathLst>
                <a:path w="392" h="968">
                  <a:moveTo>
                    <a:pt x="0" y="968"/>
                  </a:moveTo>
                  <a:lnTo>
                    <a:pt x="0" y="128"/>
                  </a:lnTo>
                  <a:lnTo>
                    <a:pt x="392" y="0"/>
                  </a:lnTo>
                  <a:lnTo>
                    <a:pt x="392" y="820"/>
                  </a:lnTo>
                  <a:lnTo>
                    <a:pt x="0" y="968"/>
                  </a:lnTo>
                  <a:close/>
                </a:path>
              </a:pathLst>
            </a:custGeom>
            <a:pattFill prst="openDmnd">
              <a:fgClr>
                <a:schemeClr val="folHlink"/>
              </a:fgClr>
              <a:bgClr>
                <a:srgbClr val="FFFFFF"/>
              </a:bgClr>
            </a:patt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solidFill>
                  <a:srgbClr val="000000"/>
                </a:solidFill>
              </a:endParaRPr>
            </a:p>
          </p:txBody>
        </p:sp>
        <p:sp>
          <p:nvSpPr>
            <p:cNvPr id="113" name="Line 18">
              <a:extLst>
                <a:ext uri="{FF2B5EF4-FFF2-40B4-BE49-F238E27FC236}">
                  <a16:creationId xmlns:a16="http://schemas.microsoft.com/office/drawing/2014/main" id="{E6E322AC-FD8D-0A77-2E0B-3A8FBBCCC298}"/>
                </a:ext>
              </a:extLst>
            </p:cNvPr>
            <p:cNvSpPr>
              <a:spLocks noChangeShapeType="1"/>
            </p:cNvSpPr>
            <p:nvPr/>
          </p:nvSpPr>
          <p:spPr bwMode="auto">
            <a:xfrm>
              <a:off x="3993" y="1344"/>
              <a:ext cx="0" cy="805"/>
            </a:xfrm>
            <a:prstGeom prst="line">
              <a:avLst/>
            </a:prstGeom>
            <a:noFill/>
            <a:ln w="12700">
              <a:solidFill>
                <a:srgbClr val="0F5D6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solidFill>
                  <a:srgbClr val="000000"/>
                </a:solidFill>
              </a:endParaRPr>
            </a:p>
          </p:txBody>
        </p:sp>
        <p:sp>
          <p:nvSpPr>
            <p:cNvPr id="114" name="Line 19">
              <a:extLst>
                <a:ext uri="{FF2B5EF4-FFF2-40B4-BE49-F238E27FC236}">
                  <a16:creationId xmlns:a16="http://schemas.microsoft.com/office/drawing/2014/main" id="{3599ACEA-500B-5BD5-5DE6-B0D870AC82E4}"/>
                </a:ext>
              </a:extLst>
            </p:cNvPr>
            <p:cNvSpPr>
              <a:spLocks noChangeShapeType="1"/>
            </p:cNvSpPr>
            <p:nvPr/>
          </p:nvSpPr>
          <p:spPr bwMode="auto">
            <a:xfrm flipH="1">
              <a:off x="3577" y="2149"/>
              <a:ext cx="416" cy="147"/>
            </a:xfrm>
            <a:prstGeom prst="line">
              <a:avLst/>
            </a:prstGeom>
            <a:noFill/>
            <a:ln w="19050">
              <a:solidFill>
                <a:srgbClr val="0F5D6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solidFill>
                  <a:srgbClr val="000000"/>
                </a:solidFill>
              </a:endParaRPr>
            </a:p>
          </p:txBody>
        </p:sp>
      </p:grpSp>
      <p:sp>
        <p:nvSpPr>
          <p:cNvPr id="115" name="Oval 11">
            <a:extLst>
              <a:ext uri="{FF2B5EF4-FFF2-40B4-BE49-F238E27FC236}">
                <a16:creationId xmlns:a16="http://schemas.microsoft.com/office/drawing/2014/main" id="{1300816A-4501-5895-9EA7-704423352C37}"/>
              </a:ext>
            </a:extLst>
          </p:cNvPr>
          <p:cNvSpPr>
            <a:spLocks noChangeArrowheads="1"/>
          </p:cNvSpPr>
          <p:nvPr/>
        </p:nvSpPr>
        <p:spPr bwMode="gray">
          <a:xfrm>
            <a:off x="1726619" y="319501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16" name="Oval 12">
            <a:extLst>
              <a:ext uri="{FF2B5EF4-FFF2-40B4-BE49-F238E27FC236}">
                <a16:creationId xmlns:a16="http://schemas.microsoft.com/office/drawing/2014/main" id="{592C0D23-A8CD-FC7E-CD53-CE28303A3EA2}"/>
              </a:ext>
            </a:extLst>
          </p:cNvPr>
          <p:cNvSpPr>
            <a:spLocks noChangeArrowheads="1"/>
          </p:cNvSpPr>
          <p:nvPr/>
        </p:nvSpPr>
        <p:spPr bwMode="gray">
          <a:xfrm>
            <a:off x="2011335" y="3515944"/>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17" name="Oval 13">
            <a:extLst>
              <a:ext uri="{FF2B5EF4-FFF2-40B4-BE49-F238E27FC236}">
                <a16:creationId xmlns:a16="http://schemas.microsoft.com/office/drawing/2014/main" id="{B3D3D2D0-4CCB-0FA0-EDF2-939225618D1B}"/>
              </a:ext>
            </a:extLst>
          </p:cNvPr>
          <p:cNvSpPr>
            <a:spLocks noChangeArrowheads="1"/>
          </p:cNvSpPr>
          <p:nvPr/>
        </p:nvSpPr>
        <p:spPr bwMode="gray">
          <a:xfrm>
            <a:off x="2164330" y="334421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18" name="Oval 14">
            <a:extLst>
              <a:ext uri="{FF2B5EF4-FFF2-40B4-BE49-F238E27FC236}">
                <a16:creationId xmlns:a16="http://schemas.microsoft.com/office/drawing/2014/main" id="{91D01080-A71E-95D1-3F1D-C8A5787B6C96}"/>
              </a:ext>
            </a:extLst>
          </p:cNvPr>
          <p:cNvSpPr>
            <a:spLocks noChangeArrowheads="1"/>
          </p:cNvSpPr>
          <p:nvPr/>
        </p:nvSpPr>
        <p:spPr bwMode="gray">
          <a:xfrm>
            <a:off x="2420079" y="3563251"/>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19" name="Oval 15">
            <a:extLst>
              <a:ext uri="{FF2B5EF4-FFF2-40B4-BE49-F238E27FC236}">
                <a16:creationId xmlns:a16="http://schemas.microsoft.com/office/drawing/2014/main" id="{1B710587-DE6E-13AA-188C-EF2183395469}"/>
              </a:ext>
            </a:extLst>
          </p:cNvPr>
          <p:cNvSpPr>
            <a:spLocks noChangeArrowheads="1"/>
          </p:cNvSpPr>
          <p:nvPr/>
        </p:nvSpPr>
        <p:spPr bwMode="gray">
          <a:xfrm>
            <a:off x="1790557" y="364896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20" name="Oval 16">
            <a:extLst>
              <a:ext uri="{FF2B5EF4-FFF2-40B4-BE49-F238E27FC236}">
                <a16:creationId xmlns:a16="http://schemas.microsoft.com/office/drawing/2014/main" id="{8030DF2A-8122-3B2E-88EB-969E190C9BF8}"/>
              </a:ext>
            </a:extLst>
          </p:cNvPr>
          <p:cNvSpPr>
            <a:spLocks noChangeArrowheads="1"/>
          </p:cNvSpPr>
          <p:nvPr/>
        </p:nvSpPr>
        <p:spPr bwMode="gray">
          <a:xfrm>
            <a:off x="1270861" y="3779776"/>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21" name="Oval 17">
            <a:extLst>
              <a:ext uri="{FF2B5EF4-FFF2-40B4-BE49-F238E27FC236}">
                <a16:creationId xmlns:a16="http://schemas.microsoft.com/office/drawing/2014/main" id="{8A7E9B89-7CAC-A7D0-6C2F-89F4C650344C}"/>
              </a:ext>
            </a:extLst>
          </p:cNvPr>
          <p:cNvSpPr>
            <a:spLocks noChangeArrowheads="1"/>
          </p:cNvSpPr>
          <p:nvPr/>
        </p:nvSpPr>
        <p:spPr bwMode="gray">
          <a:xfrm>
            <a:off x="1906942" y="394643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22" name="Oval 18">
            <a:extLst>
              <a:ext uri="{FF2B5EF4-FFF2-40B4-BE49-F238E27FC236}">
                <a16:creationId xmlns:a16="http://schemas.microsoft.com/office/drawing/2014/main" id="{4480EDFF-C853-4907-F96F-5FFD6B182D80}"/>
              </a:ext>
            </a:extLst>
          </p:cNvPr>
          <p:cNvSpPr>
            <a:spLocks noChangeArrowheads="1"/>
          </p:cNvSpPr>
          <p:nvPr/>
        </p:nvSpPr>
        <p:spPr bwMode="gray">
          <a:xfrm>
            <a:off x="1655682" y="338426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23" name="Oval 15">
            <a:extLst>
              <a:ext uri="{FF2B5EF4-FFF2-40B4-BE49-F238E27FC236}">
                <a16:creationId xmlns:a16="http://schemas.microsoft.com/office/drawing/2014/main" id="{949F4379-2194-DBF7-53DE-92D3FA8CFAED}"/>
              </a:ext>
            </a:extLst>
          </p:cNvPr>
          <p:cNvSpPr>
            <a:spLocks noChangeArrowheads="1"/>
          </p:cNvSpPr>
          <p:nvPr/>
        </p:nvSpPr>
        <p:spPr bwMode="gray">
          <a:xfrm>
            <a:off x="2381733" y="4041051"/>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24" name="Oval 19">
            <a:extLst>
              <a:ext uri="{FF2B5EF4-FFF2-40B4-BE49-F238E27FC236}">
                <a16:creationId xmlns:a16="http://schemas.microsoft.com/office/drawing/2014/main" id="{7EA7822D-2F4B-28B3-A541-3AA7706C3A83}"/>
              </a:ext>
            </a:extLst>
          </p:cNvPr>
          <p:cNvSpPr>
            <a:spLocks noChangeArrowheads="1"/>
          </p:cNvSpPr>
          <p:nvPr/>
        </p:nvSpPr>
        <p:spPr bwMode="gray">
          <a:xfrm>
            <a:off x="1357802" y="3442990"/>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25" name="Oval 19">
            <a:extLst>
              <a:ext uri="{FF2B5EF4-FFF2-40B4-BE49-F238E27FC236}">
                <a16:creationId xmlns:a16="http://schemas.microsoft.com/office/drawing/2014/main" id="{C8432A68-7061-79D9-67C0-A4C9B4DFFF09}"/>
              </a:ext>
            </a:extLst>
          </p:cNvPr>
          <p:cNvSpPr>
            <a:spLocks noChangeArrowheads="1"/>
          </p:cNvSpPr>
          <p:nvPr/>
        </p:nvSpPr>
        <p:spPr bwMode="gray">
          <a:xfrm>
            <a:off x="1656100" y="3954314"/>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26" name="Oval 12">
            <a:extLst>
              <a:ext uri="{FF2B5EF4-FFF2-40B4-BE49-F238E27FC236}">
                <a16:creationId xmlns:a16="http://schemas.microsoft.com/office/drawing/2014/main" id="{41361A87-195F-A7F5-D015-D051827F7B96}"/>
              </a:ext>
            </a:extLst>
          </p:cNvPr>
          <p:cNvSpPr>
            <a:spLocks noChangeArrowheads="1"/>
          </p:cNvSpPr>
          <p:nvPr/>
        </p:nvSpPr>
        <p:spPr bwMode="gray">
          <a:xfrm>
            <a:off x="1191934" y="414166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27" name="Oval 12">
            <a:extLst>
              <a:ext uri="{FF2B5EF4-FFF2-40B4-BE49-F238E27FC236}">
                <a16:creationId xmlns:a16="http://schemas.microsoft.com/office/drawing/2014/main" id="{8EAA1343-FFE8-4A63-787B-66930FE3FC2E}"/>
              </a:ext>
            </a:extLst>
          </p:cNvPr>
          <p:cNvSpPr>
            <a:spLocks noChangeArrowheads="1"/>
          </p:cNvSpPr>
          <p:nvPr/>
        </p:nvSpPr>
        <p:spPr bwMode="gray">
          <a:xfrm>
            <a:off x="1624535" y="3552604"/>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28" name="Rectangle 58">
            <a:extLst>
              <a:ext uri="{FF2B5EF4-FFF2-40B4-BE49-F238E27FC236}">
                <a16:creationId xmlns:a16="http://schemas.microsoft.com/office/drawing/2014/main" id="{F2158B20-E6BD-163D-A3FD-8CDDFEB7FC3A}"/>
              </a:ext>
            </a:extLst>
          </p:cNvPr>
          <p:cNvSpPr>
            <a:spLocks noChangeArrowheads="1"/>
          </p:cNvSpPr>
          <p:nvPr/>
        </p:nvSpPr>
        <p:spPr bwMode="gray">
          <a:xfrm>
            <a:off x="3435292" y="2541313"/>
            <a:ext cx="2201703"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spcBef>
                <a:spcPct val="50000"/>
              </a:spcBef>
              <a:buFont typeface="Wingdings" pitchFamily="2" charset="2"/>
              <a:buNone/>
            </a:pPr>
            <a:r>
              <a:rPr lang="en-US" sz="1000" b="1" u="sng" dirty="0">
                <a:solidFill>
                  <a:schemeClr val="tx1">
                    <a:lumMod val="50000"/>
                  </a:schemeClr>
                </a:solidFill>
                <a:cs typeface="Arial" pitchFamily="34" charset="0"/>
              </a:rPr>
              <a:t>Selected vaccines</a:t>
            </a:r>
          </a:p>
        </p:txBody>
      </p:sp>
      <p:grpSp>
        <p:nvGrpSpPr>
          <p:cNvPr id="129" name="Group 13">
            <a:extLst>
              <a:ext uri="{FF2B5EF4-FFF2-40B4-BE49-F238E27FC236}">
                <a16:creationId xmlns:a16="http://schemas.microsoft.com/office/drawing/2014/main" id="{F399AC74-13C4-57A9-8138-6EA9CB97C66E}"/>
              </a:ext>
            </a:extLst>
          </p:cNvPr>
          <p:cNvGrpSpPr>
            <a:grpSpLocks/>
          </p:cNvGrpSpPr>
          <p:nvPr/>
        </p:nvGrpSpPr>
        <p:grpSpPr bwMode="auto">
          <a:xfrm rot="10800000">
            <a:off x="6126264" y="3006632"/>
            <a:ext cx="350456" cy="1550217"/>
            <a:chOff x="3421" y="1257"/>
            <a:chExt cx="624" cy="1152"/>
          </a:xfrm>
        </p:grpSpPr>
        <p:sp>
          <p:nvSpPr>
            <p:cNvPr id="130" name="Rectangle 14" descr="90%">
              <a:extLst>
                <a:ext uri="{FF2B5EF4-FFF2-40B4-BE49-F238E27FC236}">
                  <a16:creationId xmlns:a16="http://schemas.microsoft.com/office/drawing/2014/main" id="{0C5FE4B6-6E2F-15E5-4F3A-C1B7DCA55BEE}"/>
                </a:ext>
              </a:extLst>
            </p:cNvPr>
            <p:cNvSpPr>
              <a:spLocks noChangeArrowheads="1"/>
            </p:cNvSpPr>
            <p:nvPr/>
          </p:nvSpPr>
          <p:spPr bwMode="auto">
            <a:xfrm>
              <a:off x="3421" y="1401"/>
              <a:ext cx="104" cy="1008"/>
            </a:xfrm>
            <a:prstGeom prst="rect">
              <a:avLst/>
            </a:prstGeom>
            <a:pattFill prst="pct90">
              <a:fgClr>
                <a:schemeClr val="bg1"/>
              </a:fgClr>
              <a:bgClr>
                <a:schemeClr val="bg1"/>
              </a:bgClr>
            </a:pattFill>
            <a:ln w="12700">
              <a:solidFill>
                <a:srgbClr val="0F5D6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solidFill>
                  <a:srgbClr val="000000"/>
                </a:solidFill>
              </a:endParaRPr>
            </a:p>
          </p:txBody>
        </p:sp>
        <p:sp>
          <p:nvSpPr>
            <p:cNvPr id="131" name="Freeform 15" descr="90%">
              <a:extLst>
                <a:ext uri="{FF2B5EF4-FFF2-40B4-BE49-F238E27FC236}">
                  <a16:creationId xmlns:a16="http://schemas.microsoft.com/office/drawing/2014/main" id="{DF3BF174-1069-FBA0-B2DB-1D14EC33BF2C}"/>
                </a:ext>
              </a:extLst>
            </p:cNvPr>
            <p:cNvSpPr>
              <a:spLocks/>
            </p:cNvSpPr>
            <p:nvPr/>
          </p:nvSpPr>
          <p:spPr bwMode="auto">
            <a:xfrm>
              <a:off x="3421" y="1257"/>
              <a:ext cx="624" cy="144"/>
            </a:xfrm>
            <a:custGeom>
              <a:avLst/>
              <a:gdLst>
                <a:gd name="T0" fmla="*/ 96 w 576"/>
                <a:gd name="T1" fmla="*/ 144 h 144"/>
                <a:gd name="T2" fmla="*/ 576 w 576"/>
                <a:gd name="T3" fmla="*/ 0 h 144"/>
                <a:gd name="T4" fmla="*/ 488 w 576"/>
                <a:gd name="T5" fmla="*/ 0 h 144"/>
                <a:gd name="T6" fmla="*/ 0 w 576"/>
                <a:gd name="T7" fmla="*/ 144 h 144"/>
                <a:gd name="T8" fmla="*/ 96 w 576"/>
                <a:gd name="T9" fmla="*/ 144 h 144"/>
              </a:gdLst>
              <a:ahLst/>
              <a:cxnLst>
                <a:cxn ang="0">
                  <a:pos x="T0" y="T1"/>
                </a:cxn>
                <a:cxn ang="0">
                  <a:pos x="T2" y="T3"/>
                </a:cxn>
                <a:cxn ang="0">
                  <a:pos x="T4" y="T5"/>
                </a:cxn>
                <a:cxn ang="0">
                  <a:pos x="T6" y="T7"/>
                </a:cxn>
                <a:cxn ang="0">
                  <a:pos x="T8" y="T9"/>
                </a:cxn>
              </a:cxnLst>
              <a:rect l="0" t="0" r="r" b="b"/>
              <a:pathLst>
                <a:path w="576" h="144">
                  <a:moveTo>
                    <a:pt x="96" y="144"/>
                  </a:moveTo>
                  <a:lnTo>
                    <a:pt x="576" y="0"/>
                  </a:lnTo>
                  <a:lnTo>
                    <a:pt x="488" y="0"/>
                  </a:lnTo>
                  <a:lnTo>
                    <a:pt x="0" y="144"/>
                  </a:lnTo>
                  <a:lnTo>
                    <a:pt x="96" y="144"/>
                  </a:lnTo>
                  <a:close/>
                </a:path>
              </a:pathLst>
            </a:custGeom>
            <a:pattFill prst="pct90">
              <a:fgClr>
                <a:schemeClr val="bg1"/>
              </a:fgClr>
              <a:bgClr>
                <a:schemeClr val="bg1"/>
              </a:bgClr>
            </a:patt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solidFill>
                  <a:srgbClr val="000000"/>
                </a:solidFill>
              </a:endParaRPr>
            </a:p>
          </p:txBody>
        </p:sp>
        <p:sp>
          <p:nvSpPr>
            <p:cNvPr id="132" name="Freeform 16">
              <a:extLst>
                <a:ext uri="{FF2B5EF4-FFF2-40B4-BE49-F238E27FC236}">
                  <a16:creationId xmlns:a16="http://schemas.microsoft.com/office/drawing/2014/main" id="{E1115483-4DC8-9B43-1A5D-102EC811F406}"/>
                </a:ext>
              </a:extLst>
            </p:cNvPr>
            <p:cNvSpPr>
              <a:spLocks/>
            </p:cNvSpPr>
            <p:nvPr/>
          </p:nvSpPr>
          <p:spPr bwMode="auto">
            <a:xfrm>
              <a:off x="3525" y="1257"/>
              <a:ext cx="520" cy="1152"/>
            </a:xfrm>
            <a:custGeom>
              <a:avLst/>
              <a:gdLst>
                <a:gd name="T0" fmla="*/ 0 w 480"/>
                <a:gd name="T1" fmla="*/ 1152 h 1152"/>
                <a:gd name="T2" fmla="*/ 0 w 480"/>
                <a:gd name="T3" fmla="*/ 144 h 1152"/>
                <a:gd name="T4" fmla="*/ 480 w 480"/>
                <a:gd name="T5" fmla="*/ 0 h 1152"/>
                <a:gd name="T6" fmla="*/ 480 w 480"/>
                <a:gd name="T7" fmla="*/ 960 h 1152"/>
                <a:gd name="T8" fmla="*/ 0 w 480"/>
                <a:gd name="T9" fmla="*/ 1152 h 1152"/>
              </a:gdLst>
              <a:ahLst/>
              <a:cxnLst>
                <a:cxn ang="0">
                  <a:pos x="T0" y="T1"/>
                </a:cxn>
                <a:cxn ang="0">
                  <a:pos x="T2" y="T3"/>
                </a:cxn>
                <a:cxn ang="0">
                  <a:pos x="T4" y="T5"/>
                </a:cxn>
                <a:cxn ang="0">
                  <a:pos x="T6" y="T7"/>
                </a:cxn>
                <a:cxn ang="0">
                  <a:pos x="T8" y="T9"/>
                </a:cxn>
              </a:cxnLst>
              <a:rect l="0" t="0" r="r" b="b"/>
              <a:pathLst>
                <a:path w="480" h="1152">
                  <a:moveTo>
                    <a:pt x="0" y="1152"/>
                  </a:moveTo>
                  <a:lnTo>
                    <a:pt x="0" y="144"/>
                  </a:lnTo>
                  <a:lnTo>
                    <a:pt x="480" y="0"/>
                  </a:lnTo>
                  <a:lnTo>
                    <a:pt x="480" y="960"/>
                  </a:lnTo>
                  <a:lnTo>
                    <a:pt x="0" y="1152"/>
                  </a:lnTo>
                  <a:close/>
                </a:path>
              </a:pathLst>
            </a:custGeom>
            <a:solidFill>
              <a:schemeClr val="bg1"/>
            </a:solid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solidFill>
                  <a:srgbClr val="000000"/>
                </a:solidFill>
              </a:endParaRPr>
            </a:p>
          </p:txBody>
        </p:sp>
        <p:sp>
          <p:nvSpPr>
            <p:cNvPr id="133" name="Freeform 17" descr="Outlined diamond">
              <a:extLst>
                <a:ext uri="{FF2B5EF4-FFF2-40B4-BE49-F238E27FC236}">
                  <a16:creationId xmlns:a16="http://schemas.microsoft.com/office/drawing/2014/main" id="{2C17C21F-B425-6D22-0224-9493542A205D}"/>
                </a:ext>
              </a:extLst>
            </p:cNvPr>
            <p:cNvSpPr>
              <a:spLocks/>
            </p:cNvSpPr>
            <p:nvPr/>
          </p:nvSpPr>
          <p:spPr bwMode="auto">
            <a:xfrm>
              <a:off x="3577" y="1333"/>
              <a:ext cx="425" cy="968"/>
            </a:xfrm>
            <a:custGeom>
              <a:avLst/>
              <a:gdLst>
                <a:gd name="T0" fmla="*/ 0 w 392"/>
                <a:gd name="T1" fmla="*/ 968 h 968"/>
                <a:gd name="T2" fmla="*/ 0 w 392"/>
                <a:gd name="T3" fmla="*/ 128 h 968"/>
                <a:gd name="T4" fmla="*/ 392 w 392"/>
                <a:gd name="T5" fmla="*/ 0 h 968"/>
                <a:gd name="T6" fmla="*/ 392 w 392"/>
                <a:gd name="T7" fmla="*/ 820 h 968"/>
                <a:gd name="T8" fmla="*/ 0 w 392"/>
                <a:gd name="T9" fmla="*/ 968 h 968"/>
              </a:gdLst>
              <a:ahLst/>
              <a:cxnLst>
                <a:cxn ang="0">
                  <a:pos x="T0" y="T1"/>
                </a:cxn>
                <a:cxn ang="0">
                  <a:pos x="T2" y="T3"/>
                </a:cxn>
                <a:cxn ang="0">
                  <a:pos x="T4" y="T5"/>
                </a:cxn>
                <a:cxn ang="0">
                  <a:pos x="T6" y="T7"/>
                </a:cxn>
                <a:cxn ang="0">
                  <a:pos x="T8" y="T9"/>
                </a:cxn>
              </a:cxnLst>
              <a:rect l="0" t="0" r="r" b="b"/>
              <a:pathLst>
                <a:path w="392" h="968">
                  <a:moveTo>
                    <a:pt x="0" y="968"/>
                  </a:moveTo>
                  <a:lnTo>
                    <a:pt x="0" y="128"/>
                  </a:lnTo>
                  <a:lnTo>
                    <a:pt x="392" y="0"/>
                  </a:lnTo>
                  <a:lnTo>
                    <a:pt x="392" y="820"/>
                  </a:lnTo>
                  <a:lnTo>
                    <a:pt x="0" y="968"/>
                  </a:lnTo>
                  <a:close/>
                </a:path>
              </a:pathLst>
            </a:custGeom>
            <a:pattFill prst="openDmnd">
              <a:fgClr>
                <a:schemeClr val="folHlink"/>
              </a:fgClr>
              <a:bgClr>
                <a:srgbClr val="FFFFFF"/>
              </a:bgClr>
            </a:patt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solidFill>
                  <a:srgbClr val="000000"/>
                </a:solidFill>
              </a:endParaRPr>
            </a:p>
          </p:txBody>
        </p:sp>
        <p:sp>
          <p:nvSpPr>
            <p:cNvPr id="134" name="Line 18">
              <a:extLst>
                <a:ext uri="{FF2B5EF4-FFF2-40B4-BE49-F238E27FC236}">
                  <a16:creationId xmlns:a16="http://schemas.microsoft.com/office/drawing/2014/main" id="{A7BC181A-B845-DBA3-1BA3-D80829FC758C}"/>
                </a:ext>
              </a:extLst>
            </p:cNvPr>
            <p:cNvSpPr>
              <a:spLocks noChangeShapeType="1"/>
            </p:cNvSpPr>
            <p:nvPr/>
          </p:nvSpPr>
          <p:spPr bwMode="auto">
            <a:xfrm>
              <a:off x="3993" y="1344"/>
              <a:ext cx="0" cy="805"/>
            </a:xfrm>
            <a:prstGeom prst="line">
              <a:avLst/>
            </a:prstGeom>
            <a:noFill/>
            <a:ln w="12700">
              <a:solidFill>
                <a:srgbClr val="0F5D6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solidFill>
                  <a:srgbClr val="000000"/>
                </a:solidFill>
              </a:endParaRPr>
            </a:p>
          </p:txBody>
        </p:sp>
        <p:sp>
          <p:nvSpPr>
            <p:cNvPr id="135" name="Line 19">
              <a:extLst>
                <a:ext uri="{FF2B5EF4-FFF2-40B4-BE49-F238E27FC236}">
                  <a16:creationId xmlns:a16="http://schemas.microsoft.com/office/drawing/2014/main" id="{1F488C4C-CC89-8398-CCF2-EC4170EC1D41}"/>
                </a:ext>
              </a:extLst>
            </p:cNvPr>
            <p:cNvSpPr>
              <a:spLocks noChangeShapeType="1"/>
            </p:cNvSpPr>
            <p:nvPr/>
          </p:nvSpPr>
          <p:spPr bwMode="auto">
            <a:xfrm flipH="1">
              <a:off x="3577" y="2149"/>
              <a:ext cx="416" cy="147"/>
            </a:xfrm>
            <a:prstGeom prst="line">
              <a:avLst/>
            </a:prstGeom>
            <a:noFill/>
            <a:ln w="19050">
              <a:solidFill>
                <a:srgbClr val="0F5D6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solidFill>
                  <a:srgbClr val="000000"/>
                </a:solidFill>
              </a:endParaRPr>
            </a:p>
          </p:txBody>
        </p:sp>
      </p:grpSp>
      <p:sp>
        <p:nvSpPr>
          <p:cNvPr id="136" name="Rectangle 135">
            <a:extLst>
              <a:ext uri="{FF2B5EF4-FFF2-40B4-BE49-F238E27FC236}">
                <a16:creationId xmlns:a16="http://schemas.microsoft.com/office/drawing/2014/main" id="{81881DFE-9620-62AE-A2E8-C635DD99E577}"/>
              </a:ext>
            </a:extLst>
          </p:cNvPr>
          <p:cNvSpPr/>
          <p:nvPr/>
        </p:nvSpPr>
        <p:spPr>
          <a:xfrm>
            <a:off x="8806160" y="3488656"/>
            <a:ext cx="889707" cy="755614"/>
          </a:xfrm>
          <a:prstGeom prst="rect">
            <a:avLst/>
          </a:prstGeom>
          <a:solidFill>
            <a:schemeClr val="bg1"/>
          </a:soli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08000" tIns="0" rIns="0" bIns="0" anchor="ctr"/>
          <a:lstStyle/>
          <a:p>
            <a:r>
              <a:rPr lang="en-US" sz="1200" dirty="0">
                <a:solidFill>
                  <a:schemeClr val="tx1"/>
                </a:solidFill>
              </a:rPr>
              <a:t>202X </a:t>
            </a:r>
          </a:p>
          <a:p>
            <a:r>
              <a:rPr lang="en-US" sz="1200" dirty="0">
                <a:solidFill>
                  <a:schemeClr val="tx1"/>
                </a:solidFill>
              </a:rPr>
              <a:t>202Y</a:t>
            </a:r>
          </a:p>
          <a:p>
            <a:r>
              <a:rPr lang="en-US" sz="1200" dirty="0"/>
              <a:t>202Z</a:t>
            </a:r>
          </a:p>
          <a:p>
            <a:r>
              <a:rPr lang="en-US" sz="1200" dirty="0"/>
              <a:t>202A</a:t>
            </a:r>
            <a:endParaRPr lang="en-US" sz="1200" dirty="0">
              <a:solidFill>
                <a:schemeClr val="tx1"/>
              </a:solidFill>
            </a:endParaRPr>
          </a:p>
        </p:txBody>
      </p:sp>
      <p:sp>
        <p:nvSpPr>
          <p:cNvPr id="137" name="Oval 12">
            <a:extLst>
              <a:ext uri="{FF2B5EF4-FFF2-40B4-BE49-F238E27FC236}">
                <a16:creationId xmlns:a16="http://schemas.microsoft.com/office/drawing/2014/main" id="{422710D6-9778-AF04-82D8-E3E7E0949CAA}"/>
              </a:ext>
            </a:extLst>
          </p:cNvPr>
          <p:cNvSpPr>
            <a:spLocks noChangeArrowheads="1"/>
          </p:cNvSpPr>
          <p:nvPr/>
        </p:nvSpPr>
        <p:spPr bwMode="gray">
          <a:xfrm>
            <a:off x="9500626" y="3719125"/>
            <a:ext cx="108000" cy="108000"/>
          </a:xfrm>
          <a:prstGeom prst="ellipse">
            <a:avLst/>
          </a:prstGeom>
          <a:solidFill>
            <a:srgbClr val="C00000"/>
          </a:solidFill>
          <a:ln w="9525" algn="ctr">
            <a:solidFill>
              <a:schemeClr val="accent2">
                <a:lumMod val="75000"/>
              </a:schemeClr>
            </a:solidFill>
            <a:round/>
            <a:headEnd/>
            <a:tailEnd/>
          </a:ln>
          <a:effectLst/>
        </p:spPr>
        <p:txBody>
          <a:bodyPr lIns="0" tIns="0" rIns="0" bIns="0" anchor="ctr"/>
          <a:lstStyle/>
          <a:p>
            <a:pPr algn="ctr" eaLnBrk="0" hangingPunct="0"/>
            <a:endParaRPr lang="en-US" sz="800" b="1" dirty="0">
              <a:solidFill>
                <a:schemeClr val="bg1"/>
              </a:solidFill>
              <a:latin typeface="Arial" panose="020B0604020202020204" pitchFamily="34" charset="0"/>
            </a:endParaRPr>
          </a:p>
        </p:txBody>
      </p:sp>
      <p:sp>
        <p:nvSpPr>
          <p:cNvPr id="138" name="Oval 12">
            <a:extLst>
              <a:ext uri="{FF2B5EF4-FFF2-40B4-BE49-F238E27FC236}">
                <a16:creationId xmlns:a16="http://schemas.microsoft.com/office/drawing/2014/main" id="{044F8DC2-B4A8-EF8C-ECD2-0207506D29C3}"/>
              </a:ext>
            </a:extLst>
          </p:cNvPr>
          <p:cNvSpPr>
            <a:spLocks noChangeArrowheads="1"/>
          </p:cNvSpPr>
          <p:nvPr/>
        </p:nvSpPr>
        <p:spPr bwMode="gray">
          <a:xfrm>
            <a:off x="9500626" y="3898414"/>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39" name="Oval 12">
            <a:extLst>
              <a:ext uri="{FF2B5EF4-FFF2-40B4-BE49-F238E27FC236}">
                <a16:creationId xmlns:a16="http://schemas.microsoft.com/office/drawing/2014/main" id="{5967B68C-1D51-3AF3-7612-7793FA33F759}"/>
              </a:ext>
            </a:extLst>
          </p:cNvPr>
          <p:cNvSpPr>
            <a:spLocks noChangeArrowheads="1"/>
          </p:cNvSpPr>
          <p:nvPr/>
        </p:nvSpPr>
        <p:spPr bwMode="gray">
          <a:xfrm>
            <a:off x="9500626" y="3539836"/>
            <a:ext cx="108000" cy="108000"/>
          </a:xfrm>
          <a:prstGeom prst="ellipse">
            <a:avLst/>
          </a:prstGeom>
          <a:solidFill>
            <a:srgbClr val="C00000"/>
          </a:solidFill>
          <a:ln w="9525" algn="ctr">
            <a:solidFill>
              <a:schemeClr val="accent2">
                <a:lumMod val="75000"/>
              </a:schemeClr>
            </a:solidFill>
            <a:round/>
            <a:headEnd/>
            <a:tailEnd/>
          </a:ln>
          <a:effectLst/>
        </p:spPr>
        <p:txBody>
          <a:bodyPr lIns="0" tIns="0" rIns="0" bIns="0" anchor="ctr"/>
          <a:lstStyle/>
          <a:p>
            <a:pPr algn="ctr" eaLnBrk="0" hangingPunct="0"/>
            <a:endParaRPr lang="en-US" sz="800" b="1" dirty="0">
              <a:solidFill>
                <a:schemeClr val="bg1"/>
              </a:solidFill>
              <a:latin typeface="Arial" panose="020B0604020202020204" pitchFamily="34" charset="0"/>
            </a:endParaRPr>
          </a:p>
        </p:txBody>
      </p:sp>
      <p:sp>
        <p:nvSpPr>
          <p:cNvPr id="140" name="Oval 12">
            <a:extLst>
              <a:ext uri="{FF2B5EF4-FFF2-40B4-BE49-F238E27FC236}">
                <a16:creationId xmlns:a16="http://schemas.microsoft.com/office/drawing/2014/main" id="{60428E65-347B-8D6C-BC4B-E8A94615F0F4}"/>
              </a:ext>
            </a:extLst>
          </p:cNvPr>
          <p:cNvSpPr>
            <a:spLocks noChangeArrowheads="1"/>
          </p:cNvSpPr>
          <p:nvPr/>
        </p:nvSpPr>
        <p:spPr bwMode="gray">
          <a:xfrm>
            <a:off x="9500626" y="407903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41" name="Rectangle 140">
            <a:extLst>
              <a:ext uri="{FF2B5EF4-FFF2-40B4-BE49-F238E27FC236}">
                <a16:creationId xmlns:a16="http://schemas.microsoft.com/office/drawing/2014/main" id="{4F0657B6-3AD8-7329-2FBA-9E504816C61D}"/>
              </a:ext>
            </a:extLst>
          </p:cNvPr>
          <p:cNvSpPr/>
          <p:nvPr/>
        </p:nvSpPr>
        <p:spPr>
          <a:xfrm>
            <a:off x="9801872" y="3488656"/>
            <a:ext cx="889707" cy="755614"/>
          </a:xfrm>
          <a:prstGeom prst="rect">
            <a:avLst/>
          </a:prstGeom>
          <a:solidFill>
            <a:schemeClr val="bg1"/>
          </a:soli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08000" tIns="0" rIns="0" bIns="0" anchor="ctr"/>
          <a:lstStyle/>
          <a:p>
            <a:r>
              <a:rPr lang="en-US" sz="1200" dirty="0">
                <a:solidFill>
                  <a:schemeClr val="tx1"/>
                </a:solidFill>
              </a:rPr>
              <a:t>202X </a:t>
            </a:r>
          </a:p>
          <a:p>
            <a:r>
              <a:rPr lang="en-US" sz="1200" dirty="0">
                <a:solidFill>
                  <a:schemeClr val="tx1"/>
                </a:solidFill>
              </a:rPr>
              <a:t>202Y</a:t>
            </a:r>
          </a:p>
          <a:p>
            <a:r>
              <a:rPr lang="en-US" sz="1200" dirty="0"/>
              <a:t>202Z</a:t>
            </a:r>
          </a:p>
          <a:p>
            <a:r>
              <a:rPr lang="en-US" sz="1200" dirty="0"/>
              <a:t>202A</a:t>
            </a:r>
            <a:endParaRPr lang="en-US" sz="1200" dirty="0">
              <a:solidFill>
                <a:schemeClr val="tx1"/>
              </a:solidFill>
            </a:endParaRPr>
          </a:p>
        </p:txBody>
      </p:sp>
      <p:sp>
        <p:nvSpPr>
          <p:cNvPr id="143" name="Oval 12">
            <a:extLst>
              <a:ext uri="{FF2B5EF4-FFF2-40B4-BE49-F238E27FC236}">
                <a16:creationId xmlns:a16="http://schemas.microsoft.com/office/drawing/2014/main" id="{659A020F-E7F5-B52A-6092-F76FF81DE091}"/>
              </a:ext>
            </a:extLst>
          </p:cNvPr>
          <p:cNvSpPr>
            <a:spLocks noChangeArrowheads="1"/>
          </p:cNvSpPr>
          <p:nvPr/>
        </p:nvSpPr>
        <p:spPr bwMode="gray">
          <a:xfrm>
            <a:off x="10496338" y="4078895"/>
            <a:ext cx="108000" cy="108000"/>
          </a:xfrm>
          <a:prstGeom prst="ellipse">
            <a:avLst/>
          </a:prstGeom>
          <a:solidFill>
            <a:srgbClr val="C00000"/>
          </a:solidFill>
          <a:ln w="9525" algn="ctr">
            <a:solidFill>
              <a:schemeClr val="accent2">
                <a:lumMod val="75000"/>
              </a:schemeClr>
            </a:solidFill>
            <a:round/>
            <a:headEnd/>
            <a:tailEnd/>
          </a:ln>
          <a:effectLst/>
        </p:spPr>
        <p:txBody>
          <a:bodyPr lIns="0" tIns="0" rIns="0" bIns="0" anchor="ctr"/>
          <a:lstStyle/>
          <a:p>
            <a:pPr algn="ctr" eaLnBrk="0" hangingPunct="0"/>
            <a:endParaRPr lang="en-US" sz="800" b="1" dirty="0">
              <a:solidFill>
                <a:schemeClr val="bg1"/>
              </a:solidFill>
              <a:latin typeface="Arial" panose="020B0604020202020204" pitchFamily="34" charset="0"/>
            </a:endParaRPr>
          </a:p>
        </p:txBody>
      </p:sp>
      <p:sp>
        <p:nvSpPr>
          <p:cNvPr id="144" name="Oval 12">
            <a:extLst>
              <a:ext uri="{FF2B5EF4-FFF2-40B4-BE49-F238E27FC236}">
                <a16:creationId xmlns:a16="http://schemas.microsoft.com/office/drawing/2014/main" id="{92A3C575-3E3D-9F44-3CAB-02AD868331D8}"/>
              </a:ext>
            </a:extLst>
          </p:cNvPr>
          <p:cNvSpPr>
            <a:spLocks noChangeArrowheads="1"/>
          </p:cNvSpPr>
          <p:nvPr/>
        </p:nvSpPr>
        <p:spPr bwMode="gray">
          <a:xfrm>
            <a:off x="10496338" y="3899208"/>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45" name="Oval 12">
            <a:extLst>
              <a:ext uri="{FF2B5EF4-FFF2-40B4-BE49-F238E27FC236}">
                <a16:creationId xmlns:a16="http://schemas.microsoft.com/office/drawing/2014/main" id="{8E47358B-CEA0-F516-8E2F-A9271AA60333}"/>
              </a:ext>
            </a:extLst>
          </p:cNvPr>
          <p:cNvSpPr>
            <a:spLocks noChangeArrowheads="1"/>
          </p:cNvSpPr>
          <p:nvPr/>
        </p:nvSpPr>
        <p:spPr bwMode="gray">
          <a:xfrm>
            <a:off x="10496338" y="3539836"/>
            <a:ext cx="108000" cy="108000"/>
          </a:xfrm>
          <a:prstGeom prst="ellipse">
            <a:avLst/>
          </a:prstGeom>
          <a:solidFill>
            <a:srgbClr val="C00000"/>
          </a:solidFill>
          <a:ln w="9525" algn="ctr">
            <a:solidFill>
              <a:schemeClr val="accent2">
                <a:lumMod val="75000"/>
              </a:schemeClr>
            </a:solidFill>
            <a:round/>
            <a:headEnd/>
            <a:tailEnd/>
          </a:ln>
          <a:effectLst/>
        </p:spPr>
        <p:txBody>
          <a:bodyPr lIns="0" tIns="0" rIns="0" bIns="0" anchor="ctr"/>
          <a:lstStyle/>
          <a:p>
            <a:pPr algn="ctr" eaLnBrk="0" hangingPunct="0"/>
            <a:endParaRPr lang="en-US" sz="800" b="1" dirty="0">
              <a:solidFill>
                <a:schemeClr val="bg1"/>
              </a:solidFill>
              <a:latin typeface="Arial" panose="020B0604020202020204" pitchFamily="34" charset="0"/>
            </a:endParaRPr>
          </a:p>
        </p:txBody>
      </p:sp>
      <p:sp>
        <p:nvSpPr>
          <p:cNvPr id="147" name="Oval 12">
            <a:extLst>
              <a:ext uri="{FF2B5EF4-FFF2-40B4-BE49-F238E27FC236}">
                <a16:creationId xmlns:a16="http://schemas.microsoft.com/office/drawing/2014/main" id="{97C2A981-C074-043E-5ACC-9AAD8CE3B460}"/>
              </a:ext>
            </a:extLst>
          </p:cNvPr>
          <p:cNvSpPr>
            <a:spLocks noChangeArrowheads="1"/>
          </p:cNvSpPr>
          <p:nvPr/>
        </p:nvSpPr>
        <p:spPr bwMode="gray">
          <a:xfrm>
            <a:off x="10496338" y="371952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48" name="Rectangle 60">
            <a:extLst>
              <a:ext uri="{FF2B5EF4-FFF2-40B4-BE49-F238E27FC236}">
                <a16:creationId xmlns:a16="http://schemas.microsoft.com/office/drawing/2014/main" id="{D4BE75D0-4CC3-69D6-706B-24E401289E77}"/>
              </a:ext>
            </a:extLst>
          </p:cNvPr>
          <p:cNvSpPr>
            <a:spLocks noChangeArrowheads="1"/>
          </p:cNvSpPr>
          <p:nvPr/>
        </p:nvSpPr>
        <p:spPr bwMode="gray">
          <a:xfrm>
            <a:off x="8811074" y="4212384"/>
            <a:ext cx="837569"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spcBef>
                <a:spcPct val="50000"/>
              </a:spcBef>
              <a:buFont typeface="Wingdings" pitchFamily="2" charset="2"/>
              <a:buNone/>
            </a:pPr>
            <a:r>
              <a:rPr lang="en-US" sz="1000" dirty="0">
                <a:solidFill>
                  <a:schemeClr val="tx1">
                    <a:lumMod val="50000"/>
                  </a:schemeClr>
                </a:solidFill>
                <a:cs typeface="Arial" pitchFamily="34" charset="0"/>
              </a:rPr>
              <a:t>Scenario I</a:t>
            </a:r>
          </a:p>
        </p:txBody>
      </p:sp>
      <p:sp>
        <p:nvSpPr>
          <p:cNvPr id="149" name="Rectangle 60">
            <a:extLst>
              <a:ext uri="{FF2B5EF4-FFF2-40B4-BE49-F238E27FC236}">
                <a16:creationId xmlns:a16="http://schemas.microsoft.com/office/drawing/2014/main" id="{6E5034E8-90E4-6823-A733-20666FA4DC4F}"/>
              </a:ext>
            </a:extLst>
          </p:cNvPr>
          <p:cNvSpPr>
            <a:spLocks noChangeArrowheads="1"/>
          </p:cNvSpPr>
          <p:nvPr/>
        </p:nvSpPr>
        <p:spPr bwMode="gray">
          <a:xfrm>
            <a:off x="9851676" y="4212384"/>
            <a:ext cx="837569"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spcBef>
                <a:spcPct val="50000"/>
              </a:spcBef>
              <a:buFont typeface="Wingdings" pitchFamily="2" charset="2"/>
              <a:buNone/>
            </a:pPr>
            <a:r>
              <a:rPr lang="en-US" sz="1000" dirty="0">
                <a:solidFill>
                  <a:schemeClr val="tx1">
                    <a:lumMod val="50000"/>
                  </a:schemeClr>
                </a:solidFill>
                <a:cs typeface="Arial" pitchFamily="34" charset="0"/>
              </a:rPr>
              <a:t>Scenario II</a:t>
            </a:r>
          </a:p>
        </p:txBody>
      </p:sp>
      <p:sp>
        <p:nvSpPr>
          <p:cNvPr id="150" name="TextBox 149">
            <a:extLst>
              <a:ext uri="{FF2B5EF4-FFF2-40B4-BE49-F238E27FC236}">
                <a16:creationId xmlns:a16="http://schemas.microsoft.com/office/drawing/2014/main" id="{A091265B-DDF1-E98D-474B-8F77516A64B9}"/>
              </a:ext>
            </a:extLst>
          </p:cNvPr>
          <p:cNvSpPr txBox="1"/>
          <p:nvPr/>
        </p:nvSpPr>
        <p:spPr>
          <a:xfrm rot="5400000">
            <a:off x="1187268" y="5350746"/>
            <a:ext cx="169277" cy="983551"/>
          </a:xfrm>
          <a:prstGeom prst="rect">
            <a:avLst/>
          </a:prstGeom>
          <a:noFill/>
        </p:spPr>
        <p:txBody>
          <a:bodyPr vert="vert270" wrap="square" lIns="0" tIns="0" rIns="0" bIns="0" rtlCol="0">
            <a:spAutoFit/>
          </a:bodyPr>
          <a:lstStyle/>
          <a:p>
            <a:pPr algn="ctr"/>
            <a:r>
              <a:rPr lang="en-US" sz="1100" b="1" kern="0" dirty="0"/>
              <a:t>Main questions</a:t>
            </a:r>
          </a:p>
        </p:txBody>
      </p:sp>
      <p:grpSp>
        <p:nvGrpSpPr>
          <p:cNvPr id="151" name="Group 150">
            <a:extLst>
              <a:ext uri="{FF2B5EF4-FFF2-40B4-BE49-F238E27FC236}">
                <a16:creationId xmlns:a16="http://schemas.microsoft.com/office/drawing/2014/main" id="{B5F08EA4-C6C5-71BF-FD37-581001693C1B}"/>
              </a:ext>
            </a:extLst>
          </p:cNvPr>
          <p:cNvGrpSpPr/>
          <p:nvPr/>
        </p:nvGrpSpPr>
        <p:grpSpPr>
          <a:xfrm>
            <a:off x="3551429" y="3214247"/>
            <a:ext cx="2160882" cy="1181899"/>
            <a:chOff x="5601573" y="5057312"/>
            <a:chExt cx="2160882" cy="1181899"/>
          </a:xfrm>
        </p:grpSpPr>
        <p:sp>
          <p:nvSpPr>
            <p:cNvPr id="152" name="Oval 24">
              <a:extLst>
                <a:ext uri="{FF2B5EF4-FFF2-40B4-BE49-F238E27FC236}">
                  <a16:creationId xmlns:a16="http://schemas.microsoft.com/office/drawing/2014/main" id="{DEF628A9-F8DA-B8C8-8CA5-06144D75F0A9}"/>
                </a:ext>
              </a:extLst>
            </p:cNvPr>
            <p:cNvSpPr>
              <a:spLocks noChangeArrowheads="1"/>
            </p:cNvSpPr>
            <p:nvPr/>
          </p:nvSpPr>
          <p:spPr bwMode="gray">
            <a:xfrm>
              <a:off x="5616637" y="5057312"/>
              <a:ext cx="2145818" cy="1181899"/>
            </a:xfrm>
            <a:prstGeom prst="rect">
              <a:avLst/>
            </a:prstGeom>
            <a:solidFill>
              <a:schemeClr val="bg1"/>
            </a:solidFill>
            <a:ln w="9525">
              <a:solidFill>
                <a:srgbClr val="0F5D6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9985" tIns="46792" rIns="89985" bIns="46792" anchor="ctr"/>
            <a:lstStyle/>
            <a:p>
              <a:pPr algn="ctr">
                <a:lnSpc>
                  <a:spcPct val="100000"/>
                </a:lnSpc>
                <a:buFont typeface="Times" pitchFamily="18" charset="0"/>
                <a:buNone/>
              </a:pPr>
              <a:endParaRPr lang="en-US" sz="1000" dirty="0"/>
            </a:p>
          </p:txBody>
        </p:sp>
        <p:sp>
          <p:nvSpPr>
            <p:cNvPr id="153" name="Rectangle 58">
              <a:extLst>
                <a:ext uri="{FF2B5EF4-FFF2-40B4-BE49-F238E27FC236}">
                  <a16:creationId xmlns:a16="http://schemas.microsoft.com/office/drawing/2014/main" id="{B5715496-1210-1B9C-7227-C91774168641}"/>
                </a:ext>
              </a:extLst>
            </p:cNvPr>
            <p:cNvSpPr>
              <a:spLocks noChangeArrowheads="1"/>
            </p:cNvSpPr>
            <p:nvPr/>
          </p:nvSpPr>
          <p:spPr bwMode="gray">
            <a:xfrm rot="16200000">
              <a:off x="5261431" y="5472785"/>
              <a:ext cx="916118" cy="17755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buFont typeface="Wingdings" pitchFamily="2" charset="2"/>
                <a:buNone/>
              </a:pPr>
              <a:r>
                <a:rPr lang="en-US" sz="1000" b="1" dirty="0">
                  <a:solidFill>
                    <a:schemeClr val="tx1">
                      <a:lumMod val="50000"/>
                    </a:schemeClr>
                  </a:solidFill>
                  <a:cs typeface="Arial" pitchFamily="34" charset="0"/>
                </a:rPr>
                <a:t>Importance</a:t>
              </a:r>
            </a:p>
          </p:txBody>
        </p:sp>
        <p:cxnSp>
          <p:nvCxnSpPr>
            <p:cNvPr id="154" name="Straight Arrow Connector 153">
              <a:extLst>
                <a:ext uri="{FF2B5EF4-FFF2-40B4-BE49-F238E27FC236}">
                  <a16:creationId xmlns:a16="http://schemas.microsoft.com/office/drawing/2014/main" id="{7EF96E08-9B91-CC50-AB76-CE0C8519623E}"/>
                </a:ext>
              </a:extLst>
            </p:cNvPr>
            <p:cNvCxnSpPr>
              <a:cxnSpLocks/>
            </p:cNvCxnSpPr>
            <p:nvPr/>
          </p:nvCxnSpPr>
          <p:spPr>
            <a:xfrm flipV="1">
              <a:off x="5616637" y="5057312"/>
              <a:ext cx="9034" cy="1170369"/>
            </a:xfrm>
            <a:prstGeom prst="straightConnector1">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155" name="Oval 15">
              <a:extLst>
                <a:ext uri="{FF2B5EF4-FFF2-40B4-BE49-F238E27FC236}">
                  <a16:creationId xmlns:a16="http://schemas.microsoft.com/office/drawing/2014/main" id="{815DFFF3-1ED2-D529-D9D3-13F3D50B7290}"/>
                </a:ext>
              </a:extLst>
            </p:cNvPr>
            <p:cNvSpPr>
              <a:spLocks noChangeArrowheads="1"/>
            </p:cNvSpPr>
            <p:nvPr/>
          </p:nvSpPr>
          <p:spPr bwMode="gray">
            <a:xfrm>
              <a:off x="6267023" y="5267373"/>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endParaRPr lang="en-US" sz="800" b="1" dirty="0">
                <a:solidFill>
                  <a:schemeClr val="bg1"/>
                </a:solidFill>
                <a:latin typeface="Arial" panose="020B0604020202020204" pitchFamily="34" charset="0"/>
              </a:endParaRPr>
            </a:p>
          </p:txBody>
        </p:sp>
        <p:sp>
          <p:nvSpPr>
            <p:cNvPr id="156" name="Oval 16">
              <a:extLst>
                <a:ext uri="{FF2B5EF4-FFF2-40B4-BE49-F238E27FC236}">
                  <a16:creationId xmlns:a16="http://schemas.microsoft.com/office/drawing/2014/main" id="{23F4B1AE-8BBC-BB6E-014D-6068BB015510}"/>
                </a:ext>
              </a:extLst>
            </p:cNvPr>
            <p:cNvSpPr>
              <a:spLocks noChangeArrowheads="1"/>
            </p:cNvSpPr>
            <p:nvPr/>
          </p:nvSpPr>
          <p:spPr bwMode="gray">
            <a:xfrm>
              <a:off x="5950096" y="5839968"/>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endParaRPr lang="en-US" sz="800" b="1" dirty="0">
                <a:solidFill>
                  <a:schemeClr val="bg1"/>
                </a:solidFill>
                <a:latin typeface="Arial" panose="020B0604020202020204" pitchFamily="34" charset="0"/>
              </a:endParaRPr>
            </a:p>
          </p:txBody>
        </p:sp>
        <p:sp>
          <p:nvSpPr>
            <p:cNvPr id="157" name="Oval 12">
              <a:extLst>
                <a:ext uri="{FF2B5EF4-FFF2-40B4-BE49-F238E27FC236}">
                  <a16:creationId xmlns:a16="http://schemas.microsoft.com/office/drawing/2014/main" id="{D002E27E-8A14-470D-47BD-4624097906F3}"/>
                </a:ext>
              </a:extLst>
            </p:cNvPr>
            <p:cNvSpPr>
              <a:spLocks noChangeArrowheads="1"/>
            </p:cNvSpPr>
            <p:nvPr/>
          </p:nvSpPr>
          <p:spPr bwMode="gray">
            <a:xfrm>
              <a:off x="6313479" y="581451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endParaRPr lang="en-US" sz="800" b="1" dirty="0">
                <a:solidFill>
                  <a:schemeClr val="bg1"/>
                </a:solidFill>
                <a:latin typeface="Arial" panose="020B0604020202020204" pitchFamily="34" charset="0"/>
              </a:endParaRPr>
            </a:p>
          </p:txBody>
        </p:sp>
        <p:sp>
          <p:nvSpPr>
            <p:cNvPr id="158" name="Oval 12">
              <a:extLst>
                <a:ext uri="{FF2B5EF4-FFF2-40B4-BE49-F238E27FC236}">
                  <a16:creationId xmlns:a16="http://schemas.microsoft.com/office/drawing/2014/main" id="{7ED7E434-B365-1FD9-BA89-534ADCD3412A}"/>
                </a:ext>
              </a:extLst>
            </p:cNvPr>
            <p:cNvSpPr>
              <a:spLocks noChangeArrowheads="1"/>
            </p:cNvSpPr>
            <p:nvPr/>
          </p:nvSpPr>
          <p:spPr bwMode="gray">
            <a:xfrm>
              <a:off x="7046802" y="5596079"/>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59" name="Oval 15">
              <a:extLst>
                <a:ext uri="{FF2B5EF4-FFF2-40B4-BE49-F238E27FC236}">
                  <a16:creationId xmlns:a16="http://schemas.microsoft.com/office/drawing/2014/main" id="{FFDC1051-CCE9-EB04-EE5B-6D54E6131D0B}"/>
                </a:ext>
              </a:extLst>
            </p:cNvPr>
            <p:cNvSpPr>
              <a:spLocks noChangeArrowheads="1"/>
            </p:cNvSpPr>
            <p:nvPr/>
          </p:nvSpPr>
          <p:spPr bwMode="gray">
            <a:xfrm>
              <a:off x="7356240" y="524636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endParaRPr lang="en-US" sz="800" b="1" dirty="0">
                <a:solidFill>
                  <a:schemeClr val="bg1"/>
                </a:solidFill>
                <a:latin typeface="Arial" panose="020B0604020202020204" pitchFamily="34" charset="0"/>
              </a:endParaRPr>
            </a:p>
          </p:txBody>
        </p:sp>
        <p:sp>
          <p:nvSpPr>
            <p:cNvPr id="160" name="Oval 16">
              <a:extLst>
                <a:ext uri="{FF2B5EF4-FFF2-40B4-BE49-F238E27FC236}">
                  <a16:creationId xmlns:a16="http://schemas.microsoft.com/office/drawing/2014/main" id="{D72CAD46-E15C-EFF7-88A5-D0337754B38E}"/>
                </a:ext>
              </a:extLst>
            </p:cNvPr>
            <p:cNvSpPr>
              <a:spLocks noChangeArrowheads="1"/>
            </p:cNvSpPr>
            <p:nvPr/>
          </p:nvSpPr>
          <p:spPr bwMode="gray">
            <a:xfrm>
              <a:off x="7005103" y="527771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endParaRPr lang="en-US" sz="800" b="1" dirty="0">
                <a:solidFill>
                  <a:schemeClr val="bg1"/>
                </a:solidFill>
                <a:latin typeface="Arial" panose="020B0604020202020204" pitchFamily="34" charset="0"/>
              </a:endParaRPr>
            </a:p>
          </p:txBody>
        </p:sp>
        <p:sp>
          <p:nvSpPr>
            <p:cNvPr id="161" name="Oval 12">
              <a:extLst>
                <a:ext uri="{FF2B5EF4-FFF2-40B4-BE49-F238E27FC236}">
                  <a16:creationId xmlns:a16="http://schemas.microsoft.com/office/drawing/2014/main" id="{D9CD0688-669E-70D4-1AD4-A04014D3BA0C}"/>
                </a:ext>
              </a:extLst>
            </p:cNvPr>
            <p:cNvSpPr>
              <a:spLocks noChangeArrowheads="1"/>
            </p:cNvSpPr>
            <p:nvPr/>
          </p:nvSpPr>
          <p:spPr bwMode="gray">
            <a:xfrm>
              <a:off x="6114537" y="5517503"/>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endParaRPr lang="en-US" sz="800" b="1" dirty="0">
                <a:solidFill>
                  <a:schemeClr val="bg1"/>
                </a:solidFill>
                <a:latin typeface="Arial" panose="020B0604020202020204" pitchFamily="34" charset="0"/>
              </a:endParaRPr>
            </a:p>
          </p:txBody>
        </p:sp>
        <p:cxnSp>
          <p:nvCxnSpPr>
            <p:cNvPr id="162" name="Straight Arrow Connector 161">
              <a:extLst>
                <a:ext uri="{FF2B5EF4-FFF2-40B4-BE49-F238E27FC236}">
                  <a16:creationId xmlns:a16="http://schemas.microsoft.com/office/drawing/2014/main" id="{C4203830-DC0D-8F83-712B-CC0AF5BE308F}"/>
                </a:ext>
              </a:extLst>
            </p:cNvPr>
            <p:cNvCxnSpPr>
              <a:cxnSpLocks/>
            </p:cNvCxnSpPr>
            <p:nvPr/>
          </p:nvCxnSpPr>
          <p:spPr>
            <a:xfrm>
              <a:off x="5601573" y="6227038"/>
              <a:ext cx="2160882" cy="643"/>
            </a:xfrm>
            <a:prstGeom prst="straightConnector1">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163" name="Rectangle 58">
              <a:extLst>
                <a:ext uri="{FF2B5EF4-FFF2-40B4-BE49-F238E27FC236}">
                  <a16:creationId xmlns:a16="http://schemas.microsoft.com/office/drawing/2014/main" id="{5AD5A4DF-591A-2304-5820-50434523267D}"/>
                </a:ext>
              </a:extLst>
            </p:cNvPr>
            <p:cNvSpPr>
              <a:spLocks noChangeArrowheads="1"/>
            </p:cNvSpPr>
            <p:nvPr/>
          </p:nvSpPr>
          <p:spPr bwMode="gray">
            <a:xfrm>
              <a:off x="6795594" y="6036765"/>
              <a:ext cx="916118" cy="17755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buFont typeface="Wingdings" pitchFamily="2" charset="2"/>
                <a:buNone/>
              </a:pPr>
              <a:r>
                <a:rPr lang="en-US" sz="1000" b="1" dirty="0">
                  <a:solidFill>
                    <a:schemeClr val="tx1">
                      <a:lumMod val="50000"/>
                    </a:schemeClr>
                  </a:solidFill>
                  <a:cs typeface="Arial" pitchFamily="34" charset="0"/>
                </a:rPr>
                <a:t>Feasibility</a:t>
              </a:r>
            </a:p>
          </p:txBody>
        </p:sp>
        <p:sp>
          <p:nvSpPr>
            <p:cNvPr id="164" name="Oval 12">
              <a:extLst>
                <a:ext uri="{FF2B5EF4-FFF2-40B4-BE49-F238E27FC236}">
                  <a16:creationId xmlns:a16="http://schemas.microsoft.com/office/drawing/2014/main" id="{C7F458C3-4823-4A18-960F-84C10A16FF66}"/>
                </a:ext>
              </a:extLst>
            </p:cNvPr>
            <p:cNvSpPr>
              <a:spLocks noChangeArrowheads="1"/>
            </p:cNvSpPr>
            <p:nvPr/>
          </p:nvSpPr>
          <p:spPr bwMode="gray">
            <a:xfrm>
              <a:off x="6440764" y="5540751"/>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65" name="Oval 12">
              <a:extLst>
                <a:ext uri="{FF2B5EF4-FFF2-40B4-BE49-F238E27FC236}">
                  <a16:creationId xmlns:a16="http://schemas.microsoft.com/office/drawing/2014/main" id="{9631E2BA-A683-89FC-64BD-285210AD8452}"/>
                </a:ext>
              </a:extLst>
            </p:cNvPr>
            <p:cNvSpPr>
              <a:spLocks noChangeArrowheads="1"/>
            </p:cNvSpPr>
            <p:nvPr/>
          </p:nvSpPr>
          <p:spPr bwMode="gray">
            <a:xfrm>
              <a:off x="6789831" y="5745288"/>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166" name="Oval 12">
              <a:extLst>
                <a:ext uri="{FF2B5EF4-FFF2-40B4-BE49-F238E27FC236}">
                  <a16:creationId xmlns:a16="http://schemas.microsoft.com/office/drawing/2014/main" id="{7B22E828-1D69-DD18-71BE-D62A9647F748}"/>
                </a:ext>
              </a:extLst>
            </p:cNvPr>
            <p:cNvSpPr>
              <a:spLocks noChangeArrowheads="1"/>
            </p:cNvSpPr>
            <p:nvPr/>
          </p:nvSpPr>
          <p:spPr bwMode="gray">
            <a:xfrm>
              <a:off x="6640063" y="549679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grpSp>
      <p:grpSp>
        <p:nvGrpSpPr>
          <p:cNvPr id="167" name="Group 166">
            <a:extLst>
              <a:ext uri="{FF2B5EF4-FFF2-40B4-BE49-F238E27FC236}">
                <a16:creationId xmlns:a16="http://schemas.microsoft.com/office/drawing/2014/main" id="{A3CC7CB0-8532-1B69-827F-143834CC3E41}"/>
              </a:ext>
            </a:extLst>
          </p:cNvPr>
          <p:cNvGrpSpPr/>
          <p:nvPr/>
        </p:nvGrpSpPr>
        <p:grpSpPr>
          <a:xfrm>
            <a:off x="4390251" y="5376984"/>
            <a:ext cx="3691217" cy="913200"/>
            <a:chOff x="3182567" y="1692315"/>
            <a:chExt cx="3244730" cy="913200"/>
          </a:xfrm>
        </p:grpSpPr>
        <p:sp>
          <p:nvSpPr>
            <p:cNvPr id="168" name="Rectangle 167">
              <a:extLst>
                <a:ext uri="{FF2B5EF4-FFF2-40B4-BE49-F238E27FC236}">
                  <a16:creationId xmlns:a16="http://schemas.microsoft.com/office/drawing/2014/main" id="{2BAE4841-9ADB-056C-05AC-8DA2C44A91B1}"/>
                </a:ext>
              </a:extLst>
            </p:cNvPr>
            <p:cNvSpPr/>
            <p:nvPr/>
          </p:nvSpPr>
          <p:spPr>
            <a:xfrm>
              <a:off x="3187204" y="1693731"/>
              <a:ext cx="3232637" cy="911784"/>
            </a:xfrm>
            <a:prstGeom prst="rect">
              <a:avLst/>
            </a:prstGeom>
            <a:solidFill>
              <a:schemeClr val="bg1"/>
            </a:solidFill>
            <a:ln w="9525">
              <a:solidFill>
                <a:srgbClr val="0F5D61"/>
              </a:solidFill>
            </a:ln>
          </p:spPr>
          <p:style>
            <a:lnRef idx="2">
              <a:schemeClr val="accent1">
                <a:shade val="50000"/>
              </a:schemeClr>
            </a:lnRef>
            <a:fillRef idx="1">
              <a:schemeClr val="accent1"/>
            </a:fillRef>
            <a:effectRef idx="0">
              <a:schemeClr val="accent1"/>
            </a:effectRef>
            <a:fontRef idx="minor">
              <a:schemeClr val="lt1"/>
            </a:fontRef>
          </p:style>
          <p:txBody>
            <a:bodyPr lIns="73152" tIns="73152" rIns="73152" bIns="73152" rtlCol="0" anchor="t"/>
            <a:lstStyle/>
            <a:p>
              <a:pPr marR="0" lvl="0" fontAlgn="auto">
                <a:lnSpc>
                  <a:spcPct val="100000"/>
                </a:lnSpc>
                <a:spcBef>
                  <a:spcPts val="600"/>
                </a:spcBef>
                <a:spcAft>
                  <a:spcPts val="0"/>
                </a:spcAft>
                <a:buClrTx/>
                <a:buSzPct val="100000"/>
                <a:tabLst/>
                <a:defRPr/>
              </a:pPr>
              <a:r>
                <a:rPr lang="en-US" sz="1200" b="1" kern="0" dirty="0">
                  <a:solidFill>
                    <a:schemeClr val="tx1"/>
                  </a:solidFill>
                </a:rPr>
                <a:t>IMPORTANCE &amp; FEASIBILITY</a:t>
              </a:r>
            </a:p>
            <a:p>
              <a:pPr marR="0" lvl="0" fontAlgn="auto">
                <a:lnSpc>
                  <a:spcPct val="100000"/>
                </a:lnSpc>
                <a:spcBef>
                  <a:spcPts val="600"/>
                </a:spcBef>
                <a:spcAft>
                  <a:spcPts val="0"/>
                </a:spcAft>
                <a:buClrTx/>
                <a:buSzPct val="100000"/>
                <a:tabLst/>
                <a:defRPr/>
              </a:pPr>
              <a:r>
                <a:rPr lang="en-US" sz="1200" kern="0" dirty="0">
                  <a:solidFill>
                    <a:schemeClr val="tx1"/>
                  </a:solidFill>
                </a:rPr>
                <a:t>Which vaccines are the most important to introduce? Which vaccines are the easiest to introduce?</a:t>
              </a:r>
            </a:p>
          </p:txBody>
        </p:sp>
        <p:cxnSp>
          <p:nvCxnSpPr>
            <p:cNvPr id="169" name="Straight Connector 168">
              <a:extLst>
                <a:ext uri="{FF2B5EF4-FFF2-40B4-BE49-F238E27FC236}">
                  <a16:creationId xmlns:a16="http://schemas.microsoft.com/office/drawing/2014/main" id="{1FC02B8C-6D3B-42DB-EA51-7E8EBA297939}"/>
                </a:ext>
              </a:extLst>
            </p:cNvPr>
            <p:cNvCxnSpPr>
              <a:cxnSpLocks/>
            </p:cNvCxnSpPr>
            <p:nvPr/>
          </p:nvCxnSpPr>
          <p:spPr>
            <a:xfrm flipH="1">
              <a:off x="3182567" y="1692315"/>
              <a:ext cx="3244730" cy="0"/>
            </a:xfrm>
            <a:prstGeom prst="line">
              <a:avLst/>
            </a:prstGeom>
            <a:ln w="38100">
              <a:solidFill>
                <a:srgbClr val="89AFB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170" name="Group 169">
            <a:extLst>
              <a:ext uri="{FF2B5EF4-FFF2-40B4-BE49-F238E27FC236}">
                <a16:creationId xmlns:a16="http://schemas.microsoft.com/office/drawing/2014/main" id="{88B32393-B7B9-CD4A-D304-8375355AC833}"/>
              </a:ext>
            </a:extLst>
          </p:cNvPr>
          <p:cNvGrpSpPr/>
          <p:nvPr/>
        </p:nvGrpSpPr>
        <p:grpSpPr>
          <a:xfrm>
            <a:off x="8578681" y="5367496"/>
            <a:ext cx="2545990" cy="911783"/>
            <a:chOff x="6575236" y="1689502"/>
            <a:chExt cx="2545990" cy="911783"/>
          </a:xfrm>
        </p:grpSpPr>
        <p:sp>
          <p:nvSpPr>
            <p:cNvPr id="171" name="Rectangle 170">
              <a:extLst>
                <a:ext uri="{FF2B5EF4-FFF2-40B4-BE49-F238E27FC236}">
                  <a16:creationId xmlns:a16="http://schemas.microsoft.com/office/drawing/2014/main" id="{351B2640-B987-01C9-E730-B4A97572F4DC}"/>
                </a:ext>
              </a:extLst>
            </p:cNvPr>
            <p:cNvSpPr/>
            <p:nvPr/>
          </p:nvSpPr>
          <p:spPr>
            <a:xfrm>
              <a:off x="6575236" y="1689502"/>
              <a:ext cx="2545990" cy="911783"/>
            </a:xfrm>
            <a:prstGeom prst="rect">
              <a:avLst/>
            </a:prstGeom>
            <a:solidFill>
              <a:schemeClr val="bg1"/>
            </a:solidFill>
            <a:ln w="9525">
              <a:solidFill>
                <a:srgbClr val="0F5D61"/>
              </a:solidFill>
            </a:ln>
          </p:spPr>
          <p:style>
            <a:lnRef idx="2">
              <a:schemeClr val="accent1">
                <a:shade val="50000"/>
              </a:schemeClr>
            </a:lnRef>
            <a:fillRef idx="1">
              <a:schemeClr val="accent1"/>
            </a:fillRef>
            <a:effectRef idx="0">
              <a:schemeClr val="accent1"/>
            </a:effectRef>
            <a:fontRef idx="minor">
              <a:schemeClr val="lt1"/>
            </a:fontRef>
          </p:style>
          <p:txBody>
            <a:bodyPr lIns="73152" tIns="73152" rIns="73152" bIns="73152" rtlCol="0" anchor="t"/>
            <a:lstStyle/>
            <a:p>
              <a:pPr>
                <a:spcBef>
                  <a:spcPts val="600"/>
                </a:spcBef>
                <a:buSzPct val="100000"/>
              </a:pPr>
              <a:r>
                <a:rPr lang="en-US" sz="1200" b="1" kern="0" dirty="0">
                  <a:solidFill>
                    <a:schemeClr val="tx1"/>
                  </a:solidFill>
                </a:rPr>
                <a:t>BURDEN OF INTRODUCTION</a:t>
              </a:r>
            </a:p>
            <a:p>
              <a:pPr>
                <a:spcBef>
                  <a:spcPts val="600"/>
                </a:spcBef>
                <a:buSzPct val="100000"/>
              </a:pPr>
              <a:r>
                <a:rPr lang="en-US" sz="1200" kern="0" dirty="0">
                  <a:solidFill>
                    <a:schemeClr val="tx1"/>
                  </a:solidFill>
                </a:rPr>
                <a:t>What programmatic constraints and other uncertainties must be considered for introduction?</a:t>
              </a:r>
              <a:endParaRPr lang="en-US" sz="1050" kern="0" dirty="0">
                <a:solidFill>
                  <a:schemeClr val="tx1"/>
                </a:solidFill>
              </a:endParaRPr>
            </a:p>
          </p:txBody>
        </p:sp>
        <p:cxnSp>
          <p:nvCxnSpPr>
            <p:cNvPr id="172" name="Straight Connector 171">
              <a:extLst>
                <a:ext uri="{FF2B5EF4-FFF2-40B4-BE49-F238E27FC236}">
                  <a16:creationId xmlns:a16="http://schemas.microsoft.com/office/drawing/2014/main" id="{15F15C78-A3A0-065D-0655-F5951540ADAD}"/>
                </a:ext>
              </a:extLst>
            </p:cNvPr>
            <p:cNvCxnSpPr>
              <a:cxnSpLocks/>
            </p:cNvCxnSpPr>
            <p:nvPr/>
          </p:nvCxnSpPr>
          <p:spPr>
            <a:xfrm flipH="1">
              <a:off x="6575236" y="1711961"/>
              <a:ext cx="2545990" cy="0"/>
            </a:xfrm>
            <a:prstGeom prst="line">
              <a:avLst/>
            </a:prstGeom>
            <a:ln w="38100">
              <a:solidFill>
                <a:srgbClr val="0F5D6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173" name="Group 172">
            <a:extLst>
              <a:ext uri="{FF2B5EF4-FFF2-40B4-BE49-F238E27FC236}">
                <a16:creationId xmlns:a16="http://schemas.microsoft.com/office/drawing/2014/main" id="{62FC2411-0390-7099-9EFB-951BD206C774}"/>
              </a:ext>
            </a:extLst>
          </p:cNvPr>
          <p:cNvGrpSpPr/>
          <p:nvPr/>
        </p:nvGrpSpPr>
        <p:grpSpPr>
          <a:xfrm>
            <a:off x="1984996" y="5369052"/>
            <a:ext cx="1627632" cy="911783"/>
            <a:chOff x="1017262" y="3292961"/>
            <a:chExt cx="1627632" cy="760003"/>
          </a:xfrm>
        </p:grpSpPr>
        <p:sp>
          <p:nvSpPr>
            <p:cNvPr id="174" name="Rectangle 173">
              <a:extLst>
                <a:ext uri="{FF2B5EF4-FFF2-40B4-BE49-F238E27FC236}">
                  <a16:creationId xmlns:a16="http://schemas.microsoft.com/office/drawing/2014/main" id="{7DB623C9-4D95-AF57-1041-D0E675EE210E}"/>
                </a:ext>
              </a:extLst>
            </p:cNvPr>
            <p:cNvSpPr/>
            <p:nvPr/>
          </p:nvSpPr>
          <p:spPr>
            <a:xfrm>
              <a:off x="1024395" y="3292961"/>
              <a:ext cx="1615224" cy="760003"/>
            </a:xfrm>
            <a:prstGeom prst="rect">
              <a:avLst/>
            </a:prstGeom>
            <a:solidFill>
              <a:schemeClr val="bg1"/>
            </a:solidFill>
            <a:ln w="9525">
              <a:solidFill>
                <a:srgbClr val="0F5D61"/>
              </a:solidFill>
            </a:ln>
          </p:spPr>
          <p:style>
            <a:lnRef idx="2">
              <a:schemeClr val="accent1">
                <a:shade val="50000"/>
              </a:schemeClr>
            </a:lnRef>
            <a:fillRef idx="1">
              <a:schemeClr val="accent1"/>
            </a:fillRef>
            <a:effectRef idx="0">
              <a:schemeClr val="accent1"/>
            </a:effectRef>
            <a:fontRef idx="minor">
              <a:schemeClr val="lt1"/>
            </a:fontRef>
          </p:style>
          <p:txBody>
            <a:bodyPr lIns="73152" tIns="73152" rIns="73152" bIns="73152" rtlCol="0" anchor="t"/>
            <a:lstStyle/>
            <a:p>
              <a:pPr>
                <a:spcBef>
                  <a:spcPts val="600"/>
                </a:spcBef>
                <a:buSzPct val="100000"/>
              </a:pPr>
              <a:r>
                <a:rPr lang="en-US" sz="1200" b="1" kern="0" dirty="0">
                  <a:solidFill>
                    <a:schemeClr val="tx1"/>
                  </a:solidFill>
                </a:rPr>
                <a:t>PRESELECTION</a:t>
              </a:r>
            </a:p>
            <a:p>
              <a:pPr>
                <a:spcBef>
                  <a:spcPts val="600"/>
                </a:spcBef>
                <a:buSzPct val="100000"/>
              </a:pPr>
              <a:r>
                <a:rPr lang="en-US" sz="1200" kern="0" dirty="0">
                  <a:solidFill>
                    <a:schemeClr val="tx1"/>
                  </a:solidFill>
                </a:rPr>
                <a:t>Which vaccines should be considered for introduction?</a:t>
              </a:r>
              <a:endParaRPr lang="en-US" sz="1050" kern="0" dirty="0">
                <a:solidFill>
                  <a:schemeClr val="tx1"/>
                </a:solidFill>
              </a:endParaRPr>
            </a:p>
          </p:txBody>
        </p:sp>
        <p:cxnSp>
          <p:nvCxnSpPr>
            <p:cNvPr id="175" name="Straight Connector 174">
              <a:extLst>
                <a:ext uri="{FF2B5EF4-FFF2-40B4-BE49-F238E27FC236}">
                  <a16:creationId xmlns:a16="http://schemas.microsoft.com/office/drawing/2014/main" id="{2D54EAC7-817F-40C2-B38B-0F77F2D05890}"/>
                </a:ext>
              </a:extLst>
            </p:cNvPr>
            <p:cNvCxnSpPr>
              <a:cxnSpLocks/>
            </p:cNvCxnSpPr>
            <p:nvPr/>
          </p:nvCxnSpPr>
          <p:spPr>
            <a:xfrm flipH="1">
              <a:off x="1017262" y="3301175"/>
              <a:ext cx="1627632" cy="0"/>
            </a:xfrm>
            <a:prstGeom prst="line">
              <a:avLst/>
            </a:prstGeom>
            <a:ln w="38100">
              <a:solidFill>
                <a:srgbClr val="E5EEEE"/>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176" name="Group 13">
            <a:extLst>
              <a:ext uri="{FF2B5EF4-FFF2-40B4-BE49-F238E27FC236}">
                <a16:creationId xmlns:a16="http://schemas.microsoft.com/office/drawing/2014/main" id="{74E8CB42-44AD-0989-934D-B840C847CBEF}"/>
              </a:ext>
            </a:extLst>
          </p:cNvPr>
          <p:cNvGrpSpPr>
            <a:grpSpLocks/>
          </p:cNvGrpSpPr>
          <p:nvPr/>
        </p:nvGrpSpPr>
        <p:grpSpPr bwMode="auto">
          <a:xfrm rot="10800000">
            <a:off x="8203062" y="3237167"/>
            <a:ext cx="350456" cy="1134499"/>
            <a:chOff x="3421" y="1257"/>
            <a:chExt cx="624" cy="1152"/>
          </a:xfrm>
        </p:grpSpPr>
        <p:sp>
          <p:nvSpPr>
            <p:cNvPr id="177" name="Rectangle 14" descr="90%">
              <a:extLst>
                <a:ext uri="{FF2B5EF4-FFF2-40B4-BE49-F238E27FC236}">
                  <a16:creationId xmlns:a16="http://schemas.microsoft.com/office/drawing/2014/main" id="{CEF53EAA-06F0-E2F0-77EC-8FF2046C0BFB}"/>
                </a:ext>
              </a:extLst>
            </p:cNvPr>
            <p:cNvSpPr>
              <a:spLocks noChangeArrowheads="1"/>
            </p:cNvSpPr>
            <p:nvPr/>
          </p:nvSpPr>
          <p:spPr bwMode="auto">
            <a:xfrm>
              <a:off x="3421" y="1401"/>
              <a:ext cx="104" cy="1008"/>
            </a:xfrm>
            <a:prstGeom prst="rect">
              <a:avLst/>
            </a:prstGeom>
            <a:pattFill prst="pct90">
              <a:fgClr>
                <a:schemeClr val="bg1"/>
              </a:fgClr>
              <a:bgClr>
                <a:schemeClr val="bg1"/>
              </a:bgClr>
            </a:pattFill>
            <a:ln w="12700">
              <a:solidFill>
                <a:srgbClr val="0F5D6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solidFill>
                  <a:srgbClr val="000000"/>
                </a:solidFill>
              </a:endParaRPr>
            </a:p>
          </p:txBody>
        </p:sp>
        <p:sp>
          <p:nvSpPr>
            <p:cNvPr id="178" name="Freeform 15" descr="90%">
              <a:extLst>
                <a:ext uri="{FF2B5EF4-FFF2-40B4-BE49-F238E27FC236}">
                  <a16:creationId xmlns:a16="http://schemas.microsoft.com/office/drawing/2014/main" id="{B40DA4FE-7BF7-C816-7872-4EADF129C003}"/>
                </a:ext>
              </a:extLst>
            </p:cNvPr>
            <p:cNvSpPr>
              <a:spLocks/>
            </p:cNvSpPr>
            <p:nvPr/>
          </p:nvSpPr>
          <p:spPr bwMode="auto">
            <a:xfrm>
              <a:off x="3421" y="1257"/>
              <a:ext cx="624" cy="144"/>
            </a:xfrm>
            <a:custGeom>
              <a:avLst/>
              <a:gdLst>
                <a:gd name="T0" fmla="*/ 96 w 576"/>
                <a:gd name="T1" fmla="*/ 144 h 144"/>
                <a:gd name="T2" fmla="*/ 576 w 576"/>
                <a:gd name="T3" fmla="*/ 0 h 144"/>
                <a:gd name="T4" fmla="*/ 488 w 576"/>
                <a:gd name="T5" fmla="*/ 0 h 144"/>
                <a:gd name="T6" fmla="*/ 0 w 576"/>
                <a:gd name="T7" fmla="*/ 144 h 144"/>
                <a:gd name="T8" fmla="*/ 96 w 576"/>
                <a:gd name="T9" fmla="*/ 144 h 144"/>
              </a:gdLst>
              <a:ahLst/>
              <a:cxnLst>
                <a:cxn ang="0">
                  <a:pos x="T0" y="T1"/>
                </a:cxn>
                <a:cxn ang="0">
                  <a:pos x="T2" y="T3"/>
                </a:cxn>
                <a:cxn ang="0">
                  <a:pos x="T4" y="T5"/>
                </a:cxn>
                <a:cxn ang="0">
                  <a:pos x="T6" y="T7"/>
                </a:cxn>
                <a:cxn ang="0">
                  <a:pos x="T8" y="T9"/>
                </a:cxn>
              </a:cxnLst>
              <a:rect l="0" t="0" r="r" b="b"/>
              <a:pathLst>
                <a:path w="576" h="144">
                  <a:moveTo>
                    <a:pt x="96" y="144"/>
                  </a:moveTo>
                  <a:lnTo>
                    <a:pt x="576" y="0"/>
                  </a:lnTo>
                  <a:lnTo>
                    <a:pt x="488" y="0"/>
                  </a:lnTo>
                  <a:lnTo>
                    <a:pt x="0" y="144"/>
                  </a:lnTo>
                  <a:lnTo>
                    <a:pt x="96" y="144"/>
                  </a:lnTo>
                  <a:close/>
                </a:path>
              </a:pathLst>
            </a:custGeom>
            <a:pattFill prst="pct90">
              <a:fgClr>
                <a:schemeClr val="bg1"/>
              </a:fgClr>
              <a:bgClr>
                <a:schemeClr val="bg1"/>
              </a:bgClr>
            </a:patt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solidFill>
                  <a:srgbClr val="000000"/>
                </a:solidFill>
              </a:endParaRPr>
            </a:p>
          </p:txBody>
        </p:sp>
        <p:sp>
          <p:nvSpPr>
            <p:cNvPr id="179" name="Freeform 16">
              <a:extLst>
                <a:ext uri="{FF2B5EF4-FFF2-40B4-BE49-F238E27FC236}">
                  <a16:creationId xmlns:a16="http://schemas.microsoft.com/office/drawing/2014/main" id="{B6249B6C-D257-4A1A-F248-4D59A0C86249}"/>
                </a:ext>
              </a:extLst>
            </p:cNvPr>
            <p:cNvSpPr>
              <a:spLocks/>
            </p:cNvSpPr>
            <p:nvPr/>
          </p:nvSpPr>
          <p:spPr bwMode="auto">
            <a:xfrm>
              <a:off x="3525" y="1257"/>
              <a:ext cx="520" cy="1152"/>
            </a:xfrm>
            <a:custGeom>
              <a:avLst/>
              <a:gdLst>
                <a:gd name="T0" fmla="*/ 0 w 480"/>
                <a:gd name="T1" fmla="*/ 1152 h 1152"/>
                <a:gd name="T2" fmla="*/ 0 w 480"/>
                <a:gd name="T3" fmla="*/ 144 h 1152"/>
                <a:gd name="T4" fmla="*/ 480 w 480"/>
                <a:gd name="T5" fmla="*/ 0 h 1152"/>
                <a:gd name="T6" fmla="*/ 480 w 480"/>
                <a:gd name="T7" fmla="*/ 960 h 1152"/>
                <a:gd name="T8" fmla="*/ 0 w 480"/>
                <a:gd name="T9" fmla="*/ 1152 h 1152"/>
              </a:gdLst>
              <a:ahLst/>
              <a:cxnLst>
                <a:cxn ang="0">
                  <a:pos x="T0" y="T1"/>
                </a:cxn>
                <a:cxn ang="0">
                  <a:pos x="T2" y="T3"/>
                </a:cxn>
                <a:cxn ang="0">
                  <a:pos x="T4" y="T5"/>
                </a:cxn>
                <a:cxn ang="0">
                  <a:pos x="T6" y="T7"/>
                </a:cxn>
                <a:cxn ang="0">
                  <a:pos x="T8" y="T9"/>
                </a:cxn>
              </a:cxnLst>
              <a:rect l="0" t="0" r="r" b="b"/>
              <a:pathLst>
                <a:path w="480" h="1152">
                  <a:moveTo>
                    <a:pt x="0" y="1152"/>
                  </a:moveTo>
                  <a:lnTo>
                    <a:pt x="0" y="144"/>
                  </a:lnTo>
                  <a:lnTo>
                    <a:pt x="480" y="0"/>
                  </a:lnTo>
                  <a:lnTo>
                    <a:pt x="480" y="960"/>
                  </a:lnTo>
                  <a:lnTo>
                    <a:pt x="0" y="1152"/>
                  </a:lnTo>
                  <a:close/>
                </a:path>
              </a:pathLst>
            </a:custGeom>
            <a:solidFill>
              <a:schemeClr val="bg1"/>
            </a:solid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solidFill>
                  <a:srgbClr val="000000"/>
                </a:solidFill>
              </a:endParaRPr>
            </a:p>
          </p:txBody>
        </p:sp>
        <p:sp>
          <p:nvSpPr>
            <p:cNvPr id="180" name="Freeform 17" descr="Outlined diamond">
              <a:extLst>
                <a:ext uri="{FF2B5EF4-FFF2-40B4-BE49-F238E27FC236}">
                  <a16:creationId xmlns:a16="http://schemas.microsoft.com/office/drawing/2014/main" id="{CF45FAAE-830F-5408-9F84-7302F866593C}"/>
                </a:ext>
              </a:extLst>
            </p:cNvPr>
            <p:cNvSpPr>
              <a:spLocks/>
            </p:cNvSpPr>
            <p:nvPr/>
          </p:nvSpPr>
          <p:spPr bwMode="auto">
            <a:xfrm>
              <a:off x="3577" y="1333"/>
              <a:ext cx="425" cy="968"/>
            </a:xfrm>
            <a:custGeom>
              <a:avLst/>
              <a:gdLst>
                <a:gd name="T0" fmla="*/ 0 w 392"/>
                <a:gd name="T1" fmla="*/ 968 h 968"/>
                <a:gd name="T2" fmla="*/ 0 w 392"/>
                <a:gd name="T3" fmla="*/ 128 h 968"/>
                <a:gd name="T4" fmla="*/ 392 w 392"/>
                <a:gd name="T5" fmla="*/ 0 h 968"/>
                <a:gd name="T6" fmla="*/ 392 w 392"/>
                <a:gd name="T7" fmla="*/ 820 h 968"/>
                <a:gd name="T8" fmla="*/ 0 w 392"/>
                <a:gd name="T9" fmla="*/ 968 h 968"/>
              </a:gdLst>
              <a:ahLst/>
              <a:cxnLst>
                <a:cxn ang="0">
                  <a:pos x="T0" y="T1"/>
                </a:cxn>
                <a:cxn ang="0">
                  <a:pos x="T2" y="T3"/>
                </a:cxn>
                <a:cxn ang="0">
                  <a:pos x="T4" y="T5"/>
                </a:cxn>
                <a:cxn ang="0">
                  <a:pos x="T6" y="T7"/>
                </a:cxn>
                <a:cxn ang="0">
                  <a:pos x="T8" y="T9"/>
                </a:cxn>
              </a:cxnLst>
              <a:rect l="0" t="0" r="r" b="b"/>
              <a:pathLst>
                <a:path w="392" h="968">
                  <a:moveTo>
                    <a:pt x="0" y="968"/>
                  </a:moveTo>
                  <a:lnTo>
                    <a:pt x="0" y="128"/>
                  </a:lnTo>
                  <a:lnTo>
                    <a:pt x="392" y="0"/>
                  </a:lnTo>
                  <a:lnTo>
                    <a:pt x="392" y="820"/>
                  </a:lnTo>
                  <a:lnTo>
                    <a:pt x="0" y="968"/>
                  </a:lnTo>
                  <a:close/>
                </a:path>
              </a:pathLst>
            </a:custGeom>
            <a:pattFill prst="openDmnd">
              <a:fgClr>
                <a:schemeClr val="folHlink"/>
              </a:fgClr>
              <a:bgClr>
                <a:srgbClr val="FFFFFF"/>
              </a:bgClr>
            </a:patt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solidFill>
                  <a:srgbClr val="000000"/>
                </a:solidFill>
              </a:endParaRPr>
            </a:p>
          </p:txBody>
        </p:sp>
        <p:sp>
          <p:nvSpPr>
            <p:cNvPr id="188" name="Line 18">
              <a:extLst>
                <a:ext uri="{FF2B5EF4-FFF2-40B4-BE49-F238E27FC236}">
                  <a16:creationId xmlns:a16="http://schemas.microsoft.com/office/drawing/2014/main" id="{344E1571-0226-7326-6E8C-528398F4C6E4}"/>
                </a:ext>
              </a:extLst>
            </p:cNvPr>
            <p:cNvSpPr>
              <a:spLocks noChangeShapeType="1"/>
            </p:cNvSpPr>
            <p:nvPr/>
          </p:nvSpPr>
          <p:spPr bwMode="auto">
            <a:xfrm>
              <a:off x="3993" y="1344"/>
              <a:ext cx="0" cy="805"/>
            </a:xfrm>
            <a:prstGeom prst="line">
              <a:avLst/>
            </a:prstGeom>
            <a:noFill/>
            <a:ln w="12700">
              <a:solidFill>
                <a:srgbClr val="0F5D6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solidFill>
                  <a:srgbClr val="000000"/>
                </a:solidFill>
              </a:endParaRPr>
            </a:p>
          </p:txBody>
        </p:sp>
        <p:sp>
          <p:nvSpPr>
            <p:cNvPr id="189" name="Line 19">
              <a:extLst>
                <a:ext uri="{FF2B5EF4-FFF2-40B4-BE49-F238E27FC236}">
                  <a16:creationId xmlns:a16="http://schemas.microsoft.com/office/drawing/2014/main" id="{DA04A462-AB99-347B-CB34-E8C95A6098D4}"/>
                </a:ext>
              </a:extLst>
            </p:cNvPr>
            <p:cNvSpPr>
              <a:spLocks noChangeShapeType="1"/>
            </p:cNvSpPr>
            <p:nvPr/>
          </p:nvSpPr>
          <p:spPr bwMode="auto">
            <a:xfrm flipH="1">
              <a:off x="3577" y="2149"/>
              <a:ext cx="416" cy="147"/>
            </a:xfrm>
            <a:prstGeom prst="line">
              <a:avLst/>
            </a:prstGeom>
            <a:noFill/>
            <a:ln w="19050">
              <a:solidFill>
                <a:srgbClr val="0F5D6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solidFill>
                  <a:srgbClr val="000000"/>
                </a:solidFill>
              </a:endParaRPr>
            </a:p>
          </p:txBody>
        </p:sp>
      </p:grpSp>
      <p:sp>
        <p:nvSpPr>
          <p:cNvPr id="190" name="Arrow: Pentagon 202">
            <a:extLst>
              <a:ext uri="{FF2B5EF4-FFF2-40B4-BE49-F238E27FC236}">
                <a16:creationId xmlns:a16="http://schemas.microsoft.com/office/drawing/2014/main" id="{11E0D035-E35E-B51E-8208-7739B8FF5F8C}"/>
              </a:ext>
            </a:extLst>
          </p:cNvPr>
          <p:cNvSpPr/>
          <p:nvPr/>
        </p:nvSpPr>
        <p:spPr>
          <a:xfrm>
            <a:off x="782904" y="1823532"/>
            <a:ext cx="2191849" cy="521821"/>
          </a:xfrm>
          <a:prstGeom prst="homePlate">
            <a:avLst/>
          </a:prstGeom>
          <a:solidFill>
            <a:srgbClr val="E6E6E6"/>
          </a:solidFill>
        </p:spPr>
        <p:style>
          <a:lnRef idx="2">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txBody>
          <a:bodyPr spcFirstLastPara="0" vert="horz" wrap="square" lIns="0" tIns="24003" rIns="0" bIns="24003" numCol="1" spcCol="1270" anchor="ctr" anchorCtr="0">
            <a:noAutofit/>
          </a:bodyPr>
          <a:lstStyle/>
          <a:p>
            <a:pPr algn="ctr" defTabSz="889000">
              <a:lnSpc>
                <a:spcPct val="90000"/>
              </a:lnSpc>
              <a:spcBef>
                <a:spcPct val="0"/>
              </a:spcBef>
              <a:spcAft>
                <a:spcPct val="35000"/>
              </a:spcAft>
            </a:pPr>
            <a:r>
              <a:rPr lang="en-GB" sz="1400" b="1" dirty="0">
                <a:solidFill>
                  <a:srgbClr val="0B4649"/>
                </a:solidFill>
                <a:latin typeface="Calibri" panose="020F0502020204030204"/>
              </a:rPr>
              <a:t>Phase 1: </a:t>
            </a:r>
            <a:r>
              <a:rPr lang="en-GB" sz="1400" b="1" kern="1200" dirty="0">
                <a:solidFill>
                  <a:srgbClr val="0B4649"/>
                </a:solidFill>
                <a:latin typeface="Calibri" panose="020F0502020204030204"/>
                <a:ea typeface="+mn-ea"/>
                <a:cs typeface="+mn-cs"/>
              </a:rPr>
              <a:t>Framework Adaptation</a:t>
            </a:r>
            <a:endParaRPr lang="en-GB" sz="1400" b="1" dirty="0">
              <a:solidFill>
                <a:srgbClr val="0B4649"/>
              </a:solidFill>
              <a:latin typeface="Calibri" panose="020F0502020204030204"/>
            </a:endParaRPr>
          </a:p>
        </p:txBody>
      </p:sp>
      <p:sp>
        <p:nvSpPr>
          <p:cNvPr id="191" name="Arrow: Chevron 203">
            <a:extLst>
              <a:ext uri="{FF2B5EF4-FFF2-40B4-BE49-F238E27FC236}">
                <a16:creationId xmlns:a16="http://schemas.microsoft.com/office/drawing/2014/main" id="{43C8BAC7-73D9-1948-DAC4-F3AE9376E5EC}"/>
              </a:ext>
            </a:extLst>
          </p:cNvPr>
          <p:cNvSpPr/>
          <p:nvPr/>
        </p:nvSpPr>
        <p:spPr>
          <a:xfrm>
            <a:off x="2773075" y="1813447"/>
            <a:ext cx="6813041" cy="521821"/>
          </a:xfrm>
          <a:prstGeom prst="chevron">
            <a:avLst/>
          </a:prstGeom>
          <a:solidFill>
            <a:srgbClr val="E6E6E6"/>
          </a:solidFill>
        </p:spPr>
        <p:style>
          <a:lnRef idx="2">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txBody>
          <a:bodyPr spcFirstLastPara="0" vert="horz" wrap="square" lIns="274320" tIns="24003" rIns="274320" bIns="24003" numCol="1" spcCol="1270" anchor="ctr" anchorCtr="0">
            <a:noAutofit/>
          </a:bodyPr>
          <a:lstStyle/>
          <a:p>
            <a:pPr algn="ctr" defTabSz="889000">
              <a:lnSpc>
                <a:spcPct val="90000"/>
              </a:lnSpc>
              <a:spcBef>
                <a:spcPct val="0"/>
              </a:spcBef>
              <a:spcAft>
                <a:spcPct val="35000"/>
              </a:spcAft>
            </a:pPr>
            <a:r>
              <a:rPr lang="en-GB" sz="1400" b="1" dirty="0">
                <a:solidFill>
                  <a:srgbClr val="0B4649"/>
                </a:solidFill>
                <a:latin typeface="Calibri" panose="020F0502020204030204"/>
              </a:rPr>
              <a:t>Phase 2: </a:t>
            </a:r>
            <a:r>
              <a:rPr lang="en-GB" sz="1400" b="1" kern="1200" dirty="0">
                <a:solidFill>
                  <a:srgbClr val="0B4649"/>
                </a:solidFill>
                <a:latin typeface="Calibri" panose="020F0502020204030204"/>
                <a:ea typeface="+mn-ea"/>
                <a:cs typeface="+mn-cs"/>
              </a:rPr>
              <a:t>Assessment, Prioritization and Sequencing</a:t>
            </a:r>
            <a:endParaRPr lang="en-GB" sz="1400" b="1" dirty="0">
              <a:solidFill>
                <a:srgbClr val="0B4649"/>
              </a:solidFill>
              <a:latin typeface="Calibri" panose="020F0502020204030204"/>
            </a:endParaRPr>
          </a:p>
        </p:txBody>
      </p:sp>
      <p:sp>
        <p:nvSpPr>
          <p:cNvPr id="192" name="Arrow: Chevron 206">
            <a:extLst>
              <a:ext uri="{FF2B5EF4-FFF2-40B4-BE49-F238E27FC236}">
                <a16:creationId xmlns:a16="http://schemas.microsoft.com/office/drawing/2014/main" id="{4FD24691-5AD8-D30A-457A-0C09B51F05AC}"/>
              </a:ext>
            </a:extLst>
          </p:cNvPr>
          <p:cNvSpPr/>
          <p:nvPr/>
        </p:nvSpPr>
        <p:spPr>
          <a:xfrm>
            <a:off x="9390876" y="1803706"/>
            <a:ext cx="2262749" cy="521821"/>
          </a:xfrm>
          <a:prstGeom prst="chevron">
            <a:avLst/>
          </a:prstGeom>
          <a:solidFill>
            <a:srgbClr val="E6E6E6"/>
          </a:solidFill>
        </p:spPr>
        <p:style>
          <a:lnRef idx="2">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txBody>
          <a:bodyPr spcFirstLastPara="0" vert="horz" wrap="square" lIns="0" tIns="24003" rIns="0" bIns="24003" numCol="1" spcCol="1270" anchor="ctr" anchorCtr="0">
            <a:noAutofit/>
          </a:bodyPr>
          <a:lstStyle/>
          <a:p>
            <a:pPr algn="ctr" defTabSz="889000">
              <a:lnSpc>
                <a:spcPct val="90000"/>
              </a:lnSpc>
              <a:spcBef>
                <a:spcPct val="0"/>
              </a:spcBef>
              <a:spcAft>
                <a:spcPct val="35000"/>
              </a:spcAft>
            </a:pPr>
            <a:r>
              <a:rPr lang="en-GB" sz="1400" b="1" dirty="0">
                <a:solidFill>
                  <a:srgbClr val="0B4649"/>
                </a:solidFill>
                <a:latin typeface="Calibri" panose="020F0502020204030204"/>
              </a:rPr>
              <a:t>Phase 3: Recommendations</a:t>
            </a:r>
          </a:p>
        </p:txBody>
      </p:sp>
      <p:sp>
        <p:nvSpPr>
          <p:cNvPr id="193" name="Rectangle 192">
            <a:extLst>
              <a:ext uri="{FF2B5EF4-FFF2-40B4-BE49-F238E27FC236}">
                <a16:creationId xmlns:a16="http://schemas.microsoft.com/office/drawing/2014/main" id="{1D4F226F-5BEE-829A-F576-B207554BED2C}"/>
              </a:ext>
            </a:extLst>
          </p:cNvPr>
          <p:cNvSpPr/>
          <p:nvPr/>
        </p:nvSpPr>
        <p:spPr>
          <a:xfrm>
            <a:off x="780132" y="1429242"/>
            <a:ext cx="10631735" cy="388932"/>
          </a:xfrm>
          <a:prstGeom prst="rect">
            <a:avLst/>
          </a:prstGeom>
          <a:solidFill>
            <a:srgbClr val="99B9B8"/>
          </a:solidFill>
        </p:spPr>
        <p:style>
          <a:lnRef idx="2">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txBody>
          <a:bodyPr spcFirstLastPara="0" vert="horz" wrap="square" lIns="274320" tIns="24003" rIns="274320" bIns="24003" numCol="1" spcCol="1270" anchor="ctr" anchorCtr="0">
            <a:noAutofit/>
          </a:bodyPr>
          <a:lstStyle/>
          <a:p>
            <a:pPr algn="ctr" defTabSz="889000">
              <a:lnSpc>
                <a:spcPct val="90000"/>
              </a:lnSpc>
              <a:spcBef>
                <a:spcPct val="0"/>
              </a:spcBef>
              <a:spcAft>
                <a:spcPct val="35000"/>
              </a:spcAft>
            </a:pPr>
            <a:r>
              <a:rPr lang="en-GB" sz="1400" b="1" dirty="0">
                <a:solidFill>
                  <a:srgbClr val="0B4649"/>
                </a:solidFill>
                <a:latin typeface="Calibri" panose="020F0502020204030204"/>
              </a:rPr>
              <a:t>Framework Implementation Process </a:t>
            </a:r>
          </a:p>
        </p:txBody>
      </p:sp>
      <p:sp>
        <p:nvSpPr>
          <p:cNvPr id="194" name="Rectangle 60">
            <a:extLst>
              <a:ext uri="{FF2B5EF4-FFF2-40B4-BE49-F238E27FC236}">
                <a16:creationId xmlns:a16="http://schemas.microsoft.com/office/drawing/2014/main" id="{2902D70C-1146-BE30-DDD6-D47173667C0E}"/>
              </a:ext>
            </a:extLst>
          </p:cNvPr>
          <p:cNvSpPr>
            <a:spLocks noChangeArrowheads="1"/>
          </p:cNvSpPr>
          <p:nvPr/>
        </p:nvSpPr>
        <p:spPr bwMode="gray">
          <a:xfrm>
            <a:off x="8756709" y="2561246"/>
            <a:ext cx="1974946"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40" tIns="45720" rIns="91440" bIns="45720" anchor="ctr"/>
          <a:lstStyle/>
          <a:p>
            <a:pPr algn="ctr">
              <a:spcBef>
                <a:spcPct val="50000"/>
              </a:spcBef>
            </a:pPr>
            <a:r>
              <a:rPr lang="en-US" sz="1000" b="1" u="sng" dirty="0" err="1">
                <a:solidFill>
                  <a:schemeClr val="tx1">
                    <a:lumMod val="50000"/>
                  </a:schemeClr>
                </a:solidFill>
                <a:cs typeface="Arial"/>
              </a:rPr>
              <a:t>Scenarii</a:t>
            </a:r>
            <a:r>
              <a:rPr lang="en-US" sz="1000" b="1" u="sng" dirty="0">
                <a:solidFill>
                  <a:schemeClr val="tx1">
                    <a:lumMod val="50000"/>
                  </a:schemeClr>
                </a:solidFill>
                <a:cs typeface="Arial"/>
              </a:rPr>
              <a:t> of NVI sequence </a:t>
            </a:r>
          </a:p>
        </p:txBody>
      </p:sp>
      <p:sp>
        <p:nvSpPr>
          <p:cNvPr id="195" name="Oval 10">
            <a:extLst>
              <a:ext uri="{FF2B5EF4-FFF2-40B4-BE49-F238E27FC236}">
                <a16:creationId xmlns:a16="http://schemas.microsoft.com/office/drawing/2014/main" id="{EF14D920-D9E3-1BC0-1EA6-0FA3DEA198C9}"/>
              </a:ext>
            </a:extLst>
          </p:cNvPr>
          <p:cNvSpPr>
            <a:spLocks noChangeArrowheads="1"/>
          </p:cNvSpPr>
          <p:nvPr/>
        </p:nvSpPr>
        <p:spPr bwMode="gray">
          <a:xfrm>
            <a:off x="6833338" y="3800481"/>
            <a:ext cx="822987" cy="363477"/>
          </a:xfrm>
          <a:prstGeom prst="ellipse">
            <a:avLst/>
          </a:prstGeom>
          <a:solidFill>
            <a:schemeClr val="bg1"/>
          </a:solidFill>
          <a:ln w="9525">
            <a:solidFill>
              <a:srgbClr val="0F5D6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lnSpc>
                <a:spcPct val="100000"/>
              </a:lnSpc>
              <a:buFont typeface="Times" pitchFamily="18" charset="0"/>
              <a:buNone/>
            </a:pPr>
            <a:endParaRPr lang="en-US" sz="1000" dirty="0"/>
          </a:p>
        </p:txBody>
      </p:sp>
      <p:sp>
        <p:nvSpPr>
          <p:cNvPr id="203" name="Oval 12">
            <a:extLst>
              <a:ext uri="{FF2B5EF4-FFF2-40B4-BE49-F238E27FC236}">
                <a16:creationId xmlns:a16="http://schemas.microsoft.com/office/drawing/2014/main" id="{E3028E33-46AD-989C-E23C-3A874FB24D7D}"/>
              </a:ext>
            </a:extLst>
          </p:cNvPr>
          <p:cNvSpPr>
            <a:spLocks noChangeArrowheads="1"/>
          </p:cNvSpPr>
          <p:nvPr/>
        </p:nvSpPr>
        <p:spPr bwMode="gray">
          <a:xfrm>
            <a:off x="7107166" y="396004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204" name="Oval 11">
            <a:extLst>
              <a:ext uri="{FF2B5EF4-FFF2-40B4-BE49-F238E27FC236}">
                <a16:creationId xmlns:a16="http://schemas.microsoft.com/office/drawing/2014/main" id="{1091D101-B5E6-AFB7-C4B5-FC2C340F233E}"/>
              </a:ext>
            </a:extLst>
          </p:cNvPr>
          <p:cNvSpPr>
            <a:spLocks noChangeArrowheads="1"/>
          </p:cNvSpPr>
          <p:nvPr/>
        </p:nvSpPr>
        <p:spPr bwMode="gray">
          <a:xfrm>
            <a:off x="7374619" y="3891340"/>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207" name="Oval 10">
            <a:extLst>
              <a:ext uri="{FF2B5EF4-FFF2-40B4-BE49-F238E27FC236}">
                <a16:creationId xmlns:a16="http://schemas.microsoft.com/office/drawing/2014/main" id="{EECA4A09-60C5-8958-2A08-39E481775B05}"/>
              </a:ext>
            </a:extLst>
          </p:cNvPr>
          <p:cNvSpPr>
            <a:spLocks noChangeArrowheads="1"/>
          </p:cNvSpPr>
          <p:nvPr/>
        </p:nvSpPr>
        <p:spPr bwMode="gray">
          <a:xfrm>
            <a:off x="6833920" y="3477291"/>
            <a:ext cx="822987" cy="363477"/>
          </a:xfrm>
          <a:prstGeom prst="ellipse">
            <a:avLst/>
          </a:prstGeom>
          <a:solidFill>
            <a:schemeClr val="bg1"/>
          </a:solidFill>
          <a:ln w="9525">
            <a:solidFill>
              <a:srgbClr val="0F5D6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lnSpc>
                <a:spcPct val="100000"/>
              </a:lnSpc>
              <a:buFont typeface="Times" pitchFamily="18" charset="0"/>
              <a:buNone/>
            </a:pPr>
            <a:endParaRPr lang="en-US" sz="1000" dirty="0"/>
          </a:p>
        </p:txBody>
      </p:sp>
      <p:sp>
        <p:nvSpPr>
          <p:cNvPr id="208" name="Oval 15">
            <a:extLst>
              <a:ext uri="{FF2B5EF4-FFF2-40B4-BE49-F238E27FC236}">
                <a16:creationId xmlns:a16="http://schemas.microsoft.com/office/drawing/2014/main" id="{1A783EE2-2165-32AD-5545-1632B3686C77}"/>
              </a:ext>
            </a:extLst>
          </p:cNvPr>
          <p:cNvSpPr>
            <a:spLocks noChangeArrowheads="1"/>
          </p:cNvSpPr>
          <p:nvPr/>
        </p:nvSpPr>
        <p:spPr bwMode="gray">
          <a:xfrm>
            <a:off x="7185629" y="3625844"/>
            <a:ext cx="108000" cy="108000"/>
          </a:xfrm>
          <a:prstGeom prst="ellipse">
            <a:avLst/>
          </a:prstGeom>
          <a:solidFill>
            <a:srgbClr val="C00000"/>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212" name="Oval 16">
            <a:extLst>
              <a:ext uri="{FF2B5EF4-FFF2-40B4-BE49-F238E27FC236}">
                <a16:creationId xmlns:a16="http://schemas.microsoft.com/office/drawing/2014/main" id="{F3B549FA-A86C-B5AC-32F6-5E008F4F5B52}"/>
              </a:ext>
            </a:extLst>
          </p:cNvPr>
          <p:cNvSpPr>
            <a:spLocks noChangeArrowheads="1"/>
          </p:cNvSpPr>
          <p:nvPr/>
        </p:nvSpPr>
        <p:spPr bwMode="gray">
          <a:xfrm>
            <a:off x="6989389" y="3589584"/>
            <a:ext cx="108000" cy="108000"/>
          </a:xfrm>
          <a:prstGeom prst="ellipse">
            <a:avLst/>
          </a:prstGeom>
          <a:solidFill>
            <a:srgbClr val="C00000"/>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213" name="Rectangle 60">
            <a:extLst>
              <a:ext uri="{FF2B5EF4-FFF2-40B4-BE49-F238E27FC236}">
                <a16:creationId xmlns:a16="http://schemas.microsoft.com/office/drawing/2014/main" id="{327F68B9-2615-83C2-2A9F-E1A8BC53DAAD}"/>
              </a:ext>
            </a:extLst>
          </p:cNvPr>
          <p:cNvSpPr>
            <a:spLocks noChangeArrowheads="1"/>
          </p:cNvSpPr>
          <p:nvPr/>
        </p:nvSpPr>
        <p:spPr bwMode="gray">
          <a:xfrm>
            <a:off x="6315069" y="4127106"/>
            <a:ext cx="1974946"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40" tIns="45720" rIns="91440" bIns="45720" anchor="ctr"/>
          <a:lstStyle/>
          <a:p>
            <a:pPr algn="ctr">
              <a:lnSpc>
                <a:spcPct val="100000"/>
              </a:lnSpc>
              <a:spcBef>
                <a:spcPct val="50000"/>
              </a:spcBef>
              <a:buFont typeface="Wingdings" pitchFamily="2" charset="2"/>
              <a:buNone/>
            </a:pPr>
            <a:r>
              <a:rPr lang="en-US" sz="1000" b="1" dirty="0">
                <a:solidFill>
                  <a:schemeClr val="tx1">
                    <a:lumMod val="50000"/>
                  </a:schemeClr>
                </a:solidFill>
                <a:cs typeface="Arial"/>
              </a:rPr>
              <a:t>Medium Priority vaccines</a:t>
            </a:r>
          </a:p>
        </p:txBody>
      </p:sp>
      <p:sp>
        <p:nvSpPr>
          <p:cNvPr id="214" name="Rectangle 58">
            <a:extLst>
              <a:ext uri="{FF2B5EF4-FFF2-40B4-BE49-F238E27FC236}">
                <a16:creationId xmlns:a16="http://schemas.microsoft.com/office/drawing/2014/main" id="{A01ECC98-E849-97AE-935F-13FC55640886}"/>
              </a:ext>
            </a:extLst>
          </p:cNvPr>
          <p:cNvSpPr>
            <a:spLocks noChangeArrowheads="1"/>
          </p:cNvSpPr>
          <p:nvPr/>
        </p:nvSpPr>
        <p:spPr bwMode="gray">
          <a:xfrm>
            <a:off x="6215135" y="3255728"/>
            <a:ext cx="2201703"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spcBef>
                <a:spcPct val="50000"/>
              </a:spcBef>
              <a:buFont typeface="Wingdings" pitchFamily="2" charset="2"/>
              <a:buNone/>
            </a:pPr>
            <a:r>
              <a:rPr lang="en-US" sz="1000" b="1" dirty="0">
                <a:solidFill>
                  <a:schemeClr val="tx1">
                    <a:lumMod val="50000"/>
                  </a:schemeClr>
                </a:solidFill>
                <a:cs typeface="Arial" pitchFamily="34" charset="0"/>
              </a:rPr>
              <a:t>High Priority vaccines</a:t>
            </a:r>
          </a:p>
        </p:txBody>
      </p:sp>
      <p:sp>
        <p:nvSpPr>
          <p:cNvPr id="4" name="Oval 10">
            <a:extLst>
              <a:ext uri="{FF2B5EF4-FFF2-40B4-BE49-F238E27FC236}">
                <a16:creationId xmlns:a16="http://schemas.microsoft.com/office/drawing/2014/main" id="{31723D0A-9040-C4FC-CE84-2F9E2DB78415}"/>
              </a:ext>
            </a:extLst>
          </p:cNvPr>
          <p:cNvSpPr>
            <a:spLocks noChangeArrowheads="1"/>
          </p:cNvSpPr>
          <p:nvPr/>
        </p:nvSpPr>
        <p:spPr bwMode="gray">
          <a:xfrm>
            <a:off x="6975426" y="4474776"/>
            <a:ext cx="618323" cy="330434"/>
          </a:xfrm>
          <a:prstGeom prst="ellipse">
            <a:avLst/>
          </a:prstGeom>
          <a:solidFill>
            <a:schemeClr val="bg1"/>
          </a:solidFill>
          <a:ln w="9525">
            <a:solidFill>
              <a:srgbClr val="0F5D6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lnSpc>
                <a:spcPct val="100000"/>
              </a:lnSpc>
              <a:buFont typeface="Times" pitchFamily="18" charset="0"/>
              <a:buNone/>
            </a:pPr>
            <a:endParaRPr lang="en-US" sz="1000" dirty="0"/>
          </a:p>
        </p:txBody>
      </p:sp>
      <p:sp>
        <p:nvSpPr>
          <p:cNvPr id="5" name="Rectangle 60">
            <a:extLst>
              <a:ext uri="{FF2B5EF4-FFF2-40B4-BE49-F238E27FC236}">
                <a16:creationId xmlns:a16="http://schemas.microsoft.com/office/drawing/2014/main" id="{227F9E7D-59E9-5685-05BA-66A63A0F6D9F}"/>
              </a:ext>
            </a:extLst>
          </p:cNvPr>
          <p:cNvSpPr>
            <a:spLocks noChangeArrowheads="1"/>
          </p:cNvSpPr>
          <p:nvPr/>
        </p:nvSpPr>
        <p:spPr bwMode="gray">
          <a:xfrm>
            <a:off x="6315069" y="4784880"/>
            <a:ext cx="1974946"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40" tIns="45720" rIns="91440" bIns="45720" anchor="ctr"/>
          <a:lstStyle/>
          <a:p>
            <a:pPr algn="ctr">
              <a:lnSpc>
                <a:spcPct val="100000"/>
              </a:lnSpc>
              <a:spcBef>
                <a:spcPct val="50000"/>
              </a:spcBef>
              <a:buFont typeface="Wingdings" pitchFamily="2" charset="2"/>
              <a:buNone/>
            </a:pPr>
            <a:r>
              <a:rPr lang="en-US" sz="1000" b="1" dirty="0">
                <a:solidFill>
                  <a:schemeClr val="tx1">
                    <a:lumMod val="50000"/>
                  </a:schemeClr>
                </a:solidFill>
                <a:cs typeface="Arial"/>
              </a:rPr>
              <a:t>Low Priority vaccines</a:t>
            </a:r>
          </a:p>
        </p:txBody>
      </p:sp>
      <p:sp>
        <p:nvSpPr>
          <p:cNvPr id="6" name="Oval 12">
            <a:extLst>
              <a:ext uri="{FF2B5EF4-FFF2-40B4-BE49-F238E27FC236}">
                <a16:creationId xmlns:a16="http://schemas.microsoft.com/office/drawing/2014/main" id="{3C92B79B-3CAE-7C52-CCBE-7D269164E987}"/>
              </a:ext>
            </a:extLst>
          </p:cNvPr>
          <p:cNvSpPr>
            <a:spLocks noChangeArrowheads="1"/>
          </p:cNvSpPr>
          <p:nvPr/>
        </p:nvSpPr>
        <p:spPr bwMode="gray">
          <a:xfrm>
            <a:off x="7107166" y="4603095"/>
            <a:ext cx="108000" cy="108000"/>
          </a:xfrm>
          <a:prstGeom prst="ellipse">
            <a:avLst/>
          </a:prstGeom>
          <a:solidFill>
            <a:schemeClr val="bg1">
              <a:lumMod val="85000"/>
            </a:schemeClr>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
        <p:nvSpPr>
          <p:cNvPr id="7" name="Oval 11">
            <a:extLst>
              <a:ext uri="{FF2B5EF4-FFF2-40B4-BE49-F238E27FC236}">
                <a16:creationId xmlns:a16="http://schemas.microsoft.com/office/drawing/2014/main" id="{941F8C64-D4A2-5F44-FEFA-7B04A3C418DA}"/>
              </a:ext>
            </a:extLst>
          </p:cNvPr>
          <p:cNvSpPr>
            <a:spLocks noChangeArrowheads="1"/>
          </p:cNvSpPr>
          <p:nvPr/>
        </p:nvSpPr>
        <p:spPr bwMode="gray">
          <a:xfrm>
            <a:off x="7374619" y="4534388"/>
            <a:ext cx="108000" cy="108000"/>
          </a:xfrm>
          <a:prstGeom prst="ellipse">
            <a:avLst/>
          </a:prstGeom>
          <a:solidFill>
            <a:schemeClr val="bg1">
              <a:lumMod val="85000"/>
            </a:schemeClr>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en-US" sz="800" b="1" dirty="0">
              <a:solidFill>
                <a:schemeClr val="bg1"/>
              </a:solidFill>
              <a:latin typeface="Arial" panose="020B0604020202020204" pitchFamily="34" charset="0"/>
            </a:endParaRPr>
          </a:p>
        </p:txBody>
      </p:sp>
    </p:spTree>
    <p:extLst>
      <p:ext uri="{BB962C8B-B14F-4D97-AF65-F5344CB8AC3E}">
        <p14:creationId xmlns:p14="http://schemas.microsoft.com/office/powerpoint/2010/main" val="1839287213"/>
      </p:ext>
    </p:extLst>
  </p:cSld>
  <p:clrMapOvr>
    <a:masterClrMapping/>
  </p:clrMapOvr>
</p:sld>
</file>

<file path=ppt/theme/theme1.xml><?xml version="1.0" encoding="utf-8"?>
<a:theme xmlns:a="http://schemas.openxmlformats.org/drawingml/2006/main" name="Simple Light">
  <a:themeElements>
    <a:clrScheme name="Simple Light">
      <a:dk1>
        <a:srgbClr val="414141"/>
      </a:dk1>
      <a:lt1>
        <a:srgbClr val="FFFFFF"/>
      </a:lt1>
      <a:dk2>
        <a:srgbClr val="595959"/>
      </a:dk2>
      <a:lt2>
        <a:srgbClr val="EEEEEE"/>
      </a:lt2>
      <a:accent1>
        <a:srgbClr val="002878"/>
      </a:accent1>
      <a:accent2>
        <a:srgbClr val="145ABE"/>
      </a:accent2>
      <a:accent3>
        <a:srgbClr val="3C8CF0"/>
      </a:accent3>
      <a:accent4>
        <a:srgbClr val="50AAFA"/>
      </a:accent4>
      <a:accent5>
        <a:srgbClr val="64C8FA"/>
      </a:accent5>
      <a:accent6>
        <a:srgbClr val="FFFFFF"/>
      </a:accent6>
      <a:hlink>
        <a:srgbClr val="64C8FA"/>
      </a:hlink>
      <a:folHlink>
        <a:srgbClr val="0097A7"/>
      </a:folHlink>
    </a:clrScheme>
    <a:fontScheme name="Custom 2">
      <a:majorFont>
        <a:latin typeface="Lato"/>
        <a:ea typeface=""/>
        <a:cs typeface=""/>
      </a:majorFont>
      <a:minorFont>
        <a:latin typeface="Lat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624A3051011584F950AE2CC6F5E5BE5" ma:contentTypeVersion="18" ma:contentTypeDescription="Create a new document." ma:contentTypeScope="" ma:versionID="430ebc9db689783d456319d673f29f2d">
  <xsd:schema xmlns:xsd="http://www.w3.org/2001/XMLSchema" xmlns:xs="http://www.w3.org/2001/XMLSchema" xmlns:p="http://schemas.microsoft.com/office/2006/metadata/properties" xmlns:ns2="971568fa-a5f5-451f-8b70-f242365aa3a4" xmlns:ns3="72cef56f-da44-488f-8d9e-8b6f3c1d174e" targetNamespace="http://schemas.microsoft.com/office/2006/metadata/properties" ma:root="true" ma:fieldsID="0d4a49a7f24f40f6e2df39c6dc6bc8d1" ns2:_="" ns3:_="">
    <xsd:import namespace="971568fa-a5f5-451f-8b70-f242365aa3a4"/>
    <xsd:import namespace="72cef56f-da44-488f-8d9e-8b6f3c1d174e"/>
    <xsd:element name="properties">
      <xsd:complexType>
        <xsd:sequence>
          <xsd:element name="documentManagement">
            <xsd:complexType>
              <xsd:all>
                <xsd:element ref="ns2:MediaServiceMetadata" minOccurs="0"/>
                <xsd:element ref="ns2:MediaServiceFastMetadata" minOccurs="0"/>
                <xsd:element ref="ns2:Seasons"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1568fa-a5f5-451f-8b70-f242365aa3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Seasons" ma:index="10" nillable="true" ma:displayName="Seasons" ma:format="Dropdown" ma:internalName="Seasons">
      <xsd:simpleType>
        <xsd:restriction base="dms:Choice">
          <xsd:enumeration value="Fall"/>
          <xsd:enumeration value="Summer"/>
          <xsd:enumeration value="Winter"/>
        </xsd:restriction>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497590d4-f9cd-4952-aa38-5a1111e36f02"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DateTaken" ma:index="21" nillable="true" ma:displayName="MediaServiceDateTaken" ma:hidden="true" ma:internalName="MediaServiceDateTake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Location" ma:index="24" nillable="true" ma:displayName="Loca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2cef56f-da44-488f-8d9e-8b6f3c1d174e"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59deb003-9a44-4a4e-9d03-aa00ceff5f56}" ma:internalName="TaxCatchAll" ma:showField="CatchAllData" ma:web="72cef56f-da44-488f-8d9e-8b6f3c1d174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72cef56f-da44-488f-8d9e-8b6f3c1d174e" xsi:nil="true"/>
    <Seasons xmlns="971568fa-a5f5-451f-8b70-f242365aa3a4" xsi:nil="true"/>
    <lcf76f155ced4ddcb4097134ff3c332f xmlns="971568fa-a5f5-451f-8b70-f242365aa3a4">
      <Terms xmlns="http://schemas.microsoft.com/office/infopath/2007/PartnerControls"/>
    </lcf76f155ced4ddcb4097134ff3c332f>
    <SharedWithUsers xmlns="72cef56f-da44-488f-8d9e-8b6f3c1d174e">
      <UserInfo>
        <DisplayName>Yusuf Yusufari</DisplayName>
        <AccountId>608</AccountId>
        <AccountType/>
      </UserInfo>
      <UserInfo>
        <DisplayName>Emily Nickels</DisplayName>
        <AccountId>47</AccountId>
        <AccountType/>
      </UserInfo>
      <UserInfo>
        <DisplayName>Liya Wondwossen</DisplayName>
        <AccountId>2002</AccountId>
        <AccountType/>
      </UserInfo>
      <UserInfo>
        <DisplayName>Chris Culver</DisplayName>
        <AccountId>541</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19197AF-1B9E-46DD-AC64-3AEF6FEE1A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71568fa-a5f5-451f-8b70-f242365aa3a4"/>
    <ds:schemaRef ds:uri="72cef56f-da44-488f-8d9e-8b6f3c1d17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8B374E8-4810-401F-874B-B3DA1F14D2F5}">
  <ds:schemaRefs>
    <ds:schemaRef ds:uri="http://schemas.microsoft.com/office/2006/metadata/properties"/>
    <ds:schemaRef ds:uri="http://schemas.microsoft.com/office/infopath/2007/PartnerControls"/>
    <ds:schemaRef ds:uri="72cef56f-da44-488f-8d9e-8b6f3c1d174e"/>
    <ds:schemaRef ds:uri="971568fa-a5f5-451f-8b70-f242365aa3a4"/>
  </ds:schemaRefs>
</ds:datastoreItem>
</file>

<file path=customXml/itemProps3.xml><?xml version="1.0" encoding="utf-8"?>
<ds:datastoreItem xmlns:ds="http://schemas.openxmlformats.org/officeDocument/2006/customXml" ds:itemID="{1685C6E7-5815-40D1-9021-C0974D8B1BC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30357</TotalTime>
  <Words>7057</Words>
  <Application>Microsoft Office PowerPoint</Application>
  <PresentationFormat>Widescreen</PresentationFormat>
  <Paragraphs>1391</Paragraphs>
  <Slides>46</Slides>
  <Notes>16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46</vt:i4>
      </vt:variant>
    </vt:vector>
  </HeadingPairs>
  <TitlesOfParts>
    <vt:vector size="54" baseType="lpstr">
      <vt:lpstr>Aptos</vt:lpstr>
      <vt:lpstr>Arial</vt:lpstr>
      <vt:lpstr>Calibri</vt:lpstr>
      <vt:lpstr>Lato</vt:lpstr>
      <vt:lpstr>Times</vt:lpstr>
      <vt:lpstr>Times New Roman</vt:lpstr>
      <vt:lpstr>Wingdings</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Florian Guiod</dc:creator>
  <cp:lastModifiedBy>Florian Guiod</cp:lastModifiedBy>
  <cp:revision>971</cp:revision>
  <dcterms:created xsi:type="dcterms:W3CDTF">2022-06-29T11:27:31Z</dcterms:created>
  <dcterms:modified xsi:type="dcterms:W3CDTF">2025-04-17T07:02:11Z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0x0101004624A3051011584F950AE2CC6F5E5BE5</vt:lpwstr>
  </property>
  <property fmtid="{D5CDD505-2E9C-101B-9397-08002B2CF9AE}" pid="3" name="MediaServiceImageTags">
    <vt:lpwstr/>
  </property>
</Properties>
</file>