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1154106703" r:id="rId5"/>
    <p:sldId id="1154106723" r:id="rId6"/>
    <p:sldId id="1154106924" r:id="rId7"/>
    <p:sldId id="1154106836" r:id="rId8"/>
    <p:sldId id="1154106829" r:id="rId9"/>
    <p:sldId id="1154106776" r:id="rId10"/>
    <p:sldId id="1154106849" r:id="rId11"/>
    <p:sldId id="1154106721" r:id="rId12"/>
    <p:sldId id="1154106923" r:id="rId13"/>
    <p:sldId id="1154106764" r:id="rId14"/>
    <p:sldId id="1154106752" r:id="rId15"/>
    <p:sldId id="1154106926" r:id="rId16"/>
    <p:sldId id="1154106754" r:id="rId17"/>
    <p:sldId id="1154106731" r:id="rId18"/>
    <p:sldId id="1154106925" r:id="rId19"/>
    <p:sldId id="1154106755" r:id="rId20"/>
    <p:sldId id="1154106800" r:id="rId21"/>
    <p:sldId id="115410680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378" userDrawn="1">
          <p15:clr>
            <a:srgbClr val="A4A3A4"/>
          </p15:clr>
        </p15:guide>
        <p15:guide id="2" pos="6403" userDrawn="1">
          <p15:clr>
            <a:srgbClr val="A4A3A4"/>
          </p15:clr>
        </p15:guide>
        <p15:guide id="3" orient="horz" pos="1502" userDrawn="1">
          <p15:clr>
            <a:srgbClr val="A4A3A4"/>
          </p15:clr>
        </p15:guide>
        <p15:guide id="4" orient="horz" pos="86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106A06-D1F9-E8CB-C379-83E8D8847C42}" name="Philippe Duclos" initials="PD" userId="8ad31b28183b21dc" providerId="Windows Live"/>
  <p188:author id="{96B00E2C-0269-1AE3-FB5E-1CC29E1802F7}" name="Jenna Groman" initials="JG" userId="cccde213d03f6991" providerId="Windows Live"/>
  <p188:author id="{64496C3D-CE5B-3417-0F4B-6F5E8F88795A}" name="Nahad Sadr-Azodi" initials="NS" userId="S::NSadr-Azodi@Sabin.org::ebf4ebee-bee8-4fa8-948c-83bb8cadd255" providerId="AD"/>
  <p188:author id="{FFEA344E-C494-FB95-3A77-9D8678F16C83}" name="Jenna Groman" initials="JG" userId="VlcMPxBHKhNQKtBiUWebHAOp0Pp0aC6N1gkvkaSWVv0=" providerId="None"/>
  <p188:author id="{C16C8E6A-F867-75BE-F84A-36F91CB142D2}" name="Florian Guiod" initials="FG" userId="467a635d1002deb1" providerId="Windows Live"/>
  <p188:author id="{3DF787E7-6AE6-D3C5-21B8-72124DEE5D1C}" name="Florian Guiod" initials="FG" userId="vzbpcdys6dinr02k8i5sfeuqfjbnfarj3pcpk3yfjhs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649"/>
    <a:srgbClr val="0F5D61"/>
    <a:srgbClr val="508689"/>
    <a:srgbClr val="DEA700"/>
    <a:srgbClr val="8ABAF6"/>
    <a:srgbClr val="F2F2F2"/>
    <a:srgbClr val="E6E6E6"/>
    <a:srgbClr val="68999B"/>
    <a:srgbClr val="F9F9F9"/>
    <a:srgbClr val="000A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78" autoAdjust="0"/>
    <p:restoredTop sz="88980" autoAdjust="0"/>
  </p:normalViewPr>
  <p:slideViewPr>
    <p:cSldViewPr snapToGrid="0">
      <p:cViewPr varScale="1">
        <p:scale>
          <a:sx n="69" d="100"/>
          <a:sy n="69" d="100"/>
        </p:scale>
        <p:origin x="427" y="278"/>
      </p:cViewPr>
      <p:guideLst>
        <p:guide pos="7378"/>
        <p:guide pos="6403"/>
        <p:guide orient="horz" pos="1502"/>
        <p:guide orient="horz" pos="867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966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FD8F4-6785-498F-8D92-B2F6B34A16C4}" type="datetimeFigureOut">
              <a:rPr lang="fr-FR" smtClean="0"/>
              <a:t>18/02/2025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C3418-E3CD-458E-8280-75CFF999240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079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2416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C3418-E3CD-458E-8280-75CFF9992402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7064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698F89-4323-40BC-BE1A-84953DD8BB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15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4A01E-7D7D-176B-4517-C5A4FAC76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12B21D-343E-9B86-CE4C-13151201C7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D7D5CF-7127-0B78-1BD0-E2740EA330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EB730-7D08-4500-9C4A-C5AB6B22BA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698F89-4323-40BC-BE1A-84953DD8BB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62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C3418-E3CD-458E-8280-75CFF9992402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638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ctrTitle"/>
          </p:nvPr>
        </p:nvSpPr>
        <p:spPr>
          <a:xfrm>
            <a:off x="415637" y="992767"/>
            <a:ext cx="11361559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subTitle" idx="1"/>
          </p:nvPr>
        </p:nvSpPr>
        <p:spPr>
          <a:xfrm>
            <a:off x="415626" y="3778833"/>
            <a:ext cx="11361559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4" name="Google Shape;12;p19">
            <a:extLst>
              <a:ext uri="{FF2B5EF4-FFF2-40B4-BE49-F238E27FC236}">
                <a16:creationId xmlns:a16="http://schemas.microsoft.com/office/drawing/2014/main" id="{B11D06FB-8C12-4435-BB1E-CCAAA692A64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068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A50F1-7ED3-0BC7-2CCA-ACC195A8E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A1691-BA80-743C-B718-9AD5145B1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D9DB0-1F10-10A2-B165-0071375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4A85-F487-4DAE-8832-725338EDF46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96652-4A90-CAE5-42C6-9C53AC27A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7E860-C4EB-E773-C66C-EA1A3779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2F99-6DAD-47CE-BB68-4661152F1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2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>
            <a:spLocks noGrp="1"/>
          </p:cNvSpPr>
          <p:nvPr>
            <p:ph type="title"/>
          </p:nvPr>
        </p:nvSpPr>
        <p:spPr>
          <a:xfrm>
            <a:off x="415626" y="593367"/>
            <a:ext cx="11361559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body" idx="1"/>
          </p:nvPr>
        </p:nvSpPr>
        <p:spPr>
          <a:xfrm>
            <a:off x="415626" y="1536633"/>
            <a:ext cx="11361559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8880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415626" y="593367"/>
            <a:ext cx="11361559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415626" y="1536633"/>
            <a:ext cx="5333589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body" idx="2"/>
          </p:nvPr>
        </p:nvSpPr>
        <p:spPr>
          <a:xfrm>
            <a:off x="6443610" y="1536633"/>
            <a:ext cx="5333589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741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2"/>
          <p:cNvSpPr txBox="1">
            <a:spLocks noGrp="1"/>
          </p:cNvSpPr>
          <p:nvPr>
            <p:ph type="title"/>
          </p:nvPr>
        </p:nvSpPr>
        <p:spPr>
          <a:xfrm>
            <a:off x="415626" y="740800"/>
            <a:ext cx="3744375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body" idx="1"/>
          </p:nvPr>
        </p:nvSpPr>
        <p:spPr>
          <a:xfrm>
            <a:off x="415626" y="1852800"/>
            <a:ext cx="3744375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609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"/>
          <p:cNvSpPr txBox="1">
            <a:spLocks noGrp="1"/>
          </p:cNvSpPr>
          <p:nvPr>
            <p:ph type="title"/>
          </p:nvPr>
        </p:nvSpPr>
        <p:spPr>
          <a:xfrm>
            <a:off x="653708" y="600200"/>
            <a:ext cx="8491011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234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/>
          <p:nvPr/>
        </p:nvSpPr>
        <p:spPr>
          <a:xfrm>
            <a:off x="6096387" y="-167"/>
            <a:ext cx="6096388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" name="Google Shape;31;p24"/>
          <p:cNvSpPr txBox="1">
            <a:spLocks noGrp="1"/>
          </p:cNvSpPr>
          <p:nvPr>
            <p:ph type="title"/>
          </p:nvPr>
        </p:nvSpPr>
        <p:spPr>
          <a:xfrm>
            <a:off x="354022" y="1644233"/>
            <a:ext cx="5393905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ubTitle" idx="1"/>
          </p:nvPr>
        </p:nvSpPr>
        <p:spPr>
          <a:xfrm>
            <a:off x="354022" y="3737433"/>
            <a:ext cx="5393905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body" idx="2"/>
          </p:nvPr>
        </p:nvSpPr>
        <p:spPr>
          <a:xfrm>
            <a:off x="6586419" y="965433"/>
            <a:ext cx="5116332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45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 txBox="1">
            <a:spLocks noGrp="1"/>
          </p:cNvSpPr>
          <p:nvPr>
            <p:ph type="body" idx="1"/>
          </p:nvPr>
        </p:nvSpPr>
        <p:spPr>
          <a:xfrm>
            <a:off x="415626" y="5640767"/>
            <a:ext cx="7998883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36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6"/>
          <p:cNvSpPr txBox="1">
            <a:spLocks noGrp="1"/>
          </p:cNvSpPr>
          <p:nvPr>
            <p:ph type="title" hasCustomPrompt="1"/>
          </p:nvPr>
        </p:nvSpPr>
        <p:spPr>
          <a:xfrm>
            <a:off x="415626" y="1474833"/>
            <a:ext cx="11361559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1"/>
          </p:nvPr>
        </p:nvSpPr>
        <p:spPr>
          <a:xfrm>
            <a:off x="415626" y="4202967"/>
            <a:ext cx="11361559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22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e42d34dc66_9_10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63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415626" y="593367"/>
            <a:ext cx="11361559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415626" y="1536633"/>
            <a:ext cx="11361559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Google Shape;8;p18"/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05248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STXinwei" panose="020B0503020204020204" pitchFamily="2" charset="-12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Lato" panose="020F0502020204030203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"/>
          <p:cNvSpPr/>
          <p:nvPr/>
        </p:nvSpPr>
        <p:spPr>
          <a:xfrm>
            <a:off x="2099363" y="1516400"/>
            <a:ext cx="373500" cy="1867200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lang="en-US"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 descr="A zebra with text on it&#10;&#10;Description automatically generated">
            <a:extLst>
              <a:ext uri="{FF2B5EF4-FFF2-40B4-BE49-F238E27FC236}">
                <a16:creationId xmlns:a16="http://schemas.microsoft.com/office/drawing/2014/main" id="{9A466B9C-30E9-BBA3-65DF-C22B17730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2" t="32500" r="24112" b="32500"/>
          <a:stretch/>
        </p:blipFill>
        <p:spPr>
          <a:xfrm>
            <a:off x="9092137" y="5470609"/>
            <a:ext cx="2952250" cy="1231733"/>
          </a:xfrm>
          <a:prstGeom prst="rect">
            <a:avLst/>
          </a:prstGeom>
        </p:spPr>
      </p:pic>
      <p:sp>
        <p:nvSpPr>
          <p:cNvPr id="5" name="Google Shape;47;p1">
            <a:extLst>
              <a:ext uri="{FF2B5EF4-FFF2-40B4-BE49-F238E27FC236}">
                <a16:creationId xmlns:a16="http://schemas.microsoft.com/office/drawing/2014/main" id="{EB2B3FD3-5DE2-0F68-F062-F699B5C84D63}"/>
              </a:ext>
            </a:extLst>
          </p:cNvPr>
          <p:cNvSpPr txBox="1"/>
          <p:nvPr/>
        </p:nvSpPr>
        <p:spPr>
          <a:xfrm>
            <a:off x="2752725" y="1538000"/>
            <a:ext cx="9180963" cy="20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3200"/>
            </a:pPr>
            <a:r>
              <a:rPr lang="en-US" sz="3200" b="1">
                <a:solidFill>
                  <a:srgbClr val="0F5D61"/>
                </a:solidFill>
                <a:latin typeface="Lato" panose="020F0502020204030203" pitchFamily="34" charset="0"/>
                <a:ea typeface="Times New Roman"/>
                <a:cs typeface="Times New Roman"/>
                <a:sym typeface="Times New Roman"/>
              </a:rPr>
              <a:t>New Vaccines </a:t>
            </a:r>
            <a:r>
              <a:rPr lang="en-US" sz="3200" b="1" dirty="0">
                <a:solidFill>
                  <a:srgbClr val="0F5D61"/>
                </a:solidFill>
                <a:latin typeface="Lato" panose="020F0502020204030203" pitchFamily="34" charset="0"/>
                <a:ea typeface="Times New Roman"/>
                <a:cs typeface="Times New Roman"/>
                <a:sym typeface="Times New Roman"/>
              </a:rPr>
              <a:t>Introduction Prioritization and Sequencing Tool (NVI-PST)</a:t>
            </a:r>
            <a:endParaRPr lang="en-US" sz="1200" dirty="0">
              <a:solidFill>
                <a:srgbClr val="0F5D61"/>
              </a:solidFill>
              <a:latin typeface="Lato" panose="020F0502020204030203" pitchFamily="34" charset="0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000"/>
            </a:pPr>
            <a:endParaRPr lang="en-US" dirty="0">
              <a:solidFill>
                <a:srgbClr val="0F5D61"/>
              </a:solidFill>
              <a:latin typeface="Lato" panose="020F0502020204030203" pitchFamily="34" charset="0"/>
              <a:ea typeface="Times New Roman"/>
              <a:cs typeface="Times New Roman"/>
              <a:sym typeface="Times New Roman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en-US" sz="2800" b="1" i="1" dirty="0">
                <a:solidFill>
                  <a:srgbClr val="0F5D61"/>
                </a:solidFill>
                <a:latin typeface="Lato" panose="020F0502020204030203" pitchFamily="34" charset="0"/>
                <a:ea typeface="Times New Roman"/>
                <a:cs typeface="Times New Roman"/>
                <a:sym typeface="Times New Roman"/>
              </a:rPr>
              <a:t>Introduction to the framework and methodology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27;p16">
            <a:extLst>
              <a:ext uri="{FF2B5EF4-FFF2-40B4-BE49-F238E27FC236}">
                <a16:creationId xmlns:a16="http://schemas.microsoft.com/office/drawing/2014/main" id="{588EEE11-5A40-C30F-393F-808B19F8D089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414141"/>
              </a:solidFill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126;p14">
            <a:extLst>
              <a:ext uri="{FF2B5EF4-FFF2-40B4-BE49-F238E27FC236}">
                <a16:creationId xmlns:a16="http://schemas.microsoft.com/office/drawing/2014/main" id="{378B8433-DBDA-79F7-5D15-B25AA3E81D9A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sz="2400" kern="0" dirty="0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The NITAG can adapt and apply the NVI Prioritization Framework to produce evidence-based prioritization and sequencing recommendations to be disseminated to the authorities.</a:t>
            </a:r>
          </a:p>
          <a:p>
            <a:pPr>
              <a:buClr>
                <a:srgbClr val="000000"/>
              </a:buClr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F5D61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Times New Roman" panose="02020603050405020304" pitchFamily="18" charset="0"/>
              <a:sym typeface="Lato"/>
            </a:endParaRPr>
          </a:p>
          <a:p>
            <a:pPr>
              <a:buClr>
                <a:srgbClr val="000000"/>
              </a:buClr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F5D61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99E8FD-3A9C-67FE-18E7-83DED5452B1E}"/>
              </a:ext>
            </a:extLst>
          </p:cNvPr>
          <p:cNvSpPr/>
          <p:nvPr/>
        </p:nvSpPr>
        <p:spPr>
          <a:xfrm>
            <a:off x="7683635" y="2056008"/>
            <a:ext cx="2675269" cy="3912643"/>
          </a:xfrm>
          <a:prstGeom prst="rect">
            <a:avLst/>
          </a:prstGeom>
          <a:solidFill>
            <a:srgbClr val="E6E6E6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274320" tIns="24003" rIns="274320" bIns="24003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reeform: Shape 28">
            <a:extLst>
              <a:ext uri="{FF2B5EF4-FFF2-40B4-BE49-F238E27FC236}">
                <a16:creationId xmlns:a16="http://schemas.microsoft.com/office/drawing/2014/main" id="{1B1F4F13-09AF-E300-3310-2C3D4BB7F9A6}"/>
              </a:ext>
            </a:extLst>
          </p:cNvPr>
          <p:cNvSpPr/>
          <p:nvPr/>
        </p:nvSpPr>
        <p:spPr>
          <a:xfrm>
            <a:off x="7800434" y="2255530"/>
            <a:ext cx="2453508" cy="704911"/>
          </a:xfrm>
          <a:custGeom>
            <a:avLst/>
            <a:gdLst>
              <a:gd name="connsiteX0" fmla="*/ 0 w 2790386"/>
              <a:gd name="connsiteY0" fmla="*/ 0 h 824922"/>
              <a:gd name="connsiteX1" fmla="*/ 2377925 w 2790386"/>
              <a:gd name="connsiteY1" fmla="*/ 0 h 824922"/>
              <a:gd name="connsiteX2" fmla="*/ 2790386 w 2790386"/>
              <a:gd name="connsiteY2" fmla="*/ 412461 h 824922"/>
              <a:gd name="connsiteX3" fmla="*/ 2377925 w 2790386"/>
              <a:gd name="connsiteY3" fmla="*/ 824922 h 824922"/>
              <a:gd name="connsiteX4" fmla="*/ 0 w 2790386"/>
              <a:gd name="connsiteY4" fmla="*/ 824922 h 824922"/>
              <a:gd name="connsiteX5" fmla="*/ 412461 w 2790386"/>
              <a:gd name="connsiteY5" fmla="*/ 412461 h 824922"/>
              <a:gd name="connsiteX6" fmla="*/ 0 w 2790386"/>
              <a:gd name="connsiteY6" fmla="*/ 0 h 8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0386" h="824922">
                <a:moveTo>
                  <a:pt x="0" y="0"/>
                </a:moveTo>
                <a:lnTo>
                  <a:pt x="2377925" y="0"/>
                </a:lnTo>
                <a:lnTo>
                  <a:pt x="2790386" y="412461"/>
                </a:lnTo>
                <a:lnTo>
                  <a:pt x="2377925" y="824922"/>
                </a:lnTo>
                <a:lnTo>
                  <a:pt x="0" y="824922"/>
                </a:lnTo>
                <a:lnTo>
                  <a:pt x="412461" y="412461"/>
                </a:lnTo>
                <a:lnTo>
                  <a:pt x="0" y="0"/>
                </a:lnTo>
                <a:close/>
              </a:path>
            </a:pathLst>
          </a:custGeom>
          <a:solidFill>
            <a:srgbClr val="0F5D61">
              <a:alpha val="70000"/>
            </a:srgbClr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274320" tIns="24003" rIns="274320" bIns="24003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Validation and documentation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93B50F-33FC-B746-68CC-2D0BC07ED5A2}"/>
              </a:ext>
            </a:extLst>
          </p:cNvPr>
          <p:cNvSpPr/>
          <p:nvPr/>
        </p:nvSpPr>
        <p:spPr>
          <a:xfrm>
            <a:off x="7800434" y="3126715"/>
            <a:ext cx="2453508" cy="161945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0B4649"/>
            </a:solidFill>
            <a:prstDash val="dash"/>
            <a:miter lim="800000"/>
          </a:ln>
          <a:effectLst/>
        </p:spPr>
        <p:txBody>
          <a:bodyPr lIns="45720" rIns="45720" bIns="45720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Objectives: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85725" marR="0" lvl="1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Document actionable recommendations</a:t>
            </a:r>
          </a:p>
          <a:p>
            <a:pPr marL="85725" marR="0" lvl="1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Ensure consensus and consistency</a:t>
            </a:r>
          </a:p>
          <a:p>
            <a:pPr marL="85725" marR="0" lvl="1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Develop final recommendation materials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081B2C-F144-F4FF-D11D-F90E8F1D341B}"/>
              </a:ext>
            </a:extLst>
          </p:cNvPr>
          <p:cNvSpPr/>
          <p:nvPr/>
        </p:nvSpPr>
        <p:spPr>
          <a:xfrm>
            <a:off x="299555" y="2059531"/>
            <a:ext cx="3605046" cy="3912644"/>
          </a:xfrm>
          <a:prstGeom prst="rect">
            <a:avLst/>
          </a:prstGeom>
          <a:solidFill>
            <a:srgbClr val="E6E6E6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274320" tIns="24003" rIns="274320" bIns="24003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1">
            <a:extLst>
              <a:ext uri="{FF2B5EF4-FFF2-40B4-BE49-F238E27FC236}">
                <a16:creationId xmlns:a16="http://schemas.microsoft.com/office/drawing/2014/main" id="{0739FC43-945B-62A7-107F-B86FFB2CAD26}"/>
              </a:ext>
            </a:extLst>
          </p:cNvPr>
          <p:cNvSpPr/>
          <p:nvPr/>
        </p:nvSpPr>
        <p:spPr>
          <a:xfrm>
            <a:off x="390629" y="2261502"/>
            <a:ext cx="2209222" cy="704911"/>
          </a:xfrm>
          <a:custGeom>
            <a:avLst/>
            <a:gdLst>
              <a:gd name="connsiteX0" fmla="*/ 0 w 2790386"/>
              <a:gd name="connsiteY0" fmla="*/ 0 h 824922"/>
              <a:gd name="connsiteX1" fmla="*/ 2377925 w 2790386"/>
              <a:gd name="connsiteY1" fmla="*/ 0 h 824922"/>
              <a:gd name="connsiteX2" fmla="*/ 2790386 w 2790386"/>
              <a:gd name="connsiteY2" fmla="*/ 412461 h 824922"/>
              <a:gd name="connsiteX3" fmla="*/ 2377925 w 2790386"/>
              <a:gd name="connsiteY3" fmla="*/ 824922 h 824922"/>
              <a:gd name="connsiteX4" fmla="*/ 0 w 2790386"/>
              <a:gd name="connsiteY4" fmla="*/ 824922 h 824922"/>
              <a:gd name="connsiteX5" fmla="*/ 412461 w 2790386"/>
              <a:gd name="connsiteY5" fmla="*/ 412461 h 824922"/>
              <a:gd name="connsiteX6" fmla="*/ 0 w 2790386"/>
              <a:gd name="connsiteY6" fmla="*/ 0 h 8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0386" h="824922">
                <a:moveTo>
                  <a:pt x="0" y="0"/>
                </a:moveTo>
                <a:lnTo>
                  <a:pt x="2377925" y="0"/>
                </a:lnTo>
                <a:lnTo>
                  <a:pt x="2790386" y="412461"/>
                </a:lnTo>
                <a:lnTo>
                  <a:pt x="2377925" y="824922"/>
                </a:lnTo>
                <a:lnTo>
                  <a:pt x="0" y="824922"/>
                </a:lnTo>
                <a:lnTo>
                  <a:pt x="412461" y="412461"/>
                </a:lnTo>
                <a:lnTo>
                  <a:pt x="0" y="0"/>
                </a:lnTo>
                <a:close/>
              </a:path>
            </a:pathLst>
          </a:custGeom>
          <a:solidFill>
            <a:srgbClr val="0B4649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274320" tIns="24003" rIns="274320" bIns="24003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 design and stakeholder engagement</a:t>
            </a:r>
          </a:p>
        </p:txBody>
      </p:sp>
      <p:sp>
        <p:nvSpPr>
          <p:cNvPr id="8" name="Star: 12 Points 2">
            <a:extLst>
              <a:ext uri="{FF2B5EF4-FFF2-40B4-BE49-F238E27FC236}">
                <a16:creationId xmlns:a16="http://schemas.microsoft.com/office/drawing/2014/main" id="{33FD45ED-B733-DB18-C0D0-DDB963E598D3}"/>
              </a:ext>
            </a:extLst>
          </p:cNvPr>
          <p:cNvSpPr/>
          <p:nvPr/>
        </p:nvSpPr>
        <p:spPr>
          <a:xfrm>
            <a:off x="2599851" y="2051582"/>
            <a:ext cx="1183114" cy="1097280"/>
          </a:xfrm>
          <a:prstGeom prst="star12">
            <a:avLst/>
          </a:prstGeom>
          <a:solidFill>
            <a:srgbClr val="0B4649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none" lIns="0" tIns="0" rIns="0" bIns="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Workshop </a:t>
            </a:r>
          </a:p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6919AD-927B-7404-F15E-01674B9A1058}"/>
              </a:ext>
            </a:extLst>
          </p:cNvPr>
          <p:cNvSpPr/>
          <p:nvPr/>
        </p:nvSpPr>
        <p:spPr>
          <a:xfrm>
            <a:off x="411776" y="3107663"/>
            <a:ext cx="3376441" cy="163850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0B4649"/>
            </a:solidFill>
            <a:prstDash val="dash"/>
            <a:miter lim="800000"/>
          </a:ln>
          <a:effectLst/>
        </p:spPr>
        <p:txBody>
          <a:bodyPr lIns="45720" rIns="45720" bIns="45720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Objectives: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Develop workplan and timeline 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Engage key stakeholders 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Define list of vaccines and the timeframe to be considered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Select criteria for decision-making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Plan for data collection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72C8CB-4AB0-CC4D-9DC3-84C93A5DBACB}"/>
              </a:ext>
            </a:extLst>
          </p:cNvPr>
          <p:cNvSpPr/>
          <p:nvPr/>
        </p:nvSpPr>
        <p:spPr>
          <a:xfrm>
            <a:off x="289076" y="1457360"/>
            <a:ext cx="3602124" cy="470809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274320" tIns="24003" rIns="274320" bIns="24003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1: Framework Adaptation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DCE0E1-2387-6475-DC34-F5E0C0E94841}"/>
              </a:ext>
            </a:extLst>
          </p:cNvPr>
          <p:cNvSpPr/>
          <p:nvPr/>
        </p:nvSpPr>
        <p:spPr>
          <a:xfrm>
            <a:off x="3995675" y="2056008"/>
            <a:ext cx="3602125" cy="3912644"/>
          </a:xfrm>
          <a:prstGeom prst="rect">
            <a:avLst/>
          </a:prstGeom>
          <a:solidFill>
            <a:srgbClr val="E6E6E6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274320" tIns="24003" rIns="274320" bIns="24003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615AA7-2913-3DE9-7122-4296600E89A9}"/>
              </a:ext>
            </a:extLst>
          </p:cNvPr>
          <p:cNvSpPr/>
          <p:nvPr/>
        </p:nvSpPr>
        <p:spPr>
          <a:xfrm>
            <a:off x="4112061" y="3119060"/>
            <a:ext cx="3372896" cy="1627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0B4649"/>
            </a:solidFill>
            <a:prstDash val="dash"/>
            <a:miter lim="800000"/>
          </a:ln>
          <a:effectLst/>
        </p:spPr>
        <p:txBody>
          <a:bodyPr lIns="45720" rIns="45720" bIns="45720" rtlCol="0" anchor="t"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Objectives:</a:t>
            </a:r>
          </a:p>
          <a:p>
            <a:pPr marL="85725" marR="0" lvl="1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Collect and assess available data</a:t>
            </a:r>
          </a:p>
          <a:p>
            <a:pPr marL="85725" marR="0" lvl="1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Translate evidence into prioritizations using vaccine ranking 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Explore programmatic constraints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Develop sequencing recommendations</a:t>
            </a:r>
          </a:p>
        </p:txBody>
      </p:sp>
      <p:sp>
        <p:nvSpPr>
          <p:cNvPr id="14" name="Freeform: Shape 22">
            <a:extLst>
              <a:ext uri="{FF2B5EF4-FFF2-40B4-BE49-F238E27FC236}">
                <a16:creationId xmlns:a16="http://schemas.microsoft.com/office/drawing/2014/main" id="{7F9E88E8-B944-BC5C-5985-08A1917883E9}"/>
              </a:ext>
            </a:extLst>
          </p:cNvPr>
          <p:cNvSpPr/>
          <p:nvPr/>
        </p:nvSpPr>
        <p:spPr>
          <a:xfrm>
            <a:off x="4081510" y="2260824"/>
            <a:ext cx="2238741" cy="704911"/>
          </a:xfrm>
          <a:custGeom>
            <a:avLst/>
            <a:gdLst>
              <a:gd name="connsiteX0" fmla="*/ 0 w 3021598"/>
              <a:gd name="connsiteY0" fmla="*/ 0 h 824922"/>
              <a:gd name="connsiteX1" fmla="*/ 2609137 w 3021598"/>
              <a:gd name="connsiteY1" fmla="*/ 0 h 824922"/>
              <a:gd name="connsiteX2" fmla="*/ 3021598 w 3021598"/>
              <a:gd name="connsiteY2" fmla="*/ 412461 h 824922"/>
              <a:gd name="connsiteX3" fmla="*/ 2609137 w 3021598"/>
              <a:gd name="connsiteY3" fmla="*/ 824922 h 824922"/>
              <a:gd name="connsiteX4" fmla="*/ 0 w 3021598"/>
              <a:gd name="connsiteY4" fmla="*/ 824922 h 824922"/>
              <a:gd name="connsiteX5" fmla="*/ 412461 w 3021598"/>
              <a:gd name="connsiteY5" fmla="*/ 412461 h 824922"/>
              <a:gd name="connsiteX6" fmla="*/ 0 w 3021598"/>
              <a:gd name="connsiteY6" fmla="*/ 0 h 8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1598" h="824922">
                <a:moveTo>
                  <a:pt x="0" y="0"/>
                </a:moveTo>
                <a:lnTo>
                  <a:pt x="2609137" y="0"/>
                </a:lnTo>
                <a:lnTo>
                  <a:pt x="3021598" y="412461"/>
                </a:lnTo>
                <a:lnTo>
                  <a:pt x="2609137" y="824922"/>
                </a:lnTo>
                <a:lnTo>
                  <a:pt x="0" y="824922"/>
                </a:lnTo>
                <a:lnTo>
                  <a:pt x="412461" y="412461"/>
                </a:lnTo>
                <a:lnTo>
                  <a:pt x="0" y="0"/>
                </a:lnTo>
                <a:close/>
              </a:path>
            </a:pathLst>
          </a:custGeom>
          <a:solidFill>
            <a:srgbClr val="0F5D61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274320" tIns="24003" rIns="274320" bIns="24003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collection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Star: 12 Points 18">
            <a:extLst>
              <a:ext uri="{FF2B5EF4-FFF2-40B4-BE49-F238E27FC236}">
                <a16:creationId xmlns:a16="http://schemas.microsoft.com/office/drawing/2014/main" id="{038BC99A-E95E-F2D0-771F-2225A2CC4EE8}"/>
              </a:ext>
            </a:extLst>
          </p:cNvPr>
          <p:cNvSpPr/>
          <p:nvPr/>
        </p:nvSpPr>
        <p:spPr>
          <a:xfrm>
            <a:off x="6320251" y="2051582"/>
            <a:ext cx="1183115" cy="1097280"/>
          </a:xfrm>
          <a:prstGeom prst="star12">
            <a:avLst/>
          </a:prstGeom>
          <a:solidFill>
            <a:srgbClr val="0F5D61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none" lIns="0" tIns="0" rIns="0" bIns="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Workshop</a:t>
            </a:r>
          </a:p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3A4F6B-3C62-22E0-D29D-24E7559DE37A}"/>
              </a:ext>
            </a:extLst>
          </p:cNvPr>
          <p:cNvSpPr/>
          <p:nvPr/>
        </p:nvSpPr>
        <p:spPr>
          <a:xfrm>
            <a:off x="3985197" y="1453838"/>
            <a:ext cx="3602125" cy="470809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274320" tIns="24003" rIns="274320" bIns="24003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2: Assessment, Prioritization and Sequencing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FD5E4A-567B-5A80-8BB3-3AA10125B350}"/>
              </a:ext>
            </a:extLst>
          </p:cNvPr>
          <p:cNvSpPr/>
          <p:nvPr/>
        </p:nvSpPr>
        <p:spPr>
          <a:xfrm>
            <a:off x="7503366" y="1453838"/>
            <a:ext cx="3031174" cy="470809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274320" tIns="24003" rIns="274320" bIns="24003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3: Recommendations</a:t>
            </a:r>
          </a:p>
        </p:txBody>
      </p:sp>
      <p:sp>
        <p:nvSpPr>
          <p:cNvPr id="18" name="Arrow: Pentagon 49">
            <a:extLst>
              <a:ext uri="{FF2B5EF4-FFF2-40B4-BE49-F238E27FC236}">
                <a16:creationId xmlns:a16="http://schemas.microsoft.com/office/drawing/2014/main" id="{003DA500-FC52-C816-76B0-24AFC7255604}"/>
              </a:ext>
            </a:extLst>
          </p:cNvPr>
          <p:cNvSpPr/>
          <p:nvPr/>
        </p:nvSpPr>
        <p:spPr>
          <a:xfrm>
            <a:off x="10461064" y="2056009"/>
            <a:ext cx="1490666" cy="3912642"/>
          </a:xfrm>
          <a:prstGeom prst="homePlate">
            <a:avLst/>
          </a:prstGeom>
          <a:solidFill>
            <a:srgbClr val="0B4649">
              <a:alpha val="85882"/>
            </a:srgbClr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91440" tIns="0" rIns="0" bIns="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Endorsement by Ministry of Health and integration into national program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5E5F80-6392-529C-DBC9-F6489093064B}"/>
              </a:ext>
            </a:extLst>
          </p:cNvPr>
          <p:cNvSpPr/>
          <p:nvPr/>
        </p:nvSpPr>
        <p:spPr>
          <a:xfrm>
            <a:off x="409191" y="4846771"/>
            <a:ext cx="3376441" cy="1001991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0B4649"/>
            </a:solidFill>
            <a:prstDash val="dash"/>
            <a:miter lim="800000"/>
          </a:ln>
          <a:effectLst/>
        </p:spPr>
        <p:txBody>
          <a:bodyPr lIns="45720" rIns="45720" bIns="45720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Output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Prioritized and weighted criteria for decision-making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Preselection of vaccines to consider for introduction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Workplan to collect and prepare data for assessment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BA472E-F84D-2695-A6E9-554CB13942DE}"/>
              </a:ext>
            </a:extLst>
          </p:cNvPr>
          <p:cNvSpPr/>
          <p:nvPr/>
        </p:nvSpPr>
        <p:spPr>
          <a:xfrm>
            <a:off x="4108516" y="4846771"/>
            <a:ext cx="3376441" cy="1001991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0B4649"/>
            </a:solidFill>
            <a:prstDash val="dash"/>
            <a:miter lim="800000"/>
          </a:ln>
          <a:effectLst/>
        </p:spPr>
        <p:txBody>
          <a:bodyPr lIns="45720" tIns="45720" rIns="45720" bIns="45720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Output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Prioritized vaccine lists for introduction (high,  medium and low priority)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Scenarii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for sequencing based on known constraints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A6F6C8-A09A-C014-1BD2-703A2055500D}"/>
              </a:ext>
            </a:extLst>
          </p:cNvPr>
          <p:cNvSpPr/>
          <p:nvPr/>
        </p:nvSpPr>
        <p:spPr>
          <a:xfrm>
            <a:off x="7800435" y="4846771"/>
            <a:ext cx="2453508" cy="1001991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0B4649"/>
            </a:solidFill>
            <a:prstDash val="dash"/>
            <a:miter lim="800000"/>
          </a:ln>
          <a:effectLst/>
        </p:spPr>
        <p:txBody>
          <a:bodyPr lIns="45720" rIns="45720" bIns="45720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Output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Finalized recommendation shared with EPI and Ministry of Health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5D10D2-F599-A315-C067-30416B9176E7}"/>
              </a:ext>
            </a:extLst>
          </p:cNvPr>
          <p:cNvSpPr/>
          <p:nvPr/>
        </p:nvSpPr>
        <p:spPr>
          <a:xfrm>
            <a:off x="837627" y="1769895"/>
            <a:ext cx="2507274" cy="262354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 month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122F85-5174-E95C-AE20-6D2EC39DECBA}"/>
              </a:ext>
            </a:extLst>
          </p:cNvPr>
          <p:cNvSpPr/>
          <p:nvPr/>
        </p:nvSpPr>
        <p:spPr>
          <a:xfrm>
            <a:off x="4527080" y="1825311"/>
            <a:ext cx="2507274" cy="262354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 months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71BF76-F242-D351-6C9C-C72A8C06374E}"/>
              </a:ext>
            </a:extLst>
          </p:cNvPr>
          <p:cNvSpPr/>
          <p:nvPr/>
        </p:nvSpPr>
        <p:spPr>
          <a:xfrm>
            <a:off x="7775795" y="1765976"/>
            <a:ext cx="2507274" cy="262354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 months</a:t>
            </a:r>
          </a:p>
        </p:txBody>
      </p:sp>
    </p:spTree>
    <p:extLst>
      <p:ext uri="{BB962C8B-B14F-4D97-AF65-F5344CB8AC3E}">
        <p14:creationId xmlns:p14="http://schemas.microsoft.com/office/powerpoint/2010/main" val="2184677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27;p16">
            <a:extLst>
              <a:ext uri="{FF2B5EF4-FFF2-40B4-BE49-F238E27FC236}">
                <a16:creationId xmlns:a16="http://schemas.microsoft.com/office/drawing/2014/main" id="{434BE2C4-16E7-79AB-9DF1-6CA87ADCE4C3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26;p14">
            <a:extLst>
              <a:ext uri="{FF2B5EF4-FFF2-40B4-BE49-F238E27FC236}">
                <a16:creationId xmlns:a16="http://schemas.microsoft.com/office/drawing/2014/main" id="{64F7B79C-4CFB-DD7A-D0CF-62F7335D9A0E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u="none" strike="noStrike" kern="0" cap="none" spc="0" normalizeH="0" baseline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A straightforward 9-step process for prioritization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AE6EBD-2527-8BD5-D7FA-D7D4FCBAB03E}"/>
              </a:ext>
            </a:extLst>
          </p:cNvPr>
          <p:cNvSpPr txBox="1"/>
          <p:nvPr/>
        </p:nvSpPr>
        <p:spPr>
          <a:xfrm>
            <a:off x="1013762" y="5761743"/>
            <a:ext cx="55668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9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30DCF66-7F12-2FCD-F753-EA15BF0E35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937275"/>
              </p:ext>
            </p:extLst>
          </p:nvPr>
        </p:nvGraphicFramePr>
        <p:xfrm>
          <a:off x="600764" y="1182758"/>
          <a:ext cx="11423547" cy="5257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1794">
                  <a:extLst>
                    <a:ext uri="{9D8B030D-6E8A-4147-A177-3AD203B41FA5}">
                      <a16:colId xmlns:a16="http://schemas.microsoft.com/office/drawing/2014/main" val="4206561777"/>
                    </a:ext>
                  </a:extLst>
                </a:gridCol>
                <a:gridCol w="9895403">
                  <a:extLst>
                    <a:ext uri="{9D8B030D-6E8A-4147-A177-3AD203B41FA5}">
                      <a16:colId xmlns:a16="http://schemas.microsoft.com/office/drawing/2014/main" val="1940179211"/>
                    </a:ext>
                  </a:extLst>
                </a:gridCol>
                <a:gridCol w="1096350">
                  <a:extLst>
                    <a:ext uri="{9D8B030D-6E8A-4147-A177-3AD203B41FA5}">
                      <a16:colId xmlns:a16="http://schemas.microsoft.com/office/drawing/2014/main" val="512370050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2800" b="1" noProof="0" dirty="0">
                          <a:solidFill>
                            <a:srgbClr val="0F5D61"/>
                          </a:solidFill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Preselect 4-6 vaccines to be included in the exercise</a:t>
                      </a:r>
                      <a:r>
                        <a:rPr lang="en-US" sz="1600" b="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(voting through an online questionnaire can help)</a:t>
                      </a:r>
                      <a:endParaRPr lang="en-US" sz="1600" b="1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b="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1940235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2800" b="1" noProof="0" dirty="0">
                          <a:solidFill>
                            <a:srgbClr val="0F5D61"/>
                          </a:solidFill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Review and select 10 to 15 criteria out of 71 proposed and assign weight to each criteria </a:t>
                      </a:r>
                      <a:r>
                        <a:rPr lang="en-US" sz="1600" b="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(voting through an online questionnaire can help)</a:t>
                      </a:r>
                      <a:endParaRPr lang="en-US" sz="1600" b="1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b="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407749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2800" b="1" noProof="0" dirty="0">
                          <a:solidFill>
                            <a:srgbClr val="0F5D61"/>
                          </a:solidFill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Define measurable indicators for each criteria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b="0" i="1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722320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2800" b="1" noProof="0" dirty="0">
                          <a:solidFill>
                            <a:srgbClr val="0F5D61"/>
                          </a:solidFill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Collect indicator</a:t>
                      </a:r>
                      <a:r>
                        <a:rPr lang="en-US" sz="1600" b="1" baseline="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6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data and prepare content to allow for easy comparison of vaccines for each criteria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b="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9476276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2800" b="1" noProof="0" dirty="0">
                          <a:solidFill>
                            <a:srgbClr val="0F5D61"/>
                          </a:solidFill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Rank vaccines on importance</a:t>
                      </a:r>
                      <a:r>
                        <a:rPr lang="en-US" sz="1600" b="0" baseline="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criteria (e.g. burden of disease, benefits of the vaccine)</a:t>
                      </a:r>
                      <a:r>
                        <a:rPr lang="en-US" sz="16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criteria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b="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3667864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2800" b="1" noProof="0" dirty="0">
                          <a:solidFill>
                            <a:srgbClr val="0F5D61"/>
                          </a:solidFill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Rank vaccines on feasibility criteria </a:t>
                      </a:r>
                      <a:r>
                        <a:rPr lang="en-US" sz="1600" b="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(e.g. programmatic, logistics)</a:t>
                      </a:r>
                      <a:endParaRPr lang="en-US" sz="1600" b="1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b="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434334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2800" b="1" noProof="0" dirty="0">
                          <a:solidFill>
                            <a:srgbClr val="0F5D61"/>
                          </a:solidFill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Based on importance and feasibility score, define </a:t>
                      </a:r>
                      <a:r>
                        <a:rPr lang="en-US" sz="1600" b="1" noProof="0" dirty="0">
                          <a:solidFill>
                            <a:srgbClr val="C00000"/>
                          </a:solidFill>
                        </a:rPr>
                        <a:t>priority level </a:t>
                      </a:r>
                      <a:r>
                        <a:rPr lang="en-US" sz="16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(high/medium/low) for each vaccine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b="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405398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2800" b="1" noProof="0" dirty="0">
                          <a:solidFill>
                            <a:srgbClr val="0F5D61"/>
                          </a:solidFill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Define </a:t>
                      </a:r>
                      <a:r>
                        <a:rPr lang="en-US" sz="1600" b="1" noProof="0" dirty="0">
                          <a:solidFill>
                            <a:srgbClr val="7030A0"/>
                          </a:solidFill>
                        </a:rPr>
                        <a:t>programmatic and vaccine-specific constraints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b="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129176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2800" b="1" noProof="0" dirty="0">
                          <a:solidFill>
                            <a:srgbClr val="0F5D61"/>
                          </a:solidFill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Draft scenarios based on </a:t>
                      </a:r>
                      <a:r>
                        <a:rPr lang="en-US" sz="1600" b="1" noProof="0" dirty="0">
                          <a:solidFill>
                            <a:srgbClr val="C00000"/>
                          </a:solidFill>
                        </a:rPr>
                        <a:t>priority level </a:t>
                      </a:r>
                      <a:r>
                        <a:rPr lang="en-US" sz="16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and </a:t>
                      </a:r>
                      <a:r>
                        <a:rPr lang="en-US" sz="1600" b="1" noProof="0" dirty="0">
                          <a:solidFill>
                            <a:srgbClr val="7030A0"/>
                          </a:solidFill>
                        </a:rPr>
                        <a:t>constraints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b="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180383"/>
                  </a:ext>
                </a:extLst>
              </a:tr>
            </a:tbl>
          </a:graphicData>
        </a:graphic>
      </p:graphicFrame>
      <p:sp>
        <p:nvSpPr>
          <p:cNvPr id="21" name="Star: 12 Points 2">
            <a:extLst>
              <a:ext uri="{FF2B5EF4-FFF2-40B4-BE49-F238E27FC236}">
                <a16:creationId xmlns:a16="http://schemas.microsoft.com/office/drawing/2014/main" id="{993EB10B-5B70-DDAC-4EE0-0369A0B6CDF0}"/>
              </a:ext>
            </a:extLst>
          </p:cNvPr>
          <p:cNvSpPr/>
          <p:nvPr/>
        </p:nvSpPr>
        <p:spPr>
          <a:xfrm>
            <a:off x="11283893" y="1162880"/>
            <a:ext cx="667837" cy="619386"/>
          </a:xfrm>
          <a:prstGeom prst="star12">
            <a:avLst/>
          </a:prstGeom>
          <a:solidFill>
            <a:srgbClr val="0B4649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none" lIns="0" tIns="0" rIns="0" bIns="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Workshop </a:t>
            </a:r>
          </a:p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4" name="Star: 12 Points 2">
            <a:extLst>
              <a:ext uri="{FF2B5EF4-FFF2-40B4-BE49-F238E27FC236}">
                <a16:creationId xmlns:a16="http://schemas.microsoft.com/office/drawing/2014/main" id="{E4ED2028-4E5F-C582-6412-E673547D802E}"/>
              </a:ext>
            </a:extLst>
          </p:cNvPr>
          <p:cNvSpPr/>
          <p:nvPr/>
        </p:nvSpPr>
        <p:spPr>
          <a:xfrm>
            <a:off x="11283893" y="1782266"/>
            <a:ext cx="667837" cy="619386"/>
          </a:xfrm>
          <a:prstGeom prst="star12">
            <a:avLst/>
          </a:prstGeom>
          <a:solidFill>
            <a:srgbClr val="0B4649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none" lIns="0" tIns="0" rIns="0" bIns="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Workshop </a:t>
            </a:r>
          </a:p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6" name="Star: 12 Points 2">
            <a:extLst>
              <a:ext uri="{FF2B5EF4-FFF2-40B4-BE49-F238E27FC236}">
                <a16:creationId xmlns:a16="http://schemas.microsoft.com/office/drawing/2014/main" id="{921A6280-6D74-EDF8-AE67-5BBCA01DC57A}"/>
              </a:ext>
            </a:extLst>
          </p:cNvPr>
          <p:cNvSpPr/>
          <p:nvPr/>
        </p:nvSpPr>
        <p:spPr>
          <a:xfrm>
            <a:off x="11283893" y="3458081"/>
            <a:ext cx="667837" cy="619386"/>
          </a:xfrm>
          <a:prstGeom prst="star12">
            <a:avLst/>
          </a:prstGeom>
          <a:solidFill>
            <a:srgbClr val="0F5D61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none" lIns="0" tIns="0" rIns="0" bIns="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</a:pPr>
            <a:endParaRPr lang="en-GB" sz="900" b="1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</a:pPr>
            <a:r>
              <a:rPr lang="en-GB" sz="900" b="1" kern="0" dirty="0">
                <a:solidFill>
                  <a:prstClr val="white"/>
                </a:solidFill>
                <a:latin typeface="Calibri" panose="020F0502020204030204"/>
              </a:rPr>
              <a:t>Workshop 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</a:pPr>
            <a:r>
              <a:rPr lang="en-GB" sz="900" b="1" kern="0">
                <a:solidFill>
                  <a:prstClr val="white"/>
                </a:solidFill>
                <a:latin typeface="Calibri" panose="020F0502020204030204"/>
              </a:rPr>
              <a:t>2</a:t>
            </a:r>
            <a:endParaRPr lang="en-GB" sz="90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Star: 12 Points 2">
            <a:extLst>
              <a:ext uri="{FF2B5EF4-FFF2-40B4-BE49-F238E27FC236}">
                <a16:creationId xmlns:a16="http://schemas.microsoft.com/office/drawing/2014/main" id="{C7E0088B-DABC-23E3-A2FD-FC2C214F79A5}"/>
              </a:ext>
            </a:extLst>
          </p:cNvPr>
          <p:cNvSpPr/>
          <p:nvPr/>
        </p:nvSpPr>
        <p:spPr>
          <a:xfrm>
            <a:off x="11283893" y="4060448"/>
            <a:ext cx="667837" cy="619386"/>
          </a:xfrm>
          <a:prstGeom prst="star12">
            <a:avLst/>
          </a:prstGeom>
          <a:solidFill>
            <a:srgbClr val="0F5D61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none" lIns="0" tIns="0" rIns="0" bIns="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</a:pPr>
            <a:endParaRPr lang="en-GB" sz="900" b="1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</a:pPr>
            <a:r>
              <a:rPr lang="en-GB" sz="900" b="1" kern="0" dirty="0">
                <a:solidFill>
                  <a:prstClr val="white"/>
                </a:solidFill>
                <a:latin typeface="Calibri" panose="020F0502020204030204"/>
              </a:rPr>
              <a:t>Workshop 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</a:pPr>
            <a:r>
              <a:rPr lang="en-GB" sz="900" b="1" kern="0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46" name="Star: 12 Points 2">
            <a:extLst>
              <a:ext uri="{FF2B5EF4-FFF2-40B4-BE49-F238E27FC236}">
                <a16:creationId xmlns:a16="http://schemas.microsoft.com/office/drawing/2014/main" id="{5CE3C1E2-97E4-C814-762A-48681A0EB0C6}"/>
              </a:ext>
            </a:extLst>
          </p:cNvPr>
          <p:cNvSpPr/>
          <p:nvPr/>
        </p:nvSpPr>
        <p:spPr>
          <a:xfrm>
            <a:off x="11283893" y="4662815"/>
            <a:ext cx="667837" cy="619386"/>
          </a:xfrm>
          <a:prstGeom prst="star12">
            <a:avLst/>
          </a:prstGeom>
          <a:solidFill>
            <a:srgbClr val="0F5D61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none" lIns="0" tIns="0" rIns="0" bIns="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</a:pPr>
            <a:endParaRPr lang="en-GB" sz="900" b="1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</a:pPr>
            <a:r>
              <a:rPr lang="en-GB" sz="900" b="1" kern="0" dirty="0">
                <a:solidFill>
                  <a:prstClr val="white"/>
                </a:solidFill>
                <a:latin typeface="Calibri" panose="020F0502020204030204"/>
              </a:rPr>
              <a:t>Workshop 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</a:pPr>
            <a:r>
              <a:rPr lang="en-GB" sz="900" b="1" kern="0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47" name="Star: 12 Points 2">
            <a:extLst>
              <a:ext uri="{FF2B5EF4-FFF2-40B4-BE49-F238E27FC236}">
                <a16:creationId xmlns:a16="http://schemas.microsoft.com/office/drawing/2014/main" id="{1E36FA51-EA10-050C-3301-DC0898FE9291}"/>
              </a:ext>
            </a:extLst>
          </p:cNvPr>
          <p:cNvSpPr/>
          <p:nvPr/>
        </p:nvSpPr>
        <p:spPr>
          <a:xfrm>
            <a:off x="11283893" y="5265182"/>
            <a:ext cx="667837" cy="619386"/>
          </a:xfrm>
          <a:prstGeom prst="star12">
            <a:avLst/>
          </a:prstGeom>
          <a:solidFill>
            <a:srgbClr val="0F5D61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none" lIns="0" tIns="0" rIns="0" bIns="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</a:pPr>
            <a:endParaRPr lang="en-GB" sz="900" b="1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</a:pPr>
            <a:r>
              <a:rPr lang="en-GB" sz="900" b="1" kern="0" dirty="0">
                <a:solidFill>
                  <a:prstClr val="white"/>
                </a:solidFill>
                <a:latin typeface="Calibri" panose="020F0502020204030204"/>
              </a:rPr>
              <a:t>Workshop 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</a:pPr>
            <a:r>
              <a:rPr lang="en-GB" sz="900" b="1" kern="0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48" name="Star: 12 Points 2">
            <a:extLst>
              <a:ext uri="{FF2B5EF4-FFF2-40B4-BE49-F238E27FC236}">
                <a16:creationId xmlns:a16="http://schemas.microsoft.com/office/drawing/2014/main" id="{41AC5BCE-2164-162A-390F-F47E82785799}"/>
              </a:ext>
            </a:extLst>
          </p:cNvPr>
          <p:cNvSpPr/>
          <p:nvPr/>
        </p:nvSpPr>
        <p:spPr>
          <a:xfrm>
            <a:off x="11283893" y="5867548"/>
            <a:ext cx="667837" cy="619386"/>
          </a:xfrm>
          <a:prstGeom prst="star12">
            <a:avLst/>
          </a:prstGeom>
          <a:solidFill>
            <a:srgbClr val="0F5D61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none" lIns="0" tIns="0" rIns="0" bIns="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</a:pPr>
            <a:endParaRPr lang="en-GB" sz="900" b="1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</a:pPr>
            <a:r>
              <a:rPr lang="en-GB" sz="900" b="1" kern="0" dirty="0">
                <a:solidFill>
                  <a:prstClr val="white"/>
                </a:solidFill>
                <a:latin typeface="Calibri" panose="020F0502020204030204"/>
              </a:rPr>
              <a:t>Workshop 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</a:pPr>
            <a:r>
              <a:rPr lang="en-GB" sz="900" b="1" kern="0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49" name="Freeform: Shape 22">
            <a:extLst>
              <a:ext uri="{FF2B5EF4-FFF2-40B4-BE49-F238E27FC236}">
                <a16:creationId xmlns:a16="http://schemas.microsoft.com/office/drawing/2014/main" id="{A4744D8B-E06D-77BB-041E-B8E29E7FA18E}"/>
              </a:ext>
            </a:extLst>
          </p:cNvPr>
          <p:cNvSpPr/>
          <p:nvPr/>
        </p:nvSpPr>
        <p:spPr>
          <a:xfrm>
            <a:off x="11198903" y="2473435"/>
            <a:ext cx="784665" cy="361732"/>
          </a:xfrm>
          <a:custGeom>
            <a:avLst/>
            <a:gdLst>
              <a:gd name="connsiteX0" fmla="*/ 0 w 3021598"/>
              <a:gd name="connsiteY0" fmla="*/ 0 h 824922"/>
              <a:gd name="connsiteX1" fmla="*/ 2609137 w 3021598"/>
              <a:gd name="connsiteY1" fmla="*/ 0 h 824922"/>
              <a:gd name="connsiteX2" fmla="*/ 3021598 w 3021598"/>
              <a:gd name="connsiteY2" fmla="*/ 412461 h 824922"/>
              <a:gd name="connsiteX3" fmla="*/ 2609137 w 3021598"/>
              <a:gd name="connsiteY3" fmla="*/ 824922 h 824922"/>
              <a:gd name="connsiteX4" fmla="*/ 0 w 3021598"/>
              <a:gd name="connsiteY4" fmla="*/ 824922 h 824922"/>
              <a:gd name="connsiteX5" fmla="*/ 412461 w 3021598"/>
              <a:gd name="connsiteY5" fmla="*/ 412461 h 824922"/>
              <a:gd name="connsiteX6" fmla="*/ 0 w 3021598"/>
              <a:gd name="connsiteY6" fmla="*/ 0 h 8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1598" h="824922">
                <a:moveTo>
                  <a:pt x="0" y="0"/>
                </a:moveTo>
                <a:lnTo>
                  <a:pt x="2609137" y="0"/>
                </a:lnTo>
                <a:lnTo>
                  <a:pt x="3021598" y="412461"/>
                </a:lnTo>
                <a:lnTo>
                  <a:pt x="2609137" y="824922"/>
                </a:lnTo>
                <a:lnTo>
                  <a:pt x="0" y="824922"/>
                </a:lnTo>
                <a:lnTo>
                  <a:pt x="412461" y="412461"/>
                </a:lnTo>
                <a:lnTo>
                  <a:pt x="0" y="0"/>
                </a:lnTo>
                <a:close/>
              </a:path>
            </a:pathLst>
          </a:custGeom>
          <a:solidFill>
            <a:srgbClr val="0F5D61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72000" tIns="24003" rIns="36000" bIns="24003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collection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0" name="Freeform: Shape 22">
            <a:extLst>
              <a:ext uri="{FF2B5EF4-FFF2-40B4-BE49-F238E27FC236}">
                <a16:creationId xmlns:a16="http://schemas.microsoft.com/office/drawing/2014/main" id="{967C44F5-DBFB-8F07-C1EC-B60DD80AB0DB}"/>
              </a:ext>
            </a:extLst>
          </p:cNvPr>
          <p:cNvSpPr/>
          <p:nvPr/>
        </p:nvSpPr>
        <p:spPr>
          <a:xfrm>
            <a:off x="11198903" y="3000349"/>
            <a:ext cx="784665" cy="361732"/>
          </a:xfrm>
          <a:custGeom>
            <a:avLst/>
            <a:gdLst>
              <a:gd name="connsiteX0" fmla="*/ 0 w 3021598"/>
              <a:gd name="connsiteY0" fmla="*/ 0 h 824922"/>
              <a:gd name="connsiteX1" fmla="*/ 2609137 w 3021598"/>
              <a:gd name="connsiteY1" fmla="*/ 0 h 824922"/>
              <a:gd name="connsiteX2" fmla="*/ 3021598 w 3021598"/>
              <a:gd name="connsiteY2" fmla="*/ 412461 h 824922"/>
              <a:gd name="connsiteX3" fmla="*/ 2609137 w 3021598"/>
              <a:gd name="connsiteY3" fmla="*/ 824922 h 824922"/>
              <a:gd name="connsiteX4" fmla="*/ 0 w 3021598"/>
              <a:gd name="connsiteY4" fmla="*/ 824922 h 824922"/>
              <a:gd name="connsiteX5" fmla="*/ 412461 w 3021598"/>
              <a:gd name="connsiteY5" fmla="*/ 412461 h 824922"/>
              <a:gd name="connsiteX6" fmla="*/ 0 w 3021598"/>
              <a:gd name="connsiteY6" fmla="*/ 0 h 8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1598" h="824922">
                <a:moveTo>
                  <a:pt x="0" y="0"/>
                </a:moveTo>
                <a:lnTo>
                  <a:pt x="2609137" y="0"/>
                </a:lnTo>
                <a:lnTo>
                  <a:pt x="3021598" y="412461"/>
                </a:lnTo>
                <a:lnTo>
                  <a:pt x="2609137" y="824922"/>
                </a:lnTo>
                <a:lnTo>
                  <a:pt x="0" y="824922"/>
                </a:lnTo>
                <a:lnTo>
                  <a:pt x="412461" y="412461"/>
                </a:lnTo>
                <a:lnTo>
                  <a:pt x="0" y="0"/>
                </a:lnTo>
                <a:close/>
              </a:path>
            </a:pathLst>
          </a:custGeom>
          <a:solidFill>
            <a:srgbClr val="0F5D61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72000" tIns="24003" rIns="36000" bIns="24003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collection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207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D6CF8-F046-D890-F231-22E0A405C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27;p16">
            <a:extLst>
              <a:ext uri="{FF2B5EF4-FFF2-40B4-BE49-F238E27FC236}">
                <a16:creationId xmlns:a16="http://schemas.microsoft.com/office/drawing/2014/main" id="{B126F5D2-F666-1248-D664-534BCCF0C944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414141"/>
              </a:solidFill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126;p14">
            <a:extLst>
              <a:ext uri="{FF2B5EF4-FFF2-40B4-BE49-F238E27FC236}">
                <a16:creationId xmlns:a16="http://schemas.microsoft.com/office/drawing/2014/main" id="{9F9FC8CF-FEE3-0666-8CC5-1107C015D39C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sz="2400" kern="0" dirty="0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This process is embedded in the larger plan resulting in the drafting and endorsement of recommendations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F5D61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A179B8-97E9-6E72-2EAC-FB48F9C886C0}"/>
              </a:ext>
            </a:extLst>
          </p:cNvPr>
          <p:cNvSpPr/>
          <p:nvPr/>
        </p:nvSpPr>
        <p:spPr>
          <a:xfrm>
            <a:off x="9361276" y="2056009"/>
            <a:ext cx="2446035" cy="1092854"/>
          </a:xfrm>
          <a:prstGeom prst="rect">
            <a:avLst/>
          </a:prstGeom>
          <a:solidFill>
            <a:srgbClr val="E6E6E6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274320" tIns="24003" rIns="274320" bIns="24003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reeform: Shape 28">
            <a:extLst>
              <a:ext uri="{FF2B5EF4-FFF2-40B4-BE49-F238E27FC236}">
                <a16:creationId xmlns:a16="http://schemas.microsoft.com/office/drawing/2014/main" id="{E5FEEF10-EA6B-0C0B-0D69-4F2DF95FB418}"/>
              </a:ext>
            </a:extLst>
          </p:cNvPr>
          <p:cNvSpPr/>
          <p:nvPr/>
        </p:nvSpPr>
        <p:spPr>
          <a:xfrm>
            <a:off x="9521731" y="2255530"/>
            <a:ext cx="2205215" cy="704911"/>
          </a:xfrm>
          <a:custGeom>
            <a:avLst/>
            <a:gdLst>
              <a:gd name="connsiteX0" fmla="*/ 0 w 2790386"/>
              <a:gd name="connsiteY0" fmla="*/ 0 h 824922"/>
              <a:gd name="connsiteX1" fmla="*/ 2377925 w 2790386"/>
              <a:gd name="connsiteY1" fmla="*/ 0 h 824922"/>
              <a:gd name="connsiteX2" fmla="*/ 2790386 w 2790386"/>
              <a:gd name="connsiteY2" fmla="*/ 412461 h 824922"/>
              <a:gd name="connsiteX3" fmla="*/ 2377925 w 2790386"/>
              <a:gd name="connsiteY3" fmla="*/ 824922 h 824922"/>
              <a:gd name="connsiteX4" fmla="*/ 0 w 2790386"/>
              <a:gd name="connsiteY4" fmla="*/ 824922 h 824922"/>
              <a:gd name="connsiteX5" fmla="*/ 412461 w 2790386"/>
              <a:gd name="connsiteY5" fmla="*/ 412461 h 824922"/>
              <a:gd name="connsiteX6" fmla="*/ 0 w 2790386"/>
              <a:gd name="connsiteY6" fmla="*/ 0 h 8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0386" h="824922">
                <a:moveTo>
                  <a:pt x="0" y="0"/>
                </a:moveTo>
                <a:lnTo>
                  <a:pt x="2377925" y="0"/>
                </a:lnTo>
                <a:lnTo>
                  <a:pt x="2790386" y="412461"/>
                </a:lnTo>
                <a:lnTo>
                  <a:pt x="2377925" y="824922"/>
                </a:lnTo>
                <a:lnTo>
                  <a:pt x="0" y="824922"/>
                </a:lnTo>
                <a:lnTo>
                  <a:pt x="412461" y="412461"/>
                </a:lnTo>
                <a:lnTo>
                  <a:pt x="0" y="0"/>
                </a:lnTo>
                <a:close/>
              </a:path>
            </a:pathLst>
          </a:custGeom>
          <a:solidFill>
            <a:srgbClr val="0F5D61">
              <a:alpha val="70000"/>
            </a:srgbClr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274320" tIns="24003" rIns="274320" bIns="24003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Validation and documentation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4B0CF8-6F36-F995-47F1-6A3631499898}"/>
              </a:ext>
            </a:extLst>
          </p:cNvPr>
          <p:cNvSpPr/>
          <p:nvPr/>
        </p:nvSpPr>
        <p:spPr>
          <a:xfrm>
            <a:off x="299555" y="2059531"/>
            <a:ext cx="3605046" cy="1092854"/>
          </a:xfrm>
          <a:prstGeom prst="rect">
            <a:avLst/>
          </a:prstGeom>
          <a:solidFill>
            <a:srgbClr val="E6E6E6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274320" tIns="24003" rIns="274320" bIns="24003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1">
            <a:extLst>
              <a:ext uri="{FF2B5EF4-FFF2-40B4-BE49-F238E27FC236}">
                <a16:creationId xmlns:a16="http://schemas.microsoft.com/office/drawing/2014/main" id="{8AF4295D-5B40-DBE8-D6C6-FD260456900B}"/>
              </a:ext>
            </a:extLst>
          </p:cNvPr>
          <p:cNvSpPr/>
          <p:nvPr/>
        </p:nvSpPr>
        <p:spPr>
          <a:xfrm>
            <a:off x="390629" y="2261502"/>
            <a:ext cx="2209222" cy="704911"/>
          </a:xfrm>
          <a:custGeom>
            <a:avLst/>
            <a:gdLst>
              <a:gd name="connsiteX0" fmla="*/ 0 w 2790386"/>
              <a:gd name="connsiteY0" fmla="*/ 0 h 824922"/>
              <a:gd name="connsiteX1" fmla="*/ 2377925 w 2790386"/>
              <a:gd name="connsiteY1" fmla="*/ 0 h 824922"/>
              <a:gd name="connsiteX2" fmla="*/ 2790386 w 2790386"/>
              <a:gd name="connsiteY2" fmla="*/ 412461 h 824922"/>
              <a:gd name="connsiteX3" fmla="*/ 2377925 w 2790386"/>
              <a:gd name="connsiteY3" fmla="*/ 824922 h 824922"/>
              <a:gd name="connsiteX4" fmla="*/ 0 w 2790386"/>
              <a:gd name="connsiteY4" fmla="*/ 824922 h 824922"/>
              <a:gd name="connsiteX5" fmla="*/ 412461 w 2790386"/>
              <a:gd name="connsiteY5" fmla="*/ 412461 h 824922"/>
              <a:gd name="connsiteX6" fmla="*/ 0 w 2790386"/>
              <a:gd name="connsiteY6" fmla="*/ 0 h 8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0386" h="824922">
                <a:moveTo>
                  <a:pt x="0" y="0"/>
                </a:moveTo>
                <a:lnTo>
                  <a:pt x="2377925" y="0"/>
                </a:lnTo>
                <a:lnTo>
                  <a:pt x="2790386" y="412461"/>
                </a:lnTo>
                <a:lnTo>
                  <a:pt x="2377925" y="824922"/>
                </a:lnTo>
                <a:lnTo>
                  <a:pt x="0" y="824922"/>
                </a:lnTo>
                <a:lnTo>
                  <a:pt x="412461" y="412461"/>
                </a:lnTo>
                <a:lnTo>
                  <a:pt x="0" y="0"/>
                </a:lnTo>
                <a:close/>
              </a:path>
            </a:pathLst>
          </a:custGeom>
          <a:solidFill>
            <a:srgbClr val="0B4649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274320" tIns="24003" rIns="274320" bIns="24003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 design and stakeholder engagement</a:t>
            </a:r>
          </a:p>
        </p:txBody>
      </p:sp>
      <p:sp>
        <p:nvSpPr>
          <p:cNvPr id="8" name="Star: 12 Points 2">
            <a:extLst>
              <a:ext uri="{FF2B5EF4-FFF2-40B4-BE49-F238E27FC236}">
                <a16:creationId xmlns:a16="http://schemas.microsoft.com/office/drawing/2014/main" id="{47C03314-FF4D-F93C-A759-9D117C098507}"/>
              </a:ext>
            </a:extLst>
          </p:cNvPr>
          <p:cNvSpPr/>
          <p:nvPr/>
        </p:nvSpPr>
        <p:spPr>
          <a:xfrm>
            <a:off x="2599851" y="2051582"/>
            <a:ext cx="1183114" cy="1097280"/>
          </a:xfrm>
          <a:prstGeom prst="star12">
            <a:avLst/>
          </a:prstGeom>
          <a:solidFill>
            <a:srgbClr val="0B4649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none" lIns="0" tIns="0" rIns="0" bIns="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Workshop </a:t>
            </a:r>
          </a:p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E31CD6-481E-0B7C-F864-A2501E642543}"/>
              </a:ext>
            </a:extLst>
          </p:cNvPr>
          <p:cNvSpPr/>
          <p:nvPr/>
        </p:nvSpPr>
        <p:spPr>
          <a:xfrm>
            <a:off x="289076" y="1379303"/>
            <a:ext cx="3602124" cy="470809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274320" tIns="24003" rIns="274320" bIns="24003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1: Framework Adaptation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DDA245-A1B8-2E72-3EB2-3B2FE27D0366}"/>
              </a:ext>
            </a:extLst>
          </p:cNvPr>
          <p:cNvSpPr/>
          <p:nvPr/>
        </p:nvSpPr>
        <p:spPr>
          <a:xfrm>
            <a:off x="4074039" y="2056008"/>
            <a:ext cx="5007114" cy="1092854"/>
          </a:xfrm>
          <a:prstGeom prst="rect">
            <a:avLst/>
          </a:prstGeom>
          <a:solidFill>
            <a:srgbClr val="E6E6E6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274320" tIns="24003" rIns="274320" bIns="24003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22">
            <a:extLst>
              <a:ext uri="{FF2B5EF4-FFF2-40B4-BE49-F238E27FC236}">
                <a16:creationId xmlns:a16="http://schemas.microsoft.com/office/drawing/2014/main" id="{70A1401E-ACA4-206A-4C57-62B96DDC3398}"/>
              </a:ext>
            </a:extLst>
          </p:cNvPr>
          <p:cNvSpPr/>
          <p:nvPr/>
        </p:nvSpPr>
        <p:spPr>
          <a:xfrm>
            <a:off x="4204171" y="2260824"/>
            <a:ext cx="2642676" cy="704911"/>
          </a:xfrm>
          <a:custGeom>
            <a:avLst/>
            <a:gdLst>
              <a:gd name="connsiteX0" fmla="*/ 0 w 3021598"/>
              <a:gd name="connsiteY0" fmla="*/ 0 h 824922"/>
              <a:gd name="connsiteX1" fmla="*/ 2609137 w 3021598"/>
              <a:gd name="connsiteY1" fmla="*/ 0 h 824922"/>
              <a:gd name="connsiteX2" fmla="*/ 3021598 w 3021598"/>
              <a:gd name="connsiteY2" fmla="*/ 412461 h 824922"/>
              <a:gd name="connsiteX3" fmla="*/ 2609137 w 3021598"/>
              <a:gd name="connsiteY3" fmla="*/ 824922 h 824922"/>
              <a:gd name="connsiteX4" fmla="*/ 0 w 3021598"/>
              <a:gd name="connsiteY4" fmla="*/ 824922 h 824922"/>
              <a:gd name="connsiteX5" fmla="*/ 412461 w 3021598"/>
              <a:gd name="connsiteY5" fmla="*/ 412461 h 824922"/>
              <a:gd name="connsiteX6" fmla="*/ 0 w 3021598"/>
              <a:gd name="connsiteY6" fmla="*/ 0 h 8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1598" h="824922">
                <a:moveTo>
                  <a:pt x="0" y="0"/>
                </a:moveTo>
                <a:lnTo>
                  <a:pt x="2609137" y="0"/>
                </a:lnTo>
                <a:lnTo>
                  <a:pt x="3021598" y="412461"/>
                </a:lnTo>
                <a:lnTo>
                  <a:pt x="2609137" y="824922"/>
                </a:lnTo>
                <a:lnTo>
                  <a:pt x="0" y="824922"/>
                </a:lnTo>
                <a:lnTo>
                  <a:pt x="412461" y="412461"/>
                </a:lnTo>
                <a:lnTo>
                  <a:pt x="0" y="0"/>
                </a:lnTo>
                <a:close/>
              </a:path>
            </a:pathLst>
          </a:custGeom>
          <a:solidFill>
            <a:srgbClr val="0F5D61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274320" tIns="24003" rIns="274320" bIns="24003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collection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Star: 12 Points 18">
            <a:extLst>
              <a:ext uri="{FF2B5EF4-FFF2-40B4-BE49-F238E27FC236}">
                <a16:creationId xmlns:a16="http://schemas.microsoft.com/office/drawing/2014/main" id="{F98558A5-B988-9562-B115-6244846362B4}"/>
              </a:ext>
            </a:extLst>
          </p:cNvPr>
          <p:cNvSpPr/>
          <p:nvPr/>
        </p:nvSpPr>
        <p:spPr>
          <a:xfrm>
            <a:off x="7311112" y="2046110"/>
            <a:ext cx="1183115" cy="1097280"/>
          </a:xfrm>
          <a:prstGeom prst="star12">
            <a:avLst/>
          </a:prstGeom>
          <a:solidFill>
            <a:srgbClr val="0F5D61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none" lIns="0" tIns="0" rIns="0" bIns="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Workshop</a:t>
            </a:r>
          </a:p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9EEB45-1043-35C9-ADB1-179D8B1FF014}"/>
              </a:ext>
            </a:extLst>
          </p:cNvPr>
          <p:cNvSpPr/>
          <p:nvPr/>
        </p:nvSpPr>
        <p:spPr>
          <a:xfrm>
            <a:off x="3985197" y="1375781"/>
            <a:ext cx="5095956" cy="470809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274320" tIns="24003" rIns="274320" bIns="24003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2: Assessment, Prioritization and Sequencing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A692B4-9DCB-6612-747B-8A6DCDD36C05}"/>
              </a:ext>
            </a:extLst>
          </p:cNvPr>
          <p:cNvSpPr/>
          <p:nvPr/>
        </p:nvSpPr>
        <p:spPr>
          <a:xfrm>
            <a:off x="9081153" y="1375781"/>
            <a:ext cx="2949537" cy="470809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274320" tIns="24003" rIns="274320" bIns="24003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3: Recommendations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C0294B-35DE-854F-2956-C5261B2D00EB}"/>
              </a:ext>
            </a:extLst>
          </p:cNvPr>
          <p:cNvSpPr/>
          <p:nvPr/>
        </p:nvSpPr>
        <p:spPr>
          <a:xfrm>
            <a:off x="837627" y="1691838"/>
            <a:ext cx="2507274" cy="262354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 month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CC2C20-0936-14E8-8C11-9082A62D9C9A}"/>
              </a:ext>
            </a:extLst>
          </p:cNvPr>
          <p:cNvSpPr/>
          <p:nvPr/>
        </p:nvSpPr>
        <p:spPr>
          <a:xfrm>
            <a:off x="5241319" y="1747254"/>
            <a:ext cx="2507274" cy="262354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 months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943F9D-AD98-C1D8-51A6-C2C3FFCD8260}"/>
              </a:ext>
            </a:extLst>
          </p:cNvPr>
          <p:cNvSpPr/>
          <p:nvPr/>
        </p:nvSpPr>
        <p:spPr>
          <a:xfrm>
            <a:off x="9523416" y="1687919"/>
            <a:ext cx="2507274" cy="262354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 months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95279752-CD0F-2F3A-F6D1-C7AFC0E42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287872"/>
              </p:ext>
            </p:extLst>
          </p:nvPr>
        </p:nvGraphicFramePr>
        <p:xfrm>
          <a:off x="1195299" y="3429000"/>
          <a:ext cx="2741579" cy="1158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5987">
                  <a:extLst>
                    <a:ext uri="{9D8B030D-6E8A-4147-A177-3AD203B41FA5}">
                      <a16:colId xmlns:a16="http://schemas.microsoft.com/office/drawing/2014/main" val="4206561777"/>
                    </a:ext>
                  </a:extLst>
                </a:gridCol>
                <a:gridCol w="2202475">
                  <a:extLst>
                    <a:ext uri="{9D8B030D-6E8A-4147-A177-3AD203B41FA5}">
                      <a16:colId xmlns:a16="http://schemas.microsoft.com/office/drawing/2014/main" val="1940179211"/>
                    </a:ext>
                  </a:extLst>
                </a:gridCol>
                <a:gridCol w="263117">
                  <a:extLst>
                    <a:ext uri="{9D8B030D-6E8A-4147-A177-3AD203B41FA5}">
                      <a16:colId xmlns:a16="http://schemas.microsoft.com/office/drawing/2014/main" val="512370050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noProof="0" dirty="0">
                          <a:solidFill>
                            <a:srgbClr val="0F5D61"/>
                          </a:solidFill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Preselect 4-6 vaccines to be included in the exercise</a:t>
                      </a:r>
                      <a:r>
                        <a:rPr lang="en-US" sz="1400" b="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(voting through an online questionnaire can help)</a:t>
                      </a:r>
                      <a:endParaRPr lang="en-US" sz="1400" b="1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1940235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9F781D1E-B217-0ED2-6741-D8ECE8B28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469152"/>
              </p:ext>
            </p:extLst>
          </p:nvPr>
        </p:nvGraphicFramePr>
        <p:xfrm>
          <a:off x="1519968" y="4678645"/>
          <a:ext cx="2741579" cy="137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5987">
                  <a:extLst>
                    <a:ext uri="{9D8B030D-6E8A-4147-A177-3AD203B41FA5}">
                      <a16:colId xmlns:a16="http://schemas.microsoft.com/office/drawing/2014/main" val="4206561777"/>
                    </a:ext>
                  </a:extLst>
                </a:gridCol>
                <a:gridCol w="2202475">
                  <a:extLst>
                    <a:ext uri="{9D8B030D-6E8A-4147-A177-3AD203B41FA5}">
                      <a16:colId xmlns:a16="http://schemas.microsoft.com/office/drawing/2014/main" val="1940179211"/>
                    </a:ext>
                  </a:extLst>
                </a:gridCol>
                <a:gridCol w="263117">
                  <a:extLst>
                    <a:ext uri="{9D8B030D-6E8A-4147-A177-3AD203B41FA5}">
                      <a16:colId xmlns:a16="http://schemas.microsoft.com/office/drawing/2014/main" val="512370050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noProof="0" dirty="0">
                          <a:solidFill>
                            <a:srgbClr val="0F5D61"/>
                          </a:solidFill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Review and select 10 to 15 criteria out of 71 proposed and assign weight to each criteria </a:t>
                      </a:r>
                      <a:r>
                        <a:rPr lang="en-US" sz="1400" b="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(voting through an online questionnaire can help)</a:t>
                      </a:r>
                      <a:endParaRPr lang="en-US" sz="1400" b="1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1940235"/>
                  </a:ext>
                </a:extLst>
              </a:tr>
            </a:tbl>
          </a:graphicData>
        </a:graphic>
      </p:graphicFrame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C4DA4094-8E74-AF44-76CB-2E5315C5AD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880176"/>
              </p:ext>
            </p:extLst>
          </p:nvPr>
        </p:nvGraphicFramePr>
        <p:xfrm>
          <a:off x="4037237" y="3429000"/>
          <a:ext cx="2348691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7491">
                  <a:extLst>
                    <a:ext uri="{9D8B030D-6E8A-4147-A177-3AD203B41FA5}">
                      <a16:colId xmlns:a16="http://schemas.microsoft.com/office/drawing/2014/main" val="4206561777"/>
                    </a:ext>
                  </a:extLst>
                </a:gridCol>
                <a:gridCol w="1755790">
                  <a:extLst>
                    <a:ext uri="{9D8B030D-6E8A-4147-A177-3AD203B41FA5}">
                      <a16:colId xmlns:a16="http://schemas.microsoft.com/office/drawing/2014/main" val="1940179211"/>
                    </a:ext>
                  </a:extLst>
                </a:gridCol>
                <a:gridCol w="225410">
                  <a:extLst>
                    <a:ext uri="{9D8B030D-6E8A-4147-A177-3AD203B41FA5}">
                      <a16:colId xmlns:a16="http://schemas.microsoft.com/office/drawing/2014/main" val="512370050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noProof="0" dirty="0">
                          <a:solidFill>
                            <a:srgbClr val="0F5D61"/>
                          </a:solidFill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Define measurable indicators for each criteria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1940235"/>
                  </a:ext>
                </a:extLst>
              </a:tr>
            </a:tbl>
          </a:graphicData>
        </a:graphic>
      </p:graphicFrame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25B0A920-FB7D-8676-4483-4324C1D13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354710"/>
              </p:ext>
            </p:extLst>
          </p:nvPr>
        </p:nvGraphicFramePr>
        <p:xfrm>
          <a:off x="4158826" y="4366463"/>
          <a:ext cx="2498402" cy="137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1508">
                  <a:extLst>
                    <a:ext uri="{9D8B030D-6E8A-4147-A177-3AD203B41FA5}">
                      <a16:colId xmlns:a16="http://schemas.microsoft.com/office/drawing/2014/main" val="4206561777"/>
                    </a:ext>
                  </a:extLst>
                </a:gridCol>
                <a:gridCol w="2007116">
                  <a:extLst>
                    <a:ext uri="{9D8B030D-6E8A-4147-A177-3AD203B41FA5}">
                      <a16:colId xmlns:a16="http://schemas.microsoft.com/office/drawing/2014/main" val="1940179211"/>
                    </a:ext>
                  </a:extLst>
                </a:gridCol>
                <a:gridCol w="239778">
                  <a:extLst>
                    <a:ext uri="{9D8B030D-6E8A-4147-A177-3AD203B41FA5}">
                      <a16:colId xmlns:a16="http://schemas.microsoft.com/office/drawing/2014/main" val="512370050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noProof="0" dirty="0">
                          <a:solidFill>
                            <a:srgbClr val="0F5D6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Collect indicator</a:t>
                      </a:r>
                      <a:r>
                        <a:rPr lang="en-US" sz="1400" b="1" baseline="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4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data and prepare content to allow for easy comparison of vaccines for each criteria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940235"/>
                  </a:ext>
                </a:extLst>
              </a:tr>
            </a:tbl>
          </a:graphicData>
        </a:graphic>
      </p:graphicFrame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F6C24227-2DEC-38CF-297D-9D188AB25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504845"/>
              </p:ext>
            </p:extLst>
          </p:nvPr>
        </p:nvGraphicFramePr>
        <p:xfrm>
          <a:off x="6623599" y="3348383"/>
          <a:ext cx="4291801" cy="3215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0323">
                  <a:extLst>
                    <a:ext uri="{9D8B030D-6E8A-4147-A177-3AD203B41FA5}">
                      <a16:colId xmlns:a16="http://schemas.microsoft.com/office/drawing/2014/main" val="4206561777"/>
                    </a:ext>
                  </a:extLst>
                </a:gridCol>
                <a:gridCol w="3329582">
                  <a:extLst>
                    <a:ext uri="{9D8B030D-6E8A-4147-A177-3AD203B41FA5}">
                      <a16:colId xmlns:a16="http://schemas.microsoft.com/office/drawing/2014/main" val="1940179211"/>
                    </a:ext>
                  </a:extLst>
                </a:gridCol>
                <a:gridCol w="411896">
                  <a:extLst>
                    <a:ext uri="{9D8B030D-6E8A-4147-A177-3AD203B41FA5}">
                      <a16:colId xmlns:a16="http://schemas.microsoft.com/office/drawing/2014/main" val="512370050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algn="l"/>
                      <a:r>
                        <a:rPr lang="en-US" sz="2400" b="1" noProof="0" dirty="0">
                          <a:solidFill>
                            <a:srgbClr val="0F5D6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Rank vaccines on importance</a:t>
                      </a:r>
                      <a:r>
                        <a:rPr lang="en-US" sz="1400" b="0" baseline="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criteria (e.g. burden of disease, benefits of the vaccine)</a:t>
                      </a:r>
                      <a:r>
                        <a:rPr lang="en-US" sz="14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criteria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3667864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l"/>
                      <a:r>
                        <a:rPr lang="en-US" sz="2400" b="1" noProof="0" dirty="0">
                          <a:solidFill>
                            <a:srgbClr val="0F5D61"/>
                          </a:solidFill>
                        </a:rPr>
                        <a:t> 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/>
                      <a:r>
                        <a:rPr lang="en-US" sz="14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Rank vaccines on feasibility criteria </a:t>
                      </a:r>
                      <a:r>
                        <a:rPr lang="en-US" sz="1400" b="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(e.g. programmatic, logistics)</a:t>
                      </a:r>
                      <a:endParaRPr lang="en-US" sz="1400" b="1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434334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l"/>
                      <a:r>
                        <a:rPr lang="en-US" sz="2400" b="1" noProof="0" dirty="0">
                          <a:solidFill>
                            <a:srgbClr val="0F5D61"/>
                          </a:solidFill>
                        </a:rPr>
                        <a:t>  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en-US" sz="14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Based on importance and feasibility score, define </a:t>
                      </a:r>
                      <a:r>
                        <a:rPr lang="en-US" sz="1400" b="1" noProof="0" dirty="0">
                          <a:solidFill>
                            <a:srgbClr val="C00000"/>
                          </a:solidFill>
                        </a:rPr>
                        <a:t>priority level </a:t>
                      </a:r>
                      <a:r>
                        <a:rPr lang="en-US" sz="14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(high/medium/low) for each vaccine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405398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l"/>
                      <a:r>
                        <a:rPr lang="en-US" sz="2400" b="1" noProof="0" dirty="0">
                          <a:solidFill>
                            <a:srgbClr val="0F5D61"/>
                          </a:solidFill>
                        </a:rPr>
                        <a:t>   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682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Define </a:t>
                      </a:r>
                      <a:r>
                        <a:rPr lang="en-US" sz="1400" b="1" noProof="0" dirty="0">
                          <a:solidFill>
                            <a:srgbClr val="7030A0"/>
                          </a:solidFill>
                        </a:rPr>
                        <a:t>programmatic and vaccine-specific constraints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129176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l"/>
                      <a:r>
                        <a:rPr lang="en-US" sz="2400" b="1" noProof="0" dirty="0">
                          <a:solidFill>
                            <a:srgbClr val="0F5D61"/>
                          </a:solidFill>
                        </a:rPr>
                        <a:t>    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57188" indent="0"/>
                      <a:r>
                        <a:rPr lang="en-US" sz="14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Draft scenarios based on </a:t>
                      </a:r>
                      <a:r>
                        <a:rPr lang="en-US" sz="1400" b="1" noProof="0" dirty="0">
                          <a:solidFill>
                            <a:srgbClr val="C00000"/>
                          </a:solidFill>
                        </a:rPr>
                        <a:t>priority level </a:t>
                      </a:r>
                      <a:r>
                        <a:rPr lang="en-US" sz="14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and </a:t>
                      </a:r>
                      <a:r>
                        <a:rPr lang="en-US" sz="1400" b="1" noProof="0" dirty="0">
                          <a:solidFill>
                            <a:srgbClr val="7030A0"/>
                          </a:solidFill>
                        </a:rPr>
                        <a:t>constraints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180383"/>
                  </a:ext>
                </a:extLst>
              </a:tr>
            </a:tbl>
          </a:graphicData>
        </a:graphic>
      </p:graphicFrame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491BF486-F7EB-53A7-15C4-34D2C0AAA59D}"/>
              </a:ext>
            </a:extLst>
          </p:cNvPr>
          <p:cNvCxnSpPr>
            <a:stCxn id="8" idx="4"/>
            <a:endCxn id="28" idx="1"/>
          </p:cNvCxnSpPr>
          <p:nvPr/>
        </p:nvCxnSpPr>
        <p:spPr>
          <a:xfrm rot="5400000">
            <a:off x="1763725" y="2580437"/>
            <a:ext cx="859258" cy="1996109"/>
          </a:xfrm>
          <a:prstGeom prst="bentConnector4">
            <a:avLst>
              <a:gd name="adj1" fmla="val 16301"/>
              <a:gd name="adj2" fmla="val 111452"/>
            </a:avLst>
          </a:prstGeom>
          <a:ln w="19050">
            <a:solidFill>
              <a:srgbClr val="0B464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CA47952F-3CE3-81C8-47E8-5FA2FE2859F9}"/>
              </a:ext>
            </a:extLst>
          </p:cNvPr>
          <p:cNvCxnSpPr>
            <a:cxnSpLocks/>
            <a:stCxn id="78" idx="2"/>
            <a:endCxn id="51" idx="1"/>
          </p:cNvCxnSpPr>
          <p:nvPr/>
        </p:nvCxnSpPr>
        <p:spPr>
          <a:xfrm rot="5400000">
            <a:off x="4386570" y="2611109"/>
            <a:ext cx="834319" cy="1532983"/>
          </a:xfrm>
          <a:prstGeom prst="bentConnector4">
            <a:avLst>
              <a:gd name="adj1" fmla="val 36300"/>
              <a:gd name="adj2" fmla="val 114912"/>
            </a:avLst>
          </a:prstGeom>
          <a:ln w="19050">
            <a:solidFill>
              <a:srgbClr val="0F5D6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E6D83CE6-69EC-6579-A8C3-4F890375C897}"/>
              </a:ext>
            </a:extLst>
          </p:cNvPr>
          <p:cNvSpPr/>
          <p:nvPr/>
        </p:nvSpPr>
        <p:spPr>
          <a:xfrm>
            <a:off x="5455920" y="2861272"/>
            <a:ext cx="228600" cy="99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FF2FBC86-504B-73A8-1D33-88CA54482745}"/>
              </a:ext>
            </a:extLst>
          </p:cNvPr>
          <p:cNvCxnSpPr>
            <a:cxnSpLocks/>
            <a:stCxn id="15" idx="4"/>
            <a:endCxn id="84" idx="1"/>
          </p:cNvCxnSpPr>
          <p:nvPr/>
        </p:nvCxnSpPr>
        <p:spPr>
          <a:xfrm rot="5400000">
            <a:off x="6897312" y="2726692"/>
            <a:ext cx="588661" cy="1422057"/>
          </a:xfrm>
          <a:prstGeom prst="bentConnector4">
            <a:avLst>
              <a:gd name="adj1" fmla="val 19267"/>
              <a:gd name="adj2" fmla="val 116075"/>
            </a:avLst>
          </a:prstGeom>
          <a:ln w="19050">
            <a:solidFill>
              <a:srgbClr val="0F5D6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DB250410-F618-5A06-23F9-B57BCD8C449A}"/>
              </a:ext>
            </a:extLst>
          </p:cNvPr>
          <p:cNvSpPr/>
          <p:nvPr/>
        </p:nvSpPr>
        <p:spPr>
          <a:xfrm>
            <a:off x="6480613" y="3682466"/>
            <a:ext cx="228600" cy="99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736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27;p16">
            <a:extLst>
              <a:ext uri="{FF2B5EF4-FFF2-40B4-BE49-F238E27FC236}">
                <a16:creationId xmlns:a16="http://schemas.microsoft.com/office/drawing/2014/main" id="{B6E5E889-D5CF-C142-CD8A-8E771DC62BD8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26;p14">
            <a:extLst>
              <a:ext uri="{FF2B5EF4-FFF2-40B4-BE49-F238E27FC236}">
                <a16:creationId xmlns:a16="http://schemas.microsoft.com/office/drawing/2014/main" id="{12AB91D8-1EF4-0469-48F1-6348AAC7EFFE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The framework is founded on a comprehensive list of criteria that were identified through an extensive literature review.</a:t>
            </a:r>
            <a:endParaRPr kumimoji="0" lang="en-US" sz="2400" u="none" strike="noStrike" kern="0" cap="none" spc="0" normalizeH="0" baseline="0" dirty="0">
              <a:ln>
                <a:noFill/>
              </a:ln>
              <a:solidFill>
                <a:srgbClr val="0F5D61"/>
              </a:solidFill>
              <a:effectLst/>
              <a:uLnTx/>
              <a:uFillTx/>
              <a:latin typeface="Lato" panose="020F0502020204030203" pitchFamily="34" charset="0"/>
              <a:cs typeface="Times New Roman" panose="02020603050405020304" pitchFamily="18" charset="0"/>
              <a:sym typeface="Lato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B1B4AD7-E792-323E-B10F-18F4BAF88E1A}"/>
              </a:ext>
            </a:extLst>
          </p:cNvPr>
          <p:cNvGraphicFramePr>
            <a:graphicFrameLocks noGrp="1"/>
          </p:cNvGraphicFramePr>
          <p:nvPr/>
        </p:nvGraphicFramePr>
        <p:xfrm>
          <a:off x="580537" y="1195916"/>
          <a:ext cx="11132037" cy="55715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118322">
                  <a:extLst>
                    <a:ext uri="{9D8B030D-6E8A-4147-A177-3AD203B41FA5}">
                      <a16:colId xmlns:a16="http://schemas.microsoft.com/office/drawing/2014/main" val="3355488182"/>
                    </a:ext>
                  </a:extLst>
                </a:gridCol>
                <a:gridCol w="865578">
                  <a:extLst>
                    <a:ext uri="{9D8B030D-6E8A-4147-A177-3AD203B41FA5}">
                      <a16:colId xmlns:a16="http://schemas.microsoft.com/office/drawing/2014/main" val="2387253575"/>
                    </a:ext>
                  </a:extLst>
                </a:gridCol>
                <a:gridCol w="4148137">
                  <a:extLst>
                    <a:ext uri="{9D8B030D-6E8A-4147-A177-3AD203B41FA5}">
                      <a16:colId xmlns:a16="http://schemas.microsoft.com/office/drawing/2014/main" val="1901740266"/>
                    </a:ext>
                  </a:extLst>
                </a:gridCol>
              </a:tblGrid>
              <a:tr h="25507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Title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Year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Author(s)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508828"/>
                  </a:ext>
                </a:extLst>
              </a:tr>
              <a:tr h="432756">
                <a:tc>
                  <a:txBody>
                    <a:bodyPr/>
                    <a:lstStyle/>
                    <a:p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An analytical framework for immunization programs in Canada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2004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L.J. Erickson, P. De 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Wals</a:t>
                      </a: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, L. 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Farand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6608795"/>
                  </a:ext>
                </a:extLst>
              </a:tr>
              <a:tr h="432756">
                <a:tc>
                  <a:txBody>
                    <a:bodyPr/>
                    <a:lstStyle/>
                    <a:p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National decision-making on adopting new vaccines: a systematic review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2011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Burchett et al.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0753428"/>
                  </a:ext>
                </a:extLst>
              </a:tr>
              <a:tr h="433632">
                <a:tc>
                  <a:txBody>
                    <a:bodyPr/>
                    <a:lstStyle/>
                    <a:p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New vaccine adoption: qualitative study of national decision-making processes in seven low- and middle-income countries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Burchett et al.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629911"/>
                  </a:ext>
                </a:extLst>
              </a:tr>
              <a:tr h="612186">
                <a:tc>
                  <a:txBody>
                    <a:bodyPr/>
                    <a:lstStyle/>
                    <a:p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Ranking Vaccines: A Prioritization Framework: Phase I: Demonstration of Concept and a Software Blueprint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Guruprasad Madhavan, 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Kinpritma</a:t>
                      </a: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Sangha, Charles Phelps, Dennis 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Fryback</a:t>
                      </a: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, Tracy </a:t>
                      </a:r>
                      <a:r>
                        <a:rPr lang="fr-FR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Lieu, Rose Marie Martinez, and </a:t>
                      </a:r>
                      <a:r>
                        <a:rPr lang="fr-FR" sz="1400" b="0" i="0" u="none" strike="noStrike" cap="none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Lonnie</a:t>
                      </a:r>
                      <a:r>
                        <a:rPr lang="fr-FR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King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147290"/>
                  </a:ext>
                </a:extLst>
              </a:tr>
              <a:tr h="43363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SAGE Guidance for the development of evidence-based vaccination- related recommendations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WHO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266074"/>
                  </a:ext>
                </a:extLst>
              </a:tr>
              <a:tr h="433632">
                <a:tc>
                  <a:txBody>
                    <a:bodyPr/>
                    <a:lstStyle/>
                    <a:p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National decision-making for the introduction of new vaccines: A systematic review, 2010–2020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Morgane</a:t>
                      </a: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Donadel</a:t>
                      </a: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, Maria Susana 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Panero</a:t>
                      </a: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, Lynnette 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Ametewee</a:t>
                      </a: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, Abigail M. 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Shefer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536935"/>
                  </a:ext>
                </a:extLst>
              </a:tr>
              <a:tr h="43363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Factors influencing the prioritization of vaccines by policymakers in low- and middle-income countries: a scoping review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Guillaume et al.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71077"/>
                  </a:ext>
                </a:extLst>
              </a:tr>
              <a:tr h="612186">
                <a:tc>
                  <a:txBody>
                    <a:bodyPr/>
                    <a:lstStyle/>
                    <a:p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The Use of Multicriteria Decision Analysis to Support Decision Making in</a:t>
                      </a:r>
                    </a:p>
                    <a:p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Healthcare: An Updated Systematic Literature Review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Pamela Gongora-Salazar, MSc, Stephen Rocks, MSc, Patrick 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Fahr</a:t>
                      </a: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, DPhil, Oliver Rivero-Arias, DPhil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041603"/>
                  </a:ext>
                </a:extLst>
              </a:tr>
              <a:tr h="432756">
                <a:tc>
                  <a:txBody>
                    <a:bodyPr/>
                    <a:lstStyle/>
                    <a:p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CAPACITI Tool &amp; Manual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WHO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198936"/>
                  </a:ext>
                </a:extLst>
              </a:tr>
              <a:tr h="432756">
                <a:tc>
                  <a:txBody>
                    <a:bodyPr/>
                    <a:lstStyle/>
                    <a:p>
                      <a:r>
                        <a:rPr lang="en-US" sz="1400" b="0" i="0" u="none" strike="noStrike" cap="non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Vaccine Investment Strategy </a:t>
                      </a: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(VIS) process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GAVI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2618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631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27;p16">
            <a:extLst>
              <a:ext uri="{FF2B5EF4-FFF2-40B4-BE49-F238E27FC236}">
                <a16:creationId xmlns:a16="http://schemas.microsoft.com/office/drawing/2014/main" id="{434BE2C4-16E7-79AB-9DF1-6CA87ADCE4C3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26;p14">
            <a:extLst>
              <a:ext uri="{FF2B5EF4-FFF2-40B4-BE49-F238E27FC236}">
                <a16:creationId xmlns:a16="http://schemas.microsoft.com/office/drawing/2014/main" id="{64F7B79C-4CFB-DD7A-D0CF-62F7335D9A0E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u="none" strike="noStrike" kern="0" cap="none" spc="0" normalizeH="0" baseline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These criteria relate to</a:t>
            </a:r>
            <a:r>
              <a:rPr lang="en-US" sz="2400" kern="0" dirty="0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 10 topics and are categorized based on the prioritization stage</a:t>
            </a:r>
            <a:endParaRPr kumimoji="0" lang="en-US" sz="2400" u="none" strike="noStrike" kern="0" cap="none" spc="0" normalizeH="0" baseline="0" dirty="0">
              <a:ln>
                <a:noFill/>
              </a:ln>
              <a:solidFill>
                <a:srgbClr val="0F5D61"/>
              </a:solidFill>
              <a:effectLst/>
              <a:uLnTx/>
              <a:uFillTx/>
              <a:latin typeface="Lato" panose="020F0502020204030203" pitchFamily="34" charset="0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65" name="Google Shape;12;p19">
            <a:extLst>
              <a:ext uri="{FF2B5EF4-FFF2-40B4-BE49-F238E27FC236}">
                <a16:creationId xmlns:a16="http://schemas.microsoft.com/office/drawing/2014/main" id="{796AB4E6-7EFB-973A-C919-F79C02A22D9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fr-FR" smtClean="0">
                <a:latin typeface="+mj-lt"/>
              </a:rPr>
              <a:pPr/>
              <a:t>14</a:t>
            </a:fld>
            <a:endParaRPr lang="fr-FR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FEB106-8928-0F0C-78EA-B0C309609C7B}"/>
              </a:ext>
            </a:extLst>
          </p:cNvPr>
          <p:cNvSpPr txBox="1"/>
          <p:nvPr/>
        </p:nvSpPr>
        <p:spPr>
          <a:xfrm>
            <a:off x="651882" y="1495518"/>
            <a:ext cx="2389021" cy="44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Disease and vaccine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1F4D11-1EA1-6130-F81C-CD249CDF3820}"/>
              </a:ext>
            </a:extLst>
          </p:cNvPr>
          <p:cNvSpPr txBox="1"/>
          <p:nvPr/>
        </p:nvSpPr>
        <p:spPr>
          <a:xfrm>
            <a:off x="5799986" y="1495518"/>
            <a:ext cx="2389021" cy="44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Program factors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D80B2E-C78E-F336-09D3-60BDC01F9C58}"/>
              </a:ext>
            </a:extLst>
          </p:cNvPr>
          <p:cNvSpPr/>
          <p:nvPr/>
        </p:nvSpPr>
        <p:spPr>
          <a:xfrm>
            <a:off x="651882" y="2215082"/>
            <a:ext cx="2260874" cy="91440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Burden &amp; epidemiology of the disease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BCD44-45B0-4398-6F93-EFB5B9D5EA7C}"/>
              </a:ext>
            </a:extLst>
          </p:cNvPr>
          <p:cNvSpPr/>
          <p:nvPr/>
        </p:nvSpPr>
        <p:spPr>
          <a:xfrm>
            <a:off x="651882" y="3327096"/>
            <a:ext cx="2260874" cy="62221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Benefits of the vaccine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014B43-7D22-1957-6BC3-8481FF5B1CBB}"/>
              </a:ext>
            </a:extLst>
          </p:cNvPr>
          <p:cNvSpPr/>
          <p:nvPr/>
        </p:nvSpPr>
        <p:spPr>
          <a:xfrm>
            <a:off x="651882" y="4135367"/>
            <a:ext cx="2260874" cy="62221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Vaccine safety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5A3FD2-D1FC-11CA-1377-FFF48A28A975}"/>
              </a:ext>
            </a:extLst>
          </p:cNvPr>
          <p:cNvSpPr/>
          <p:nvPr/>
        </p:nvSpPr>
        <p:spPr>
          <a:xfrm>
            <a:off x="5864061" y="2215082"/>
            <a:ext cx="2260874" cy="62221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Strategy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92707A-2FE0-8A39-E263-B7806FCF73C2}"/>
              </a:ext>
            </a:extLst>
          </p:cNvPr>
          <p:cNvSpPr/>
          <p:nvPr/>
        </p:nvSpPr>
        <p:spPr>
          <a:xfrm>
            <a:off x="5864061" y="3023352"/>
            <a:ext cx="2260874" cy="62221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Logistics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24353A-8644-CF2C-029F-839CE178A9A5}"/>
              </a:ext>
            </a:extLst>
          </p:cNvPr>
          <p:cNvSpPr/>
          <p:nvPr/>
        </p:nvSpPr>
        <p:spPr>
          <a:xfrm>
            <a:off x="5864061" y="3831623"/>
            <a:ext cx="2260874" cy="62221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Service delivery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AF4D50-8104-9544-F763-5EF405070A25}"/>
              </a:ext>
            </a:extLst>
          </p:cNvPr>
          <p:cNvSpPr txBox="1"/>
          <p:nvPr/>
        </p:nvSpPr>
        <p:spPr>
          <a:xfrm>
            <a:off x="3257971" y="1495518"/>
            <a:ext cx="2389021" cy="44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External factors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491C4AB-2475-1A53-480D-401C03C3D7D7}"/>
              </a:ext>
            </a:extLst>
          </p:cNvPr>
          <p:cNvSpPr/>
          <p:nvPr/>
        </p:nvSpPr>
        <p:spPr>
          <a:xfrm>
            <a:off x="3275728" y="2215082"/>
            <a:ext cx="2260874" cy="62221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Market availability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A6789B2-7069-0506-86B8-AA09DF1E87C8}"/>
              </a:ext>
            </a:extLst>
          </p:cNvPr>
          <p:cNvSpPr/>
          <p:nvPr/>
        </p:nvSpPr>
        <p:spPr>
          <a:xfrm>
            <a:off x="3275728" y="3023352"/>
            <a:ext cx="2260874" cy="62221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Finances &amp; economics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5558037-323A-33D8-505E-66FFB7C2106C}"/>
              </a:ext>
            </a:extLst>
          </p:cNvPr>
          <p:cNvSpPr/>
          <p:nvPr/>
        </p:nvSpPr>
        <p:spPr>
          <a:xfrm>
            <a:off x="3275728" y="3831623"/>
            <a:ext cx="2260874" cy="62221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Legal &amp; ethical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8C40B10-0FE9-FAA1-5DD7-00AA3E7807B3}"/>
              </a:ext>
            </a:extLst>
          </p:cNvPr>
          <p:cNvSpPr/>
          <p:nvPr/>
        </p:nvSpPr>
        <p:spPr>
          <a:xfrm>
            <a:off x="5864061" y="4639894"/>
            <a:ext cx="2260874" cy="62221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Acceptability of the vaccine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9C4C0E0-0073-DDC8-CB8F-92AE1B9A374D}"/>
              </a:ext>
            </a:extLst>
          </p:cNvPr>
          <p:cNvSpPr txBox="1"/>
          <p:nvPr/>
        </p:nvSpPr>
        <p:spPr>
          <a:xfrm>
            <a:off x="9102220" y="1480044"/>
            <a:ext cx="254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Prioritization stage</a:t>
            </a:r>
          </a:p>
        </p:txBody>
      </p:sp>
      <p:sp>
        <p:nvSpPr>
          <p:cNvPr id="80" name="Multiplication Sign 79">
            <a:extLst>
              <a:ext uri="{FF2B5EF4-FFF2-40B4-BE49-F238E27FC236}">
                <a16:creationId xmlns:a16="http://schemas.microsoft.com/office/drawing/2014/main" id="{76F1640E-3DCA-FCFB-170A-6C279B411B76}"/>
              </a:ext>
            </a:extLst>
          </p:cNvPr>
          <p:cNvSpPr/>
          <p:nvPr/>
        </p:nvSpPr>
        <p:spPr>
          <a:xfrm>
            <a:off x="8342001" y="1321929"/>
            <a:ext cx="677347" cy="668216"/>
          </a:xfrm>
          <a:prstGeom prst="mathMultiply">
            <a:avLst>
              <a:gd name="adj1" fmla="val 17818"/>
            </a:avLst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251B441-FAB6-94E0-1AAE-D867EFCE12A4}"/>
              </a:ext>
            </a:extLst>
          </p:cNvPr>
          <p:cNvSpPr/>
          <p:nvPr/>
        </p:nvSpPr>
        <p:spPr>
          <a:xfrm>
            <a:off x="9387781" y="2207720"/>
            <a:ext cx="2260874" cy="622210"/>
          </a:xfrm>
          <a:prstGeom prst="rect">
            <a:avLst/>
          </a:prstGeom>
          <a:solidFill>
            <a:srgbClr val="68999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Importance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A767CFC-6EA8-3442-865C-B21022FED41F}"/>
              </a:ext>
            </a:extLst>
          </p:cNvPr>
          <p:cNvSpPr/>
          <p:nvPr/>
        </p:nvSpPr>
        <p:spPr>
          <a:xfrm>
            <a:off x="9387781" y="3015991"/>
            <a:ext cx="2260874" cy="622210"/>
          </a:xfrm>
          <a:prstGeom prst="rect">
            <a:avLst/>
          </a:prstGeom>
          <a:solidFill>
            <a:srgbClr val="0F5D6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Feasibility</a:t>
            </a:r>
          </a:p>
        </p:txBody>
      </p:sp>
    </p:spTree>
    <p:extLst>
      <p:ext uri="{BB962C8B-B14F-4D97-AF65-F5344CB8AC3E}">
        <p14:creationId xmlns:p14="http://schemas.microsoft.com/office/powerpoint/2010/main" val="3377664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27;p16">
            <a:extLst>
              <a:ext uri="{FF2B5EF4-FFF2-40B4-BE49-F238E27FC236}">
                <a16:creationId xmlns:a16="http://schemas.microsoft.com/office/drawing/2014/main" id="{434BE2C4-16E7-79AB-9DF1-6CA87ADCE4C3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noProof="0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26;p14">
            <a:extLst>
              <a:ext uri="{FF2B5EF4-FFF2-40B4-BE49-F238E27FC236}">
                <a16:creationId xmlns:a16="http://schemas.microsoft.com/office/drawing/2014/main" id="{64F7B79C-4CFB-DD7A-D0CF-62F7335D9A0E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u="none" strike="noStrike" kern="0" cap="none" spc="0" normalizeH="0" baseline="0" noProof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Through a series of 2 workshops, up to 16 of these 71 criteria are selected to ensure simplicity and readability of the framework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B90B85D-8B29-6267-4BB7-57DDB7CC5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487683"/>
              </p:ext>
            </p:extLst>
          </p:nvPr>
        </p:nvGraphicFramePr>
        <p:xfrm>
          <a:off x="472962" y="956942"/>
          <a:ext cx="5333949" cy="5900353"/>
        </p:xfrm>
        <a:graphic>
          <a:graphicData uri="http://schemas.openxmlformats.org/drawingml/2006/table">
            <a:tbl>
              <a:tblPr/>
              <a:tblGrid>
                <a:gridCol w="2760432">
                  <a:extLst>
                    <a:ext uri="{9D8B030D-6E8A-4147-A177-3AD203B41FA5}">
                      <a16:colId xmlns:a16="http://schemas.microsoft.com/office/drawing/2014/main" val="454814299"/>
                    </a:ext>
                  </a:extLst>
                </a:gridCol>
                <a:gridCol w="1378499">
                  <a:extLst>
                    <a:ext uri="{9D8B030D-6E8A-4147-A177-3AD203B41FA5}">
                      <a16:colId xmlns:a16="http://schemas.microsoft.com/office/drawing/2014/main" val="1045922711"/>
                    </a:ext>
                  </a:extLst>
                </a:gridCol>
                <a:gridCol w="1195018">
                  <a:extLst>
                    <a:ext uri="{9D8B030D-6E8A-4147-A177-3AD203B41FA5}">
                      <a16:colId xmlns:a16="http://schemas.microsoft.com/office/drawing/2014/main" val="271391339"/>
                    </a:ext>
                  </a:extLst>
                </a:gridCol>
              </a:tblGrid>
              <a:tr h="1245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noProof="0" dirty="0">
                          <a:solidFill>
                            <a:srgbClr val="0F5D61"/>
                          </a:solidFill>
                          <a:effectLst/>
                          <a:latin typeface="Calibri" panose="020F0502020204030204" pitchFamily="34" charset="0"/>
                        </a:rPr>
                        <a:t>Criterion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noProof="0" dirty="0">
                          <a:solidFill>
                            <a:srgbClr val="0F5D61"/>
                          </a:solidFill>
                          <a:effectLst/>
                          <a:latin typeface="Calibri" panose="020F0502020204030204" pitchFamily="34" charset="0"/>
                        </a:rPr>
                        <a:t>Category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noProof="0" dirty="0">
                          <a:solidFill>
                            <a:srgbClr val="0F5D61"/>
                          </a:solidFill>
                          <a:effectLst/>
                          <a:latin typeface="Calibri" panose="020F0502020204030204" pitchFamily="34" charset="0"/>
                        </a:rPr>
                        <a:t>Sud-category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336633"/>
                  </a:ext>
                </a:extLst>
              </a:tr>
              <a:tr h="27995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Ethical, programmatic, reputational or social issues that may affect acceptability of the vaccine to the target population (e.g. reputation of the country producer, halal)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Acceptability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Perception of target population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38099"/>
                  </a:ext>
                </a:extLst>
              </a:tr>
              <a:tr h="18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Level of use in HICs, thought-leader or </a:t>
                      </a:r>
                      <a:r>
                        <a:rPr lang="en-US" sz="7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neighbouring</a:t>
                      </a:r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countries (e.g. related to safety)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Acceptability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Perception of target population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8365"/>
                  </a:ext>
                </a:extLst>
              </a:tr>
              <a:tr h="18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Perception of the target population of the disease risk, severity, fear and demand for disease control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Acceptability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Perception of target population of the disease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4732596"/>
                  </a:ext>
                </a:extLst>
              </a:tr>
              <a:tr h="18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Perception of the target population on the desirable and undesirable effects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Acceptability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Perception of target population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708530"/>
                  </a:ext>
                </a:extLst>
              </a:tr>
              <a:tr h="18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Acceptability of schedule (e.g. multiple injections, additional visits)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Acceptability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Perception of target population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189759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Availability of resources for marketing and communication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Acceptability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Demand generation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5569151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Coverage of active serogroups or serotypes in the country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Benefits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Direct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163147"/>
                  </a:ext>
                </a:extLst>
              </a:tr>
              <a:tr h="18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Effectiveness of the vaccine including in different populations/age groups/cohorts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Benefits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Direct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82909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Efficacy and immunogenicity of the vaccine in target population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Benefits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Direct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882817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Duration of protection and waning of immunity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Benefits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Direct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450561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Number needed to vaccinate to prevent a case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Benefits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Direct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50059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Impact on resistance to antibiotics &amp; antivirals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Benefits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Indirect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695295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Herd immunity / protection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Benefits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Indirect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599550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Effect of the vaccine on transmission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Benefits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Indirect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622385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Cost of the disease to the health system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  <a:sym typeface="Arial"/>
                        </a:rPr>
                        <a:t>Burden &amp; epidemiology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Economic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874787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Direct &amp; indirect costs to patient &amp; families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  <a:sym typeface="Arial"/>
                        </a:rPr>
                        <a:t>Burden &amp; epidemiology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Economic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338754"/>
                  </a:ext>
                </a:extLst>
              </a:tr>
              <a:tr h="18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Short- and long-term use of health care (e.g. treatments, hospitalization)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  <a:sym typeface="Arial"/>
                        </a:rPr>
                        <a:t>Burden &amp; epidemiology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Economic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4552135"/>
                  </a:ext>
                </a:extLst>
              </a:tr>
              <a:tr h="18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Productivity losses e.g. linked to work &amp; school absenteeism linked to the disease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  <a:sym typeface="Arial"/>
                        </a:rPr>
                        <a:t>Burden &amp; epidemiology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Economic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915106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Burden inequity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  <a:sym typeface="Arial"/>
                        </a:rPr>
                        <a:t>Burden &amp; epidemiology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Epidemiology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384142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Incidence including in different sociodemographic and age groups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  <a:sym typeface="Arial"/>
                        </a:rPr>
                        <a:t>Burden &amp; epidemiology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Epidemiology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018710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Prevalence including in different sociodemographic and age groups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  <a:sym typeface="Arial"/>
                        </a:rPr>
                        <a:t>Burden &amp; epidemiology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Epidemiology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368600"/>
                  </a:ext>
                </a:extLst>
              </a:tr>
              <a:tr h="18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Outbreak potential incl. past occurrence of outbreaks and potential for international spread, and epidemic and pandemic risk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  <a:sym typeface="Arial"/>
                        </a:rPr>
                        <a:t>Burden &amp; epidemiology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Epidemiology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787068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Hospitalization rate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  <a:sym typeface="Arial"/>
                        </a:rPr>
                        <a:t>Burden &amp; epidemiology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Health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056522"/>
                  </a:ext>
                </a:extLst>
              </a:tr>
              <a:tr h="18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Mortality and lethality incl. in different sociodemographic and age groups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  <a:sym typeface="Arial"/>
                        </a:rPr>
                        <a:t>Burden &amp; epidemiology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Health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406671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Intensity of suffering/severity of disease symptoms 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  <a:sym typeface="Arial"/>
                        </a:rPr>
                        <a:t>Burden &amp; epidemiology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Social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742825"/>
                  </a:ext>
                </a:extLst>
              </a:tr>
              <a:tr h="10898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Long-term complications of disease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  <a:sym typeface="Arial"/>
                        </a:rPr>
                        <a:t>Burden &amp; epidemiology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Social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422335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Disability-adjusted life years (DALYs)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  <a:sym typeface="Arial"/>
                        </a:rPr>
                        <a:t>Burden &amp; epidemiology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Social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533803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Loss of quality-adjusted life years (QALYs)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  <a:sym typeface="Arial"/>
                        </a:rPr>
                        <a:t>Burden &amp; epidemiology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Social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312737"/>
                  </a:ext>
                </a:extLst>
              </a:tr>
              <a:tr h="16148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Absence of satisfactory alternatives to prevent/treat the disease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  <a:sym typeface="Arial"/>
                        </a:rPr>
                        <a:t>Burden &amp; epidemiology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Alternatives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508893"/>
                  </a:ext>
                </a:extLst>
              </a:tr>
              <a:tr h="27995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Social and economic benefits including reduction in health care costs, improvement in life expectancy, in quality of life for individuals, families, caregivers and communities, productivity gains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Finances &amp; economics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Benefits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462972"/>
                  </a:ext>
                </a:extLst>
              </a:tr>
              <a:tr h="18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Indirect benefits (i.e. reduced antimicrobial resistance, reduced emergency room overcrowding)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Finances &amp; economics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Benefits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29956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Direct costs (cost of vaccine, materials, vaccinators, delivery)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Finances &amp; economics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Cost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4362862"/>
                  </a:ext>
                </a:extLst>
              </a:tr>
              <a:tr h="18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Indirect costs (e.g. training of health-care workers, supply chain expenses)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Finances &amp; economics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Cost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144343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Perspective on vaccine price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Finances &amp; economics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Cost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312554"/>
                  </a:ext>
                </a:extLst>
              </a:tr>
              <a:tr h="18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Availability and sustainability of funding to cover the total cost of the program (incl. GAVI eligibility)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Finances &amp; economics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Cost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97623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0841C0-27A7-450A-24DC-D9B8C5F182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954286"/>
              </p:ext>
            </p:extLst>
          </p:nvPr>
        </p:nvGraphicFramePr>
        <p:xfrm>
          <a:off x="6212346" y="956941"/>
          <a:ext cx="5580585" cy="5860786"/>
        </p:xfrm>
        <a:graphic>
          <a:graphicData uri="http://schemas.openxmlformats.org/drawingml/2006/table">
            <a:tbl>
              <a:tblPr/>
              <a:tblGrid>
                <a:gridCol w="3247349">
                  <a:extLst>
                    <a:ext uri="{9D8B030D-6E8A-4147-A177-3AD203B41FA5}">
                      <a16:colId xmlns:a16="http://schemas.microsoft.com/office/drawing/2014/main" val="454814299"/>
                    </a:ext>
                  </a:extLst>
                </a:gridCol>
                <a:gridCol w="1082962">
                  <a:extLst>
                    <a:ext uri="{9D8B030D-6E8A-4147-A177-3AD203B41FA5}">
                      <a16:colId xmlns:a16="http://schemas.microsoft.com/office/drawing/2014/main" val="1045922711"/>
                    </a:ext>
                  </a:extLst>
                </a:gridCol>
                <a:gridCol w="1250274">
                  <a:extLst>
                    <a:ext uri="{9D8B030D-6E8A-4147-A177-3AD203B41FA5}">
                      <a16:colId xmlns:a16="http://schemas.microsoft.com/office/drawing/2014/main" val="271391339"/>
                    </a:ext>
                  </a:extLst>
                </a:gridCol>
              </a:tblGrid>
              <a:tr h="1153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noProof="0" dirty="0">
                          <a:solidFill>
                            <a:srgbClr val="0F5D61"/>
                          </a:solidFill>
                          <a:effectLst/>
                          <a:latin typeface="Calibri" panose="020F0502020204030204" pitchFamily="34" charset="0"/>
                        </a:rPr>
                        <a:t>Criterion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noProof="0" dirty="0">
                          <a:solidFill>
                            <a:srgbClr val="0F5D61"/>
                          </a:solidFill>
                          <a:effectLst/>
                          <a:latin typeface="Calibri" panose="020F0502020204030204" pitchFamily="34" charset="0"/>
                        </a:rPr>
                        <a:t>Category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noProof="0" dirty="0">
                          <a:solidFill>
                            <a:srgbClr val="0F5D61"/>
                          </a:solidFill>
                          <a:effectLst/>
                          <a:latin typeface="Calibri" panose="020F0502020204030204" pitchFamily="34" charset="0"/>
                        </a:rPr>
                        <a:t>Sub-category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336633"/>
                  </a:ext>
                </a:extLst>
              </a:tr>
              <a:tr h="25924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present cost benefit ratios (from health care and societal perspectives) of vaccine vs. alternative strategies (per life saved, case prevented, life year gained, quality-adjusted life year gained)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Finances &amp; economics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38099"/>
                  </a:ext>
                </a:extLst>
              </a:tr>
              <a:tr h="25924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Absence of legal constraints concerning use of vaccine (i.e. departure from manufacturers’ recommendations/off license use of the vaccine, mandatory, recording, potential compensation for adverse events, incentives) 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 &amp; Ethical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8365"/>
                  </a:ext>
                </a:extLst>
              </a:tr>
              <a:tr h="10364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Licensing by foreign NRA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 &amp; Ethical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4732596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Prequalified by WHO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 &amp; Ethical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708530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Licensing by national RA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 &amp; Ethical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189759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Accessibility and equity of vaccination for the target population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 &amp; Ethical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Ethical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5569151"/>
                  </a:ext>
                </a:extLst>
              </a:tr>
              <a:tr h="17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Ethical, market and diplomatic issues that may affect acceptability of the vaccine to stakeholders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 &amp; Ethical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Ethical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163147"/>
                  </a:ext>
                </a:extLst>
              </a:tr>
              <a:tr h="17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Compatibility of the presentation of the vaccines with the expected uses in the country (e.g. to population spread in the country)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Logistics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 aspect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82909"/>
                  </a:ext>
                </a:extLst>
              </a:tr>
              <a:tr h="10357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Ease of conservation (volume &amp; cold chain requirements)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Logistics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Cold Chain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882817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Shelf life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Logistics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Cold Chain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450561"/>
                  </a:ext>
                </a:extLst>
              </a:tr>
              <a:tr h="17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Availability of adequate cold chain equipment at all levels or ability to procure CCE required to store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Logistics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Cold Chain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50059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Readiness of the existing distribution channels in the country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Logistics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Distribution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695295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Indicative wastage rate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Logistics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Wastage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599550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Ability to maintain wastage at expected levels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Logistics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Wastage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622385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Ability to manage waste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Logistics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Wastage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874787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Adequacy of the labels to the local language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Logistics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 aspect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338754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 availability of the vaccine and supplies over the selected time period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 availability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Availability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4552135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Sustainability of the market availability of the vaccine and supplies in the longer term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 availability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Availability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915106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Ease of procurement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 availability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Procurement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384142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Safety issues related to the product being similar to an existing vaccines or drugs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Vaccine safety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018710"/>
                  </a:ext>
                </a:extLst>
              </a:tr>
              <a:tr h="17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at population level (e.g. risk of displacement of average age of infection, potential impact of strain selection or emergence of non-vaccine serotypes)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Vaccine safety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368600"/>
                  </a:ext>
                </a:extLst>
              </a:tr>
              <a:tr h="17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at individual level incl. Type, severity, consequences and frequency of AEFI, including reactogenicity profile &amp; capacity to mitigate known adverse events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Vaccine safety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787068"/>
                  </a:ext>
                </a:extLst>
              </a:tr>
              <a:tr h="17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Contraindications and precautions for vaccination (e.g. requirement to check background especially factoring risk groups or risk factors)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Vaccine safety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056522"/>
                  </a:ext>
                </a:extLst>
              </a:tr>
              <a:tr h="10357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Interference with other vaccines regarding immunity/protection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Vaccine safety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406671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Ease of preparation, reconstitution &amp; administration (open-vial policy, CTC)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 delivery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Human Resources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742825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Expected impact of the introduction on the human resources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 delivery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Human Resources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422335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 on existing immunization services or other health sectors - risk of overload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 delivery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Human Resources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533803"/>
                  </a:ext>
                </a:extLst>
              </a:tr>
              <a:tr h="17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Availability of information systems to manage the vaccine supply chain and measure related performance metrics (i.e. coverage and vaccine utilization)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 delivery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312737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Interchangeability with alternative or future products/presentations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Opportunities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508893"/>
                  </a:ext>
                </a:extLst>
              </a:tr>
              <a:tr h="17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Contribution to national/regional/global goals (e.g., eradication, control, elimination, reduction)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Opportunities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462972"/>
                  </a:ext>
                </a:extLst>
              </a:tr>
              <a:tr h="17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Opportunity to pair introduction with other planned program (e.g. other vaccine introduction or switch with same target population)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Opportunities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29956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recommendations / guidelines for use (e.g. SAGE, professional organizations)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Opportunities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4362862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Accessibility of the target population (age, gender, special risk)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144343"/>
                  </a:ext>
                </a:extLst>
              </a:tr>
              <a:tr h="17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Ease of the considered immunization strategies - incl. geographic (stepwise or nationwide) and target populations (selective/stepwise or universal)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Introduction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312554"/>
                  </a:ext>
                </a:extLst>
              </a:tr>
              <a:tr h="10357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Administration strategy (single dose, routine primary series only, booster, campaigns)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Administration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976231"/>
                  </a:ext>
                </a:extLst>
              </a:tr>
              <a:tr h="17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Feasibility of the program delivery strategy (physicians, CHW, nurses, pharmacists, school-based)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Administration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663751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0D8A3C4A-0F60-E22C-26C3-7149ADA65857}"/>
              </a:ext>
            </a:extLst>
          </p:cNvPr>
          <p:cNvSpPr/>
          <p:nvPr/>
        </p:nvSpPr>
        <p:spPr>
          <a:xfrm>
            <a:off x="11212540" y="158384"/>
            <a:ext cx="757389" cy="731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5108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27;p16">
            <a:extLst>
              <a:ext uri="{FF2B5EF4-FFF2-40B4-BE49-F238E27FC236}">
                <a16:creationId xmlns:a16="http://schemas.microsoft.com/office/drawing/2014/main" id="{A436C083-7193-45CB-E15A-2F71139880E4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26;p14">
            <a:extLst>
              <a:ext uri="{FF2B5EF4-FFF2-40B4-BE49-F238E27FC236}">
                <a16:creationId xmlns:a16="http://schemas.microsoft.com/office/drawing/2014/main" id="{620710FA-3D46-1E11-74A8-97A47980EC03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u="none" strike="noStrike" kern="0" cap="none" spc="0" normalizeH="0" baseline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These hierarchized criteria are selected based on clear benchmarks and </a:t>
            </a:r>
            <a:r>
              <a:rPr kumimoji="0" lang="en-US" sz="2400" u="none" strike="noStrike" kern="0" cap="none" spc="0" normalizeH="0" baseline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will be assessed </a:t>
            </a:r>
            <a:r>
              <a:rPr kumimoji="0" lang="en-US" sz="2400" u="none" strike="noStrike" kern="0" cap="none" spc="0" normalizeH="0" baseline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by the </a:t>
            </a:r>
            <a:r>
              <a:rPr lang="en-US" sz="2400" kern="0" dirty="0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NITAG to produce evidence-driven prioritization and sequencing recommendations that reflect country context </a:t>
            </a:r>
            <a:r>
              <a:rPr lang="en-US" sz="2400" kern="0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and priorities</a:t>
            </a:r>
            <a:endParaRPr kumimoji="0" lang="en-US" sz="2400" u="none" strike="noStrike" kern="0" cap="none" spc="0" normalizeH="0" baseline="0" dirty="0">
              <a:ln>
                <a:noFill/>
              </a:ln>
              <a:solidFill>
                <a:srgbClr val="0F5D61"/>
              </a:solidFill>
              <a:effectLst/>
              <a:uLnTx/>
              <a:uFillTx/>
              <a:latin typeface="Lato" panose="020F0502020204030203" pitchFamily="34" charset="0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27C963-6E8B-2459-5D3C-E4E6FD9DD97F}"/>
              </a:ext>
            </a:extLst>
          </p:cNvPr>
          <p:cNvSpPr txBox="1"/>
          <p:nvPr/>
        </p:nvSpPr>
        <p:spPr>
          <a:xfrm>
            <a:off x="2923312" y="1824181"/>
            <a:ext cx="47910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 sz="1400" b="1" kern="0" dirty="0">
                <a:solidFill>
                  <a:srgbClr val="0F5D61"/>
                </a:solidFill>
                <a:latin typeface="+mj-lt"/>
              </a:rPr>
              <a:t>Criteria Selection Benchmarks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37CA0C-6B02-83EB-FADB-E4A232F725EC}"/>
              </a:ext>
            </a:extLst>
          </p:cNvPr>
          <p:cNvGrpSpPr/>
          <p:nvPr/>
        </p:nvGrpSpPr>
        <p:grpSpPr>
          <a:xfrm>
            <a:off x="471656" y="2130672"/>
            <a:ext cx="7459286" cy="1005840"/>
            <a:chOff x="472963" y="1700871"/>
            <a:chExt cx="7459286" cy="100584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D405CF3-0F18-FC34-00A3-8EDAB1ACC44D}"/>
                </a:ext>
              </a:extLst>
            </p:cNvPr>
            <p:cNvSpPr/>
            <p:nvPr/>
          </p:nvSpPr>
          <p:spPr>
            <a:xfrm>
              <a:off x="2055407" y="1700871"/>
              <a:ext cx="5876842" cy="100584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0"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Is this criteria more important for decision-making than other criteria?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Is there potential for the data to singularly impact decision-making?</a:t>
              </a:r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CFA9306B-406C-9BBA-A3C4-E1C2CD28091B}"/>
                </a:ext>
              </a:extLst>
            </p:cNvPr>
            <p:cNvSpPr/>
            <p:nvPr/>
          </p:nvSpPr>
          <p:spPr>
            <a:xfrm>
              <a:off x="838200" y="1700871"/>
              <a:ext cx="1905001" cy="1005840"/>
            </a:xfrm>
            <a:prstGeom prst="homePlate">
              <a:avLst/>
            </a:prstGeom>
            <a:solidFill>
              <a:srgbClr val="B0CAC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F5D61"/>
                  </a:solidFill>
                </a:rPr>
                <a:t>Relative importance of criteria</a:t>
              </a:r>
              <a:endParaRPr lang="en-US" sz="1400" b="1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C53457B-990F-3680-B645-4F7044617C1B}"/>
                </a:ext>
              </a:extLst>
            </p:cNvPr>
            <p:cNvSpPr/>
            <p:nvPr/>
          </p:nvSpPr>
          <p:spPr>
            <a:xfrm>
              <a:off x="472963" y="1700871"/>
              <a:ext cx="435745" cy="1005840"/>
            </a:xfrm>
            <a:prstGeom prst="rect">
              <a:avLst/>
            </a:prstGeom>
            <a:solidFill>
              <a:srgbClr val="1C585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D4C21C7-7BB1-97F5-21AA-DBFD02D9D9E2}"/>
              </a:ext>
            </a:extLst>
          </p:cNvPr>
          <p:cNvGrpSpPr/>
          <p:nvPr/>
        </p:nvGrpSpPr>
        <p:grpSpPr>
          <a:xfrm>
            <a:off x="472962" y="3299705"/>
            <a:ext cx="7457981" cy="1001002"/>
            <a:chOff x="472963" y="2967409"/>
            <a:chExt cx="7457981" cy="100100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FDADBA6-4AEC-8C9B-C2C4-129D415213F0}"/>
                </a:ext>
              </a:extLst>
            </p:cNvPr>
            <p:cNvSpPr/>
            <p:nvPr/>
          </p:nvSpPr>
          <p:spPr>
            <a:xfrm>
              <a:off x="2054102" y="2967409"/>
              <a:ext cx="5876842" cy="1001001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0"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Is there a reasonable expectation that country-specific data is available that is current, representative and credible?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Is there regional or global data that exists and is made available?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If no published evidence is expected to be available, are there experts that can provide advice and considerations?</a:t>
              </a:r>
            </a:p>
          </p:txBody>
        </p:sp>
        <p:sp>
          <p:nvSpPr>
            <p:cNvPr id="13" name="Arrow: Pentagon 12">
              <a:extLst>
                <a:ext uri="{FF2B5EF4-FFF2-40B4-BE49-F238E27FC236}">
                  <a16:creationId xmlns:a16="http://schemas.microsoft.com/office/drawing/2014/main" id="{4B41CFAA-43FC-F608-DB7E-2DAD7FB151B3}"/>
                </a:ext>
              </a:extLst>
            </p:cNvPr>
            <p:cNvSpPr/>
            <p:nvPr/>
          </p:nvSpPr>
          <p:spPr>
            <a:xfrm>
              <a:off x="838200" y="2967411"/>
              <a:ext cx="1905001" cy="1001000"/>
            </a:xfrm>
            <a:prstGeom prst="homePlate">
              <a:avLst/>
            </a:prstGeom>
            <a:solidFill>
              <a:srgbClr val="B0CAC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F5D61"/>
                  </a:solidFill>
                </a:rPr>
                <a:t>Expected availability of data</a:t>
              </a:r>
              <a:endParaRPr lang="en-US" sz="1400" b="1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433F197-A3DC-84ED-FE9F-1FD59D3A7B53}"/>
                </a:ext>
              </a:extLst>
            </p:cNvPr>
            <p:cNvSpPr/>
            <p:nvPr/>
          </p:nvSpPr>
          <p:spPr>
            <a:xfrm>
              <a:off x="472963" y="2967411"/>
              <a:ext cx="435745" cy="1001000"/>
            </a:xfrm>
            <a:prstGeom prst="rect">
              <a:avLst/>
            </a:prstGeom>
            <a:solidFill>
              <a:srgbClr val="1C585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25ABF6F-D6CC-5F13-B857-472793E54C7F}"/>
              </a:ext>
            </a:extLst>
          </p:cNvPr>
          <p:cNvGrpSpPr/>
          <p:nvPr/>
        </p:nvGrpSpPr>
        <p:grpSpPr>
          <a:xfrm>
            <a:off x="472962" y="4460894"/>
            <a:ext cx="7457980" cy="1005840"/>
            <a:chOff x="472962" y="4233947"/>
            <a:chExt cx="7457980" cy="100584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7DF855A-38DF-E51A-CF7D-3F85794114A4}"/>
                </a:ext>
              </a:extLst>
            </p:cNvPr>
            <p:cNvSpPr/>
            <p:nvPr/>
          </p:nvSpPr>
          <p:spPr>
            <a:xfrm>
              <a:off x="2054100" y="4233947"/>
              <a:ext cx="5876842" cy="100584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0"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Will the data vary sufficiently to differentiate between vaccines, or are all vaccines expected to have similar results?</a:t>
              </a: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364613EF-EC6F-39BA-53EC-BC4D5FEE97FF}"/>
                </a:ext>
              </a:extLst>
            </p:cNvPr>
            <p:cNvSpPr/>
            <p:nvPr/>
          </p:nvSpPr>
          <p:spPr>
            <a:xfrm>
              <a:off x="838200" y="4233947"/>
              <a:ext cx="1905001" cy="1005840"/>
            </a:xfrm>
            <a:prstGeom prst="homePlate">
              <a:avLst/>
            </a:prstGeom>
            <a:solidFill>
              <a:srgbClr val="B0CAC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F5D61"/>
                  </a:solidFill>
                </a:rPr>
                <a:t>Ability to easily differentiate among vaccines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247E6CF-8AB0-6AD9-4A54-432D30B7A37A}"/>
                </a:ext>
              </a:extLst>
            </p:cNvPr>
            <p:cNvSpPr/>
            <p:nvPr/>
          </p:nvSpPr>
          <p:spPr>
            <a:xfrm>
              <a:off x="472962" y="4233947"/>
              <a:ext cx="435744" cy="1005840"/>
            </a:xfrm>
            <a:prstGeom prst="rect">
              <a:avLst/>
            </a:prstGeom>
            <a:solidFill>
              <a:srgbClr val="1C585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2CDFDB8-0FBB-5168-6F4C-220B6A88A1E4}"/>
              </a:ext>
            </a:extLst>
          </p:cNvPr>
          <p:cNvSpPr txBox="1"/>
          <p:nvPr/>
        </p:nvSpPr>
        <p:spPr>
          <a:xfrm>
            <a:off x="8109836" y="1824181"/>
            <a:ext cx="384189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/>
            <a:r>
              <a:rPr lang="en-GB" sz="1400" b="1" kern="0" dirty="0">
                <a:solidFill>
                  <a:srgbClr val="0F5D61"/>
                </a:solidFill>
                <a:latin typeface="+mj-lt"/>
              </a:rPr>
              <a:t>Criteria classifications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29198AA-4A67-5455-6F07-69F406B30568}"/>
              </a:ext>
            </a:extLst>
          </p:cNvPr>
          <p:cNvSpPr/>
          <p:nvPr/>
        </p:nvSpPr>
        <p:spPr>
          <a:xfrm>
            <a:off x="8269944" y="3679341"/>
            <a:ext cx="3553322" cy="60250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Essential criteria </a:t>
            </a:r>
            <a:r>
              <a:rPr lang="en-US" sz="1400" dirty="0">
                <a:solidFill>
                  <a:schemeClr val="tx1"/>
                </a:solidFill>
              </a:rPr>
              <a:t>will have a higher weight and are globally relevant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3B3B444-EF44-1EA5-853D-3327ADEC1CBB}"/>
              </a:ext>
            </a:extLst>
          </p:cNvPr>
          <p:cNvSpPr/>
          <p:nvPr/>
        </p:nvSpPr>
        <p:spPr>
          <a:xfrm>
            <a:off x="8270885" y="4392457"/>
            <a:ext cx="3552381" cy="1188720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Significant criteria </a:t>
            </a:r>
            <a:r>
              <a:rPr lang="en-US" sz="1400" dirty="0">
                <a:solidFill>
                  <a:schemeClr val="tx1"/>
                </a:solidFill>
              </a:rPr>
              <a:t>will have a lower weight and should be chosen based on country-specific relevancy and priorities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72067F5-DB74-73AD-EFD7-E7E02410C8E7}"/>
              </a:ext>
            </a:extLst>
          </p:cNvPr>
          <p:cNvGrpSpPr/>
          <p:nvPr/>
        </p:nvGrpSpPr>
        <p:grpSpPr>
          <a:xfrm rot="10800000">
            <a:off x="8495944" y="869593"/>
            <a:ext cx="3101321" cy="2667939"/>
            <a:chOff x="5750049" y="1759219"/>
            <a:chExt cx="3492214" cy="3492214"/>
          </a:xfrm>
        </p:grpSpPr>
        <p:sp>
          <p:nvSpPr>
            <p:cNvPr id="49" name="Partial Circle 48">
              <a:extLst>
                <a:ext uri="{FF2B5EF4-FFF2-40B4-BE49-F238E27FC236}">
                  <a16:creationId xmlns:a16="http://schemas.microsoft.com/office/drawing/2014/main" id="{7FB05794-5AC9-8B0A-B7F2-5EAF3C00AC4A}"/>
                </a:ext>
              </a:extLst>
            </p:cNvPr>
            <p:cNvSpPr/>
            <p:nvPr/>
          </p:nvSpPr>
          <p:spPr>
            <a:xfrm rot="16200000">
              <a:off x="6280534" y="2298328"/>
              <a:ext cx="2385229" cy="2385229"/>
            </a:xfrm>
            <a:prstGeom prst="pie">
              <a:avLst>
                <a:gd name="adj1" fmla="val 16205912"/>
                <a:gd name="adj2" fmla="val 5427780"/>
              </a:avLst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3CE2743-0B87-185D-B5F1-5FF09F73F2F6}"/>
                </a:ext>
              </a:extLst>
            </p:cNvPr>
            <p:cNvGrpSpPr/>
            <p:nvPr/>
          </p:nvGrpSpPr>
          <p:grpSpPr>
            <a:xfrm rot="16200000">
              <a:off x="5750049" y="1759219"/>
              <a:ext cx="3492214" cy="3492214"/>
              <a:chOff x="5750048" y="1759218"/>
              <a:chExt cx="3492214" cy="3492214"/>
            </a:xfrm>
          </p:grpSpPr>
          <p:sp>
            <p:nvSpPr>
              <p:cNvPr id="50" name="Partial Circle 49">
                <a:extLst>
                  <a:ext uri="{FF2B5EF4-FFF2-40B4-BE49-F238E27FC236}">
                    <a16:creationId xmlns:a16="http://schemas.microsoft.com/office/drawing/2014/main" id="{EE8022F2-22CA-B37F-1D3C-1BF8E653F33B}"/>
                  </a:ext>
                </a:extLst>
              </p:cNvPr>
              <p:cNvSpPr/>
              <p:nvPr/>
            </p:nvSpPr>
            <p:spPr>
              <a:xfrm>
                <a:off x="5750048" y="1759218"/>
                <a:ext cx="3492214" cy="3492214"/>
              </a:xfrm>
              <a:prstGeom prst="pie">
                <a:avLst>
                  <a:gd name="adj1" fmla="val 16205912"/>
                  <a:gd name="adj2" fmla="val 5427780"/>
                </a:avLst>
              </a:prstGeom>
              <a:noFill/>
              <a:ln w="952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dirty="0"/>
              </a:p>
            </p:txBody>
          </p:sp>
          <p:sp>
            <p:nvSpPr>
              <p:cNvPr id="51" name="Partial Circle 50">
                <a:extLst>
                  <a:ext uri="{FF2B5EF4-FFF2-40B4-BE49-F238E27FC236}">
                    <a16:creationId xmlns:a16="http://schemas.microsoft.com/office/drawing/2014/main" id="{5CB21F0A-0741-B6AB-6D7A-66356A5EB157}"/>
                  </a:ext>
                </a:extLst>
              </p:cNvPr>
              <p:cNvSpPr/>
              <p:nvPr/>
            </p:nvSpPr>
            <p:spPr>
              <a:xfrm>
                <a:off x="6861148" y="2869926"/>
                <a:ext cx="1224000" cy="1224000"/>
              </a:xfrm>
              <a:prstGeom prst="pie">
                <a:avLst>
                  <a:gd name="adj1" fmla="val 16205912"/>
                  <a:gd name="adj2" fmla="val 5427780"/>
                </a:avLst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 rtl="0"/>
                <a:endParaRPr lang="fr-FR" sz="12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6466C3F-3492-EF23-D764-6C5CB254F3FE}"/>
                  </a:ext>
                </a:extLst>
              </p:cNvPr>
              <p:cNvSpPr txBox="1"/>
              <p:nvPr/>
            </p:nvSpPr>
            <p:spPr>
              <a:xfrm rot="16200000">
                <a:off x="7928341" y="3182163"/>
                <a:ext cx="1444641" cy="646326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/>
                </a:prstTxWarp>
                <a:spAutoFit/>
              </a:bodyPr>
              <a:lstStyle/>
              <a:p>
                <a:pPr algn="ctr" rtl="0"/>
                <a:r>
                  <a:rPr lang="fr-FR" sz="1600" b="1" dirty="0">
                    <a:solidFill>
                      <a:schemeClr val="tx1">
                        <a:lumMod val="50000"/>
                      </a:schemeClr>
                    </a:solidFill>
                  </a:rPr>
                  <a:t>Other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A2D265B-8D00-C0CD-E304-427B86CAF442}"/>
                  </a:ext>
                </a:extLst>
              </p:cNvPr>
              <p:cNvSpPr txBox="1"/>
              <p:nvPr/>
            </p:nvSpPr>
            <p:spPr>
              <a:xfrm rot="16200000">
                <a:off x="7332928" y="3171184"/>
                <a:ext cx="1444641" cy="646326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/>
                </a:prstTxWarp>
                <a:spAutoFit/>
              </a:bodyPr>
              <a:lstStyle/>
              <a:p>
                <a:pPr algn="ctr" rtl="0"/>
                <a:r>
                  <a:rPr lang="fr-FR" sz="1600" b="1" dirty="0">
                    <a:solidFill>
                      <a:schemeClr val="tx1">
                        <a:lumMod val="50000"/>
                      </a:schemeClr>
                    </a:solidFill>
                  </a:rPr>
                  <a:t>Significant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7E976A8-9E65-CAE9-9180-10348C695F01}"/>
                  </a:ext>
                </a:extLst>
              </p:cNvPr>
              <p:cNvSpPr txBox="1"/>
              <p:nvPr/>
            </p:nvSpPr>
            <p:spPr>
              <a:xfrm rot="16200000">
                <a:off x="6970365" y="3307298"/>
                <a:ext cx="1444641" cy="369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fr-FR" sz="1600" b="1" dirty="0">
                    <a:solidFill>
                      <a:schemeClr val="bg1"/>
                    </a:solidFill>
                  </a:rPr>
                  <a:t>Essential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77D9CAC-D5EC-28E6-C949-BA2EF97E8F9C}"/>
              </a:ext>
            </a:extLst>
          </p:cNvPr>
          <p:cNvGrpSpPr/>
          <p:nvPr/>
        </p:nvGrpSpPr>
        <p:grpSpPr>
          <a:xfrm>
            <a:off x="472962" y="5626921"/>
            <a:ext cx="7457980" cy="1005840"/>
            <a:chOff x="472962" y="5500485"/>
            <a:chExt cx="7457980" cy="100584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5EAAB79-C656-2060-5CE3-9301D6844C87}"/>
                </a:ext>
              </a:extLst>
            </p:cNvPr>
            <p:cNvSpPr/>
            <p:nvPr/>
          </p:nvSpPr>
          <p:spPr>
            <a:xfrm>
              <a:off x="2054100" y="5500485"/>
              <a:ext cx="5876842" cy="100584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0"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Is the criteria relevant to the country profile? (e.g., Gavi status)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Does the criteria focus on issues or questions that are directly relevant to country context?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Does the criteria address country priorities?</a:t>
              </a:r>
              <a:endParaRPr lang="en-US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19" name="Arrow: Pentagon 16">
              <a:extLst>
                <a:ext uri="{FF2B5EF4-FFF2-40B4-BE49-F238E27FC236}">
                  <a16:creationId xmlns:a16="http://schemas.microsoft.com/office/drawing/2014/main" id="{64D0FC93-C3D6-4F87-1F4B-215EC3DC9AC4}"/>
                </a:ext>
              </a:extLst>
            </p:cNvPr>
            <p:cNvSpPr/>
            <p:nvPr/>
          </p:nvSpPr>
          <p:spPr>
            <a:xfrm>
              <a:off x="838200" y="5500485"/>
              <a:ext cx="1905001" cy="1005840"/>
            </a:xfrm>
            <a:prstGeom prst="homePlate">
              <a:avLst/>
            </a:prstGeom>
            <a:solidFill>
              <a:schemeClr val="accent6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>
                      <a:lumMod val="50000"/>
                    </a:schemeClr>
                  </a:solidFill>
                </a:rPr>
                <a:t>Applicability to the country context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33E8FF6-DC2F-6DDE-96C4-8ED68E16F874}"/>
                </a:ext>
              </a:extLst>
            </p:cNvPr>
            <p:cNvSpPr/>
            <p:nvPr/>
          </p:nvSpPr>
          <p:spPr>
            <a:xfrm>
              <a:off x="472962" y="5500485"/>
              <a:ext cx="435744" cy="10058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62527D7-D637-A004-4F33-C9BD16A075F7}"/>
              </a:ext>
            </a:extLst>
          </p:cNvPr>
          <p:cNvSpPr/>
          <p:nvPr/>
        </p:nvSpPr>
        <p:spPr>
          <a:xfrm>
            <a:off x="8269944" y="5691785"/>
            <a:ext cx="3552381" cy="940975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Other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criteria</a:t>
            </a:r>
            <a:r>
              <a:rPr lang="en-US" sz="1400" dirty="0">
                <a:solidFill>
                  <a:schemeClr val="tx1"/>
                </a:solidFill>
              </a:rPr>
              <a:t> will have the lowest weight and are chosen based on country-specific relevancy and priorities.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E051E8-CDE6-42E2-D21A-3DE8596613E8}"/>
              </a:ext>
            </a:extLst>
          </p:cNvPr>
          <p:cNvSpPr txBox="1"/>
          <p:nvPr/>
        </p:nvSpPr>
        <p:spPr>
          <a:xfrm>
            <a:off x="12450" y="5613808"/>
            <a:ext cx="461665" cy="99027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1050" dirty="0" err="1"/>
              <a:t>Considered</a:t>
            </a:r>
            <a:r>
              <a:rPr lang="fr-FR" sz="1050" dirty="0"/>
              <a:t> for workshop #1</a:t>
            </a:r>
          </a:p>
        </p:txBody>
      </p:sp>
    </p:spTree>
    <p:extLst>
      <p:ext uri="{BB962C8B-B14F-4D97-AF65-F5344CB8AC3E}">
        <p14:creationId xmlns:p14="http://schemas.microsoft.com/office/powerpoint/2010/main" val="3133071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2;p19">
            <a:extLst>
              <a:ext uri="{FF2B5EF4-FFF2-40B4-BE49-F238E27FC236}">
                <a16:creationId xmlns:a16="http://schemas.microsoft.com/office/drawing/2014/main" id="{A2EDEBFA-F417-B077-ECA8-C68E0FEDA66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algn="l" rtl="0"/>
            <a:fld id="{00000000-1234-1234-1234-123412341234}" type="slidenum">
              <a:rPr lang="en-US" smtClean="0">
                <a:latin typeface="+mj-lt"/>
              </a:rPr>
              <a:pPr algn="l" rtl="0"/>
              <a:t>17</a:t>
            </a:fld>
            <a:endParaRPr lang="en-US" dirty="0">
              <a:latin typeface="+mj-lt"/>
            </a:endParaRPr>
          </a:p>
        </p:txBody>
      </p:sp>
      <p:sp>
        <p:nvSpPr>
          <p:cNvPr id="24" name="Google Shape;427;p16">
            <a:extLst>
              <a:ext uri="{FF2B5EF4-FFF2-40B4-BE49-F238E27FC236}">
                <a16:creationId xmlns:a16="http://schemas.microsoft.com/office/drawing/2014/main" id="{A2D15212-6ACE-1509-DA22-7505C98572E6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Google Shape;126;p14">
            <a:extLst>
              <a:ext uri="{FF2B5EF4-FFF2-40B4-BE49-F238E27FC236}">
                <a16:creationId xmlns:a16="http://schemas.microsoft.com/office/drawing/2014/main" id="{7DFD5503-1DFD-877E-4309-B317F0FCB82B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The first workshop will aim at defining the parameters of the prioritization methodology, it could leverage results from an online survey</a:t>
            </a:r>
            <a:endParaRPr kumimoji="0" lang="en-US" sz="2400" u="none" strike="noStrike" kern="0" cap="none" spc="0" normalizeH="0" baseline="0" dirty="0">
              <a:ln>
                <a:noFill/>
              </a:ln>
              <a:solidFill>
                <a:srgbClr val="0F5D61"/>
              </a:solidFill>
              <a:effectLst/>
              <a:uLnTx/>
              <a:uFillTx/>
              <a:latin typeface="Lato" panose="020F0502020204030203" pitchFamily="34" charset="0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EB598A-7D57-6839-4BB7-22F62100515A}"/>
              </a:ext>
            </a:extLst>
          </p:cNvPr>
          <p:cNvSpPr/>
          <p:nvPr/>
        </p:nvSpPr>
        <p:spPr>
          <a:xfrm>
            <a:off x="768242" y="1431235"/>
            <a:ext cx="3429004" cy="5963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Timeline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1548FA-CE9B-3C3D-E413-DF4AB6F8BF7A}"/>
              </a:ext>
            </a:extLst>
          </p:cNvPr>
          <p:cNvSpPr/>
          <p:nvPr/>
        </p:nvSpPr>
        <p:spPr>
          <a:xfrm>
            <a:off x="4381498" y="1431235"/>
            <a:ext cx="3429004" cy="5963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Vaccines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7927B4-EF73-660F-46F7-2AD009D38E6D}"/>
              </a:ext>
            </a:extLst>
          </p:cNvPr>
          <p:cNvSpPr/>
          <p:nvPr/>
        </p:nvSpPr>
        <p:spPr>
          <a:xfrm>
            <a:off x="7994754" y="1431235"/>
            <a:ext cx="3429004" cy="5963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Criteria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C84325-8F61-2674-119E-C1F5AECB6738}"/>
              </a:ext>
            </a:extLst>
          </p:cNvPr>
          <p:cNvSpPr/>
          <p:nvPr/>
        </p:nvSpPr>
        <p:spPr>
          <a:xfrm>
            <a:off x="768242" y="2162175"/>
            <a:ext cx="342900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i="1" dirty="0">
                <a:solidFill>
                  <a:schemeClr val="tx1"/>
                </a:solidFill>
              </a:rPr>
              <a:t>Defining the time horizon and target recurrence of the prioritization exercise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A47A10-253E-09C7-993D-AD8B06325B80}"/>
              </a:ext>
            </a:extLst>
          </p:cNvPr>
          <p:cNvSpPr/>
          <p:nvPr/>
        </p:nvSpPr>
        <p:spPr>
          <a:xfrm>
            <a:off x="4381498" y="2162175"/>
            <a:ext cx="342900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i="1" dirty="0">
                <a:solidFill>
                  <a:schemeClr val="tx1"/>
                </a:solidFill>
              </a:rPr>
              <a:t>Shortlisting vaccines to be further prioritized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1575DD-F1E5-C538-BBA6-1CDFCE637BF3}"/>
              </a:ext>
            </a:extLst>
          </p:cNvPr>
          <p:cNvSpPr/>
          <p:nvPr/>
        </p:nvSpPr>
        <p:spPr>
          <a:xfrm>
            <a:off x="7994754" y="2162175"/>
            <a:ext cx="342900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i="1" dirty="0">
                <a:solidFill>
                  <a:schemeClr val="tx1"/>
                </a:solidFill>
              </a:rPr>
              <a:t>Selecting the final list of criteria used for prioritization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9B391F-FFB0-DF06-5B07-50F53842A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36" y="2975938"/>
            <a:ext cx="2817562" cy="3075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C17ACD-F3DB-0D6D-D6A5-AB8079231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206" y="2930756"/>
            <a:ext cx="3531588" cy="1724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4E18FE7-D1DA-7813-AC26-11436EA24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4425" y="2910210"/>
            <a:ext cx="3179302" cy="21851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C0D988F-7382-0AFD-DCE3-D2EDF589A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4079" y="4184925"/>
            <a:ext cx="3099319" cy="18209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1" name="Rectangle 230">
            <a:extLst>
              <a:ext uri="{FF2B5EF4-FFF2-40B4-BE49-F238E27FC236}">
                <a16:creationId xmlns:a16="http://schemas.microsoft.com/office/drawing/2014/main" id="{7B991F87-E320-BA12-BAEE-C7537DFB8231}"/>
              </a:ext>
            </a:extLst>
          </p:cNvPr>
          <p:cNvSpPr/>
          <p:nvPr/>
        </p:nvSpPr>
        <p:spPr>
          <a:xfrm>
            <a:off x="898273" y="6324600"/>
            <a:ext cx="4197602" cy="238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i="1" u="sng" dirty="0">
                <a:solidFill>
                  <a:schemeClr val="tx1">
                    <a:lumMod val="50000"/>
                  </a:schemeClr>
                </a:solidFill>
              </a:rPr>
              <a:t>Example charts from the Niger workshop</a:t>
            </a:r>
          </a:p>
        </p:txBody>
      </p:sp>
    </p:spTree>
    <p:extLst>
      <p:ext uri="{BB962C8B-B14F-4D97-AF65-F5344CB8AC3E}">
        <p14:creationId xmlns:p14="http://schemas.microsoft.com/office/powerpoint/2010/main" val="2448154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D2E20A4-BF2E-91BD-6518-D323DDE57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47" y="2976239"/>
            <a:ext cx="3137394" cy="16301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8" name="Google Shape;12;p19">
            <a:extLst>
              <a:ext uri="{FF2B5EF4-FFF2-40B4-BE49-F238E27FC236}">
                <a16:creationId xmlns:a16="http://schemas.microsoft.com/office/drawing/2014/main" id="{A2EDEBFA-F417-B077-ECA8-C68E0FEDA66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algn="l" rtl="0"/>
            <a:fld id="{00000000-1234-1234-1234-123412341234}" type="slidenum">
              <a:rPr lang="en-US" smtClean="0">
                <a:latin typeface="+mj-lt"/>
              </a:rPr>
              <a:pPr algn="l" rtl="0"/>
              <a:t>18</a:t>
            </a:fld>
            <a:endParaRPr lang="en-US" dirty="0">
              <a:latin typeface="+mj-lt"/>
            </a:endParaRPr>
          </a:p>
        </p:txBody>
      </p:sp>
      <p:sp>
        <p:nvSpPr>
          <p:cNvPr id="24" name="Google Shape;427;p16">
            <a:extLst>
              <a:ext uri="{FF2B5EF4-FFF2-40B4-BE49-F238E27FC236}">
                <a16:creationId xmlns:a16="http://schemas.microsoft.com/office/drawing/2014/main" id="{A2D15212-6ACE-1509-DA22-7505C98572E6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Google Shape;126;p14">
            <a:extLst>
              <a:ext uri="{FF2B5EF4-FFF2-40B4-BE49-F238E27FC236}">
                <a16:creationId xmlns:a16="http://schemas.microsoft.com/office/drawing/2014/main" id="{7DFD5503-1DFD-877E-4309-B317F0FCB82B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The second workshop will aim at prioritizing between candidate vaccines and producing sequencing scenarios</a:t>
            </a:r>
            <a:endParaRPr kumimoji="0" lang="en-US" sz="2400" u="none" strike="noStrike" kern="0" cap="none" spc="0" normalizeH="0" baseline="0" dirty="0">
              <a:ln>
                <a:noFill/>
              </a:ln>
              <a:solidFill>
                <a:srgbClr val="0F5D61"/>
              </a:solidFill>
              <a:effectLst/>
              <a:uLnTx/>
              <a:uFillTx/>
              <a:latin typeface="Lato" panose="020F0502020204030203" pitchFamily="34" charset="0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EB598A-7D57-6839-4BB7-22F62100515A}"/>
              </a:ext>
            </a:extLst>
          </p:cNvPr>
          <p:cNvSpPr/>
          <p:nvPr/>
        </p:nvSpPr>
        <p:spPr>
          <a:xfrm>
            <a:off x="768242" y="1431235"/>
            <a:ext cx="3429004" cy="5963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Reviewing evidence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1548FA-CE9B-3C3D-E413-DF4AB6F8BF7A}"/>
              </a:ext>
            </a:extLst>
          </p:cNvPr>
          <p:cNvSpPr/>
          <p:nvPr/>
        </p:nvSpPr>
        <p:spPr>
          <a:xfrm>
            <a:off x="4381498" y="1431235"/>
            <a:ext cx="3429004" cy="5963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Ranking vaccines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7927B4-EF73-660F-46F7-2AD009D38E6D}"/>
              </a:ext>
            </a:extLst>
          </p:cNvPr>
          <p:cNvSpPr/>
          <p:nvPr/>
        </p:nvSpPr>
        <p:spPr>
          <a:xfrm>
            <a:off x="7994754" y="1431235"/>
            <a:ext cx="3429004" cy="5963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Prioritizing and sequencing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C84325-8F61-2674-119E-C1F5AECB6738}"/>
              </a:ext>
            </a:extLst>
          </p:cNvPr>
          <p:cNvSpPr/>
          <p:nvPr/>
        </p:nvSpPr>
        <p:spPr>
          <a:xfrm>
            <a:off x="768242" y="2162175"/>
            <a:ext cx="342900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i="1" dirty="0">
                <a:solidFill>
                  <a:schemeClr val="tx1"/>
                </a:solidFill>
              </a:rPr>
              <a:t>Reviewing evidence for each criteria and vaccine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A47A10-253E-09C7-993D-AD8B06325B80}"/>
              </a:ext>
            </a:extLst>
          </p:cNvPr>
          <p:cNvSpPr/>
          <p:nvPr/>
        </p:nvSpPr>
        <p:spPr>
          <a:xfrm>
            <a:off x="4381498" y="2162175"/>
            <a:ext cx="342900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i="1" dirty="0">
                <a:solidFill>
                  <a:schemeClr val="tx1"/>
                </a:solidFill>
              </a:rPr>
              <a:t>Ranking between candidate vaccines for each criteria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1575DD-F1E5-C538-BBA6-1CDFCE637BF3}"/>
              </a:ext>
            </a:extLst>
          </p:cNvPr>
          <p:cNvSpPr/>
          <p:nvPr/>
        </p:nvSpPr>
        <p:spPr>
          <a:xfrm>
            <a:off x="7994754" y="2162175"/>
            <a:ext cx="342900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i="1" dirty="0">
                <a:solidFill>
                  <a:schemeClr val="tx1"/>
                </a:solidFill>
              </a:rPr>
              <a:t>Drafting ‘High </a:t>
            </a:r>
            <a:r>
              <a:rPr lang="fr-FR" sz="1400" b="1" i="1" dirty="0" err="1">
                <a:solidFill>
                  <a:schemeClr val="tx1"/>
                </a:solidFill>
              </a:rPr>
              <a:t>priority</a:t>
            </a:r>
            <a:r>
              <a:rPr lang="fr-FR" sz="1400" b="1" i="1" dirty="0">
                <a:solidFill>
                  <a:schemeClr val="tx1"/>
                </a:solidFill>
              </a:rPr>
              <a:t>’ and ‘Medium </a:t>
            </a:r>
            <a:r>
              <a:rPr lang="fr-FR" sz="1400" b="1" i="1" dirty="0" err="1">
                <a:solidFill>
                  <a:schemeClr val="tx1"/>
                </a:solidFill>
              </a:rPr>
              <a:t>priority</a:t>
            </a:r>
            <a:r>
              <a:rPr lang="fr-FR" sz="1400" b="1" i="1" dirty="0">
                <a:solidFill>
                  <a:schemeClr val="tx1"/>
                </a:solidFill>
              </a:rPr>
              <a:t>’ and ‘Low </a:t>
            </a:r>
            <a:r>
              <a:rPr lang="fr-FR" sz="1400" b="1" i="1" dirty="0" err="1">
                <a:solidFill>
                  <a:schemeClr val="tx1"/>
                </a:solidFill>
              </a:rPr>
              <a:t>priority</a:t>
            </a:r>
            <a:r>
              <a:rPr lang="fr-FR" sz="1400" b="1" i="1" dirty="0">
                <a:solidFill>
                  <a:schemeClr val="tx1"/>
                </a:solidFill>
              </a:rPr>
              <a:t>’ vaccine </a:t>
            </a:r>
            <a:r>
              <a:rPr lang="fr-FR" sz="1400" b="1" i="1" dirty="0" err="1">
                <a:solidFill>
                  <a:schemeClr val="tx1"/>
                </a:solidFill>
              </a:rPr>
              <a:t>lists</a:t>
            </a:r>
            <a:r>
              <a:rPr lang="fr-FR" sz="1400" b="1" i="1" dirty="0">
                <a:solidFill>
                  <a:schemeClr val="tx1"/>
                </a:solidFill>
              </a:rPr>
              <a:t> and </a:t>
            </a:r>
            <a:r>
              <a:rPr lang="fr-FR" sz="1400" b="1" i="1" dirty="0" err="1">
                <a:solidFill>
                  <a:schemeClr val="tx1"/>
                </a:solidFill>
              </a:rPr>
              <a:t>preparing</a:t>
            </a:r>
            <a:r>
              <a:rPr lang="fr-FR" sz="1400" b="1" i="1" dirty="0">
                <a:solidFill>
                  <a:schemeClr val="tx1"/>
                </a:solidFill>
              </a:rPr>
              <a:t> </a:t>
            </a:r>
            <a:r>
              <a:rPr lang="fr-FR" sz="1400" b="1" i="1" dirty="0" err="1">
                <a:solidFill>
                  <a:schemeClr val="tx1"/>
                </a:solidFill>
              </a:rPr>
              <a:t>several</a:t>
            </a:r>
            <a:r>
              <a:rPr lang="fr-FR" sz="1400" b="1" i="1" dirty="0">
                <a:solidFill>
                  <a:schemeClr val="tx1"/>
                </a:solidFill>
              </a:rPr>
              <a:t> scenarios</a:t>
            </a:r>
            <a:endParaRPr lang="en-US" sz="1400" b="1" i="1" dirty="0">
              <a:solidFill>
                <a:schemeClr val="tx1"/>
              </a:solidFill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7B991F87-E320-BA12-BAEE-C7537DFB8231}"/>
              </a:ext>
            </a:extLst>
          </p:cNvPr>
          <p:cNvSpPr/>
          <p:nvPr/>
        </p:nvSpPr>
        <p:spPr>
          <a:xfrm>
            <a:off x="898273" y="6324600"/>
            <a:ext cx="4197602" cy="238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i="1" u="sng" dirty="0">
                <a:solidFill>
                  <a:schemeClr val="tx1">
                    <a:lumMod val="50000"/>
                  </a:schemeClr>
                </a:solidFill>
              </a:rPr>
              <a:t>Example charts from the DRC workshop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1345A1-C5D4-7811-4C20-B6F4F274E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59" y="3388914"/>
            <a:ext cx="3137394" cy="16953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C29957-8AC8-4E91-A139-D0AB4C2B2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335" y="3890639"/>
            <a:ext cx="3137394" cy="16279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C981F9-DC06-9DDF-6CFD-C31AA1E14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6666" y="2956594"/>
            <a:ext cx="2918668" cy="13206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D38330-BEE3-5C68-A331-E51075E33B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665" y="4471425"/>
            <a:ext cx="2918669" cy="13605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D4AB5F-AE2D-30B6-67F2-976DDC493A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7618" y="2927627"/>
            <a:ext cx="3210535" cy="15215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9B912CD-7939-84DF-DB3C-2FDEA6CD32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7617" y="4595146"/>
            <a:ext cx="3210535" cy="14764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205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D02D4D43-519C-BED9-6FDA-EEB6A695CD44}"/>
              </a:ext>
            </a:extLst>
          </p:cNvPr>
          <p:cNvSpPr/>
          <p:nvPr/>
        </p:nvSpPr>
        <p:spPr>
          <a:xfrm>
            <a:off x="4501586" y="3120661"/>
            <a:ext cx="3338478" cy="25635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Google Shape;427;p16">
            <a:extLst>
              <a:ext uri="{FF2B5EF4-FFF2-40B4-BE49-F238E27FC236}">
                <a16:creationId xmlns:a16="http://schemas.microsoft.com/office/drawing/2014/main" id="{434BE2C4-16E7-79AB-9DF1-6CA87ADCE4C3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26;p14">
            <a:extLst>
              <a:ext uri="{FF2B5EF4-FFF2-40B4-BE49-F238E27FC236}">
                <a16:creationId xmlns:a16="http://schemas.microsoft.com/office/drawing/2014/main" id="{64F7B79C-4CFB-DD7A-D0CF-62F7335D9A0E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u="none" strike="noStrike" kern="0" cap="none" spc="0" normalizeH="0" baseline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Context: Countries are pushed to introduce more and more vaccines, potentially resulting in the entire EPI being overwhelmed and unable to deliver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117BECDF-7DA1-F39A-BE38-83CE26C0FBAF}"/>
              </a:ext>
            </a:extLst>
          </p:cNvPr>
          <p:cNvSpPr/>
          <p:nvPr/>
        </p:nvSpPr>
        <p:spPr>
          <a:xfrm rot="5400000">
            <a:off x="2998520" y="4196820"/>
            <a:ext cx="2300653" cy="200401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D68856E1-8A6E-7855-C71E-BA45F00D90F3}"/>
              </a:ext>
            </a:extLst>
          </p:cNvPr>
          <p:cNvSpPr/>
          <p:nvPr/>
        </p:nvSpPr>
        <p:spPr>
          <a:xfrm rot="5400000">
            <a:off x="7072726" y="4196820"/>
            <a:ext cx="2300653" cy="200401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82FF3-6E21-22CA-4477-7ED06DFE0876}"/>
              </a:ext>
            </a:extLst>
          </p:cNvPr>
          <p:cNvSpPr/>
          <p:nvPr/>
        </p:nvSpPr>
        <p:spPr>
          <a:xfrm>
            <a:off x="609600" y="1619250"/>
            <a:ext cx="3434453" cy="731700"/>
          </a:xfrm>
          <a:prstGeom prst="rect">
            <a:avLst/>
          </a:prstGeom>
          <a:solidFill>
            <a:srgbClr val="1AA3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Countries &amp; NITAGs are facing increased pressure to introduce new vaccines and NVI recommendations are often siloed…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2AEC08-024C-892E-F5FC-CC09C6833D81}"/>
              </a:ext>
            </a:extLst>
          </p:cNvPr>
          <p:cNvSpPr/>
          <p:nvPr/>
        </p:nvSpPr>
        <p:spPr>
          <a:xfrm>
            <a:off x="4310788" y="1619250"/>
            <a:ext cx="3529276" cy="731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0"/>
              </a:rPr>
              <a:t>…resulting in the adoption of ambitious new vaccine introduction roadmaps built without an adequate process…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3F2F56-6A64-F0CD-5A82-957B2180701F}"/>
              </a:ext>
            </a:extLst>
          </p:cNvPr>
          <p:cNvSpPr/>
          <p:nvPr/>
        </p:nvSpPr>
        <p:spPr>
          <a:xfrm>
            <a:off x="8118260" y="1619250"/>
            <a:ext cx="3409035" cy="731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… which bears risks on the immunization programs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76FD4E-E4B5-9DE2-EA5C-385011D9F6C2}"/>
              </a:ext>
            </a:extLst>
          </p:cNvPr>
          <p:cNvSpPr txBox="1"/>
          <p:nvPr/>
        </p:nvSpPr>
        <p:spPr>
          <a:xfrm>
            <a:off x="609600" y="2619374"/>
            <a:ext cx="2990850" cy="540000"/>
          </a:xfrm>
          <a:prstGeom prst="rect">
            <a:avLst/>
          </a:prstGeom>
          <a:solidFill>
            <a:srgbClr val="D7F7F9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400" b="1" dirty="0">
                <a:solidFill>
                  <a:srgbClr val="0F5D61"/>
                </a:solidFill>
              </a:rPr>
              <a:t>Political agenda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AAC040-C410-55F4-1FFA-192F150CEF4D}"/>
              </a:ext>
            </a:extLst>
          </p:cNvPr>
          <p:cNvSpPr txBox="1"/>
          <p:nvPr/>
        </p:nvSpPr>
        <p:spPr>
          <a:xfrm>
            <a:off x="609600" y="3349006"/>
            <a:ext cx="2990850" cy="540000"/>
          </a:xfrm>
          <a:prstGeom prst="rect">
            <a:avLst/>
          </a:prstGeom>
          <a:solidFill>
            <a:srgbClr val="D7F7F9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400" b="1" dirty="0">
                <a:solidFill>
                  <a:srgbClr val="0F5D61"/>
                </a:solidFill>
              </a:rPr>
              <a:t>Donors’ agenda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C30A82-1310-189F-F4DF-EA814069DF89}"/>
              </a:ext>
            </a:extLst>
          </p:cNvPr>
          <p:cNvSpPr txBox="1"/>
          <p:nvPr/>
        </p:nvSpPr>
        <p:spPr>
          <a:xfrm>
            <a:off x="609600" y="4808270"/>
            <a:ext cx="2990850" cy="540000"/>
          </a:xfrm>
          <a:prstGeom prst="rect">
            <a:avLst/>
          </a:prstGeom>
          <a:solidFill>
            <a:srgbClr val="D7F7F9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400" b="1" dirty="0">
                <a:solidFill>
                  <a:srgbClr val="0F5D61"/>
                </a:solidFill>
              </a:rPr>
              <a:t>Public and media </a:t>
            </a:r>
          </a:p>
          <a:p>
            <a:pPr algn="ctr"/>
            <a:r>
              <a:rPr lang="en-US" sz="1400" b="1" dirty="0">
                <a:solidFill>
                  <a:srgbClr val="0F5D61"/>
                </a:solidFill>
              </a:rPr>
              <a:t>pressure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DCAA8A-4A47-E195-59C1-518D8E21EB4B}"/>
              </a:ext>
            </a:extLst>
          </p:cNvPr>
          <p:cNvSpPr txBox="1"/>
          <p:nvPr/>
        </p:nvSpPr>
        <p:spPr>
          <a:xfrm>
            <a:off x="8647295" y="2619374"/>
            <a:ext cx="2880000" cy="540000"/>
          </a:xfrm>
          <a:prstGeom prst="rect">
            <a:avLst/>
          </a:prstGeom>
          <a:solidFill>
            <a:srgbClr val="FFD1D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>
                <a:solidFill>
                  <a:srgbClr val="B80000"/>
                </a:solidFill>
              </a:rPr>
              <a:t>Absence of financial sustainability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F88D64-0267-F705-8924-3A70AA67D9E9}"/>
              </a:ext>
            </a:extLst>
          </p:cNvPr>
          <p:cNvSpPr txBox="1"/>
          <p:nvPr/>
        </p:nvSpPr>
        <p:spPr>
          <a:xfrm>
            <a:off x="8647295" y="3349006"/>
            <a:ext cx="2880000" cy="540000"/>
          </a:xfrm>
          <a:prstGeom prst="rect">
            <a:avLst/>
          </a:prstGeom>
          <a:solidFill>
            <a:srgbClr val="FFD1D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>
                <a:solidFill>
                  <a:srgbClr val="B80000"/>
                </a:solidFill>
              </a:rPr>
              <a:t>Inability for the program to deliver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26CA66-5D84-9217-5741-41A9860267A4}"/>
              </a:ext>
            </a:extLst>
          </p:cNvPr>
          <p:cNvSpPr txBox="1"/>
          <p:nvPr/>
        </p:nvSpPr>
        <p:spPr>
          <a:xfrm>
            <a:off x="8647295" y="4078638"/>
            <a:ext cx="2880000" cy="540000"/>
          </a:xfrm>
          <a:prstGeom prst="rect">
            <a:avLst/>
          </a:prstGeom>
          <a:solidFill>
            <a:srgbClr val="FFD1D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>
                <a:solidFill>
                  <a:srgbClr val="B80000"/>
                </a:solidFill>
              </a:rPr>
              <a:t>Competition for resources between vaccine programs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D6BED4-3E6D-E326-5EE0-CA12E5911A39}"/>
              </a:ext>
            </a:extLst>
          </p:cNvPr>
          <p:cNvSpPr txBox="1"/>
          <p:nvPr/>
        </p:nvSpPr>
        <p:spPr>
          <a:xfrm>
            <a:off x="8647295" y="4808270"/>
            <a:ext cx="2880000" cy="540000"/>
          </a:xfrm>
          <a:prstGeom prst="rect">
            <a:avLst/>
          </a:prstGeom>
          <a:solidFill>
            <a:srgbClr val="FFD1D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>
                <a:solidFill>
                  <a:srgbClr val="B80000"/>
                </a:solidFill>
              </a:rPr>
              <a:t>Competition for resources with other health </a:t>
            </a:r>
            <a:r>
              <a:rPr lang="en-US" sz="1400" b="1" dirty="0" err="1">
                <a:solidFill>
                  <a:srgbClr val="B80000"/>
                </a:solidFill>
              </a:rPr>
              <a:t>programmes</a:t>
            </a:r>
            <a:endParaRPr lang="en-US" sz="1400" b="1" dirty="0">
              <a:solidFill>
                <a:srgbClr val="B8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273E51-82A3-B7D4-5CA2-852486A9F00D}"/>
              </a:ext>
            </a:extLst>
          </p:cNvPr>
          <p:cNvSpPr txBox="1"/>
          <p:nvPr/>
        </p:nvSpPr>
        <p:spPr>
          <a:xfrm>
            <a:off x="4407681" y="2571411"/>
            <a:ext cx="3915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Example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14D641-23FD-F4DD-0E39-C51B47856A3D}"/>
              </a:ext>
            </a:extLst>
          </p:cNvPr>
          <p:cNvSpPr txBox="1"/>
          <p:nvPr/>
        </p:nvSpPr>
        <p:spPr>
          <a:xfrm>
            <a:off x="8647295" y="5537903"/>
            <a:ext cx="2880000" cy="540000"/>
          </a:xfrm>
          <a:prstGeom prst="rect">
            <a:avLst/>
          </a:prstGeom>
          <a:solidFill>
            <a:srgbClr val="FFD1D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>
                <a:solidFill>
                  <a:srgbClr val="B80000"/>
                </a:solidFill>
              </a:rPr>
              <a:t>Lower acceptability &amp; demand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6B3842-8B2D-FF92-C1FF-DC5F916EC80D}"/>
              </a:ext>
            </a:extLst>
          </p:cNvPr>
          <p:cNvSpPr txBox="1"/>
          <p:nvPr/>
        </p:nvSpPr>
        <p:spPr>
          <a:xfrm>
            <a:off x="609600" y="4078638"/>
            <a:ext cx="2990850" cy="540000"/>
          </a:xfrm>
          <a:prstGeom prst="rect">
            <a:avLst/>
          </a:prstGeom>
          <a:solidFill>
            <a:srgbClr val="D7F7F9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400" b="1" dirty="0">
                <a:solidFill>
                  <a:srgbClr val="0F5D61"/>
                </a:solidFill>
              </a:rPr>
              <a:t>Recommendations from experts</a:t>
            </a:r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3FBFFCFB-FFC0-8B85-C953-1CB59F698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131461"/>
              </p:ext>
            </p:extLst>
          </p:nvPr>
        </p:nvGraphicFramePr>
        <p:xfrm>
          <a:off x="4616449" y="3146788"/>
          <a:ext cx="3223615" cy="2409428"/>
        </p:xfrm>
        <a:graphic>
          <a:graphicData uri="http://schemas.openxmlformats.org/drawingml/2006/table">
            <a:tbl>
              <a:tblPr/>
              <a:tblGrid>
                <a:gridCol w="1272844">
                  <a:extLst>
                    <a:ext uri="{9D8B030D-6E8A-4147-A177-3AD203B41FA5}">
                      <a16:colId xmlns:a16="http://schemas.microsoft.com/office/drawing/2014/main" val="3565192111"/>
                    </a:ext>
                  </a:extLst>
                </a:gridCol>
                <a:gridCol w="1231338">
                  <a:extLst>
                    <a:ext uri="{9D8B030D-6E8A-4147-A177-3AD203B41FA5}">
                      <a16:colId xmlns:a16="http://schemas.microsoft.com/office/drawing/2014/main" val="2698093845"/>
                    </a:ext>
                  </a:extLst>
                </a:gridCol>
                <a:gridCol w="719433">
                  <a:extLst>
                    <a:ext uri="{9D8B030D-6E8A-4147-A177-3AD203B41FA5}">
                      <a16:colId xmlns:a16="http://schemas.microsoft.com/office/drawing/2014/main" val="305177378"/>
                    </a:ext>
                  </a:extLst>
                </a:gridCol>
              </a:tblGrid>
              <a:tr h="216324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Vaccine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Disease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978942"/>
                  </a:ext>
                </a:extLst>
              </a:tr>
              <a:tr h="27413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RTS, S/AS 01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Malaria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238281"/>
                  </a:ext>
                </a:extLst>
              </a:tr>
              <a:tr h="27413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Measles &amp; Rubella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23769"/>
                  </a:ext>
                </a:extLst>
              </a:tr>
              <a:tr h="27413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Rotarix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Rotavirus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2024/2025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588892"/>
                  </a:ext>
                </a:extLst>
              </a:tr>
              <a:tr h="27413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R21-Matrix-M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Malaria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2024/2025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059840"/>
                  </a:ext>
                </a:extLst>
              </a:tr>
              <a:tr h="27413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Gardasil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HPV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6516125"/>
                  </a:ext>
                </a:extLst>
              </a:tr>
              <a:tr h="27413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Shanchol/Euvichol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Cholera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327051"/>
                  </a:ext>
                </a:extLst>
              </a:tr>
              <a:tr h="27413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HepB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Hepatitis B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391040"/>
                  </a:ext>
                </a:extLst>
              </a:tr>
              <a:tr h="27413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TCV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Typhoid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2028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36098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B283D5A-E75C-95F5-A58B-81A454CF5CCD}"/>
              </a:ext>
            </a:extLst>
          </p:cNvPr>
          <p:cNvSpPr txBox="1"/>
          <p:nvPr/>
        </p:nvSpPr>
        <p:spPr>
          <a:xfrm>
            <a:off x="609600" y="5537903"/>
            <a:ext cx="2990850" cy="540000"/>
          </a:xfrm>
          <a:prstGeom prst="rect">
            <a:avLst/>
          </a:prstGeom>
          <a:solidFill>
            <a:srgbClr val="D7F7F9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>
                <a:solidFill>
                  <a:srgbClr val="0F5D61"/>
                </a:solidFill>
              </a:rPr>
              <a:t>Regional &amp; neighboring countries expectations</a:t>
            </a:r>
          </a:p>
        </p:txBody>
      </p:sp>
      <p:sp>
        <p:nvSpPr>
          <p:cNvPr id="7" name="Google Shape;12;p19">
            <a:extLst>
              <a:ext uri="{FF2B5EF4-FFF2-40B4-BE49-F238E27FC236}">
                <a16:creationId xmlns:a16="http://schemas.microsoft.com/office/drawing/2014/main" id="{31228298-BC78-4B96-9796-7CCDC8A96D6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>
                <a:latin typeface="+mj-lt"/>
              </a:rPr>
              <a:pPr/>
              <a:t>2</a:t>
            </a:fld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4145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06717B1-909D-B080-64D6-3026EE03359E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CDCA1FC1-37BF-E2E7-6974-73E2033632C2}"/>
              </a:ext>
            </a:extLst>
          </p:cNvPr>
          <p:cNvSpPr/>
          <p:nvPr/>
        </p:nvSpPr>
        <p:spPr>
          <a:xfrm rot="5400000">
            <a:off x="2858840" y="3233530"/>
            <a:ext cx="6832539" cy="38645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Google Shape;427;p16">
            <a:extLst>
              <a:ext uri="{FF2B5EF4-FFF2-40B4-BE49-F238E27FC236}">
                <a16:creationId xmlns:a16="http://schemas.microsoft.com/office/drawing/2014/main" id="{434BE2C4-16E7-79AB-9DF1-6CA87ADCE4C3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26;p14">
            <a:extLst>
              <a:ext uri="{FF2B5EF4-FFF2-40B4-BE49-F238E27FC236}">
                <a16:creationId xmlns:a16="http://schemas.microsoft.com/office/drawing/2014/main" id="{64F7B79C-4CFB-DD7A-D0CF-62F7335D9A0E}"/>
              </a:ext>
            </a:extLst>
          </p:cNvPr>
          <p:cNvSpPr txBox="1"/>
          <p:nvPr/>
        </p:nvSpPr>
        <p:spPr>
          <a:xfrm>
            <a:off x="472962" y="225239"/>
            <a:ext cx="11246076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u="none" strike="noStrike" kern="0" cap="none" spc="0" normalizeH="0" baseline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To avoid these pitfalls, countries need to p</a:t>
            </a:r>
            <a:r>
              <a:rPr kumimoji="0" lang="en-US" sz="240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roactively prioritize between available </a:t>
            </a:r>
            <a:r>
              <a:rPr kumimoji="0" lang="en-US" sz="2400" u="none" strike="noStrike" kern="0" cap="none" spc="0" normalizeH="0" baseline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and future vaccines and develop a clear ne</a:t>
            </a:r>
            <a:r>
              <a:rPr kumimoji="0" lang="en-US" sz="240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w vaccine introductions roadmap</a:t>
            </a:r>
          </a:p>
        </p:txBody>
      </p:sp>
      <p:sp>
        <p:nvSpPr>
          <p:cNvPr id="7" name="Google Shape;12;p19">
            <a:extLst>
              <a:ext uri="{FF2B5EF4-FFF2-40B4-BE49-F238E27FC236}">
                <a16:creationId xmlns:a16="http://schemas.microsoft.com/office/drawing/2014/main" id="{31228298-BC78-4B96-9796-7CCDC8A96D6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>
                <a:latin typeface="+mj-lt"/>
              </a:rPr>
              <a:pPr/>
              <a:t>3</a:t>
            </a:fld>
            <a:endParaRPr lang="en-US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FBAFFA-063A-1DD9-F03E-00AA2BA752FC}"/>
              </a:ext>
            </a:extLst>
          </p:cNvPr>
          <p:cNvSpPr/>
          <p:nvPr/>
        </p:nvSpPr>
        <p:spPr>
          <a:xfrm>
            <a:off x="6758258" y="1668801"/>
            <a:ext cx="5035434" cy="73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Provide an evidence-based vaccine prioritization to </a:t>
            </a:r>
            <a:r>
              <a:rPr lang="en-US" b="1" u="sng" dirty="0">
                <a:solidFill>
                  <a:schemeClr val="bg1"/>
                </a:solidFill>
              </a:rPr>
              <a:t>inform and balance the political agenda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b="1" u="sng" dirty="0">
                <a:solidFill>
                  <a:schemeClr val="bg1"/>
                </a:solidFill>
              </a:rPr>
              <a:t>Inform the national immunization strategy (NIS) and roadmap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while integrating the programmatic considerations to ensure feasibility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b="1" u="sng" dirty="0">
                <a:solidFill>
                  <a:schemeClr val="bg1"/>
                </a:solidFill>
              </a:rPr>
              <a:t>Kick-start financial discussions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to anticipate funding constraints and dependances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b="1" u="sng" dirty="0">
                <a:solidFill>
                  <a:schemeClr val="bg1"/>
                </a:solidFill>
              </a:rPr>
              <a:t>Identify data gaps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and mandate new studies to ensure future decisions rely on up-to-date evidence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b="1" u="sng" dirty="0">
                <a:solidFill>
                  <a:schemeClr val="bg1"/>
                </a:solidFill>
              </a:rPr>
              <a:t>Send market signals to donors and manufacturers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to ensure availability at the time of introduction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3CBD53-490B-3829-2673-04AA3037B05E}"/>
              </a:ext>
            </a:extLst>
          </p:cNvPr>
          <p:cNvSpPr/>
          <p:nvPr/>
        </p:nvSpPr>
        <p:spPr>
          <a:xfrm>
            <a:off x="849059" y="2111604"/>
            <a:ext cx="5035434" cy="73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 dirty="0">
                <a:solidFill>
                  <a:srgbClr val="0F5D61"/>
                </a:solidFill>
              </a:rPr>
              <a:t>Prioritize between available and future vaccines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0F5D6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ADFB5E-FE87-CE41-72FF-F4714988C643}"/>
              </a:ext>
            </a:extLst>
          </p:cNvPr>
          <p:cNvSpPr/>
          <p:nvPr/>
        </p:nvSpPr>
        <p:spPr>
          <a:xfrm>
            <a:off x="849059" y="4421171"/>
            <a:ext cx="5035434" cy="73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 dirty="0">
                <a:solidFill>
                  <a:srgbClr val="0F5D61"/>
                </a:solidFill>
              </a:rPr>
              <a:t>Propose a new vaccine introduction sequence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0F5D6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E26430-D087-8939-77DA-6CDCF2F24A3D}"/>
              </a:ext>
            </a:extLst>
          </p:cNvPr>
          <p:cNvSpPr txBox="1"/>
          <p:nvPr/>
        </p:nvSpPr>
        <p:spPr>
          <a:xfrm>
            <a:off x="6765269" y="1214020"/>
            <a:ext cx="2378731" cy="307777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rgbClr val="FFFFFF"/>
                </a:solidFill>
              </a:rPr>
              <a:t>Why</a:t>
            </a:r>
            <a:endParaRPr lang="en-US" sz="1400" i="1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17CC2B-F74A-571E-0CDC-009557EF20B5}"/>
              </a:ext>
            </a:extLst>
          </p:cNvPr>
          <p:cNvSpPr txBox="1"/>
          <p:nvPr/>
        </p:nvSpPr>
        <p:spPr>
          <a:xfrm>
            <a:off x="898692" y="1214020"/>
            <a:ext cx="2378731" cy="307777"/>
          </a:xfrm>
          <a:prstGeom prst="rect">
            <a:avLst/>
          </a:prstGeom>
          <a:solidFill>
            <a:srgbClr val="0F5D61">
              <a:alpha val="1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F5D61"/>
                </a:solidFill>
              </a:rPr>
              <a:t>What countries should do</a:t>
            </a:r>
          </a:p>
        </p:txBody>
      </p:sp>
    </p:spTree>
    <p:extLst>
      <p:ext uri="{BB962C8B-B14F-4D97-AF65-F5344CB8AC3E}">
        <p14:creationId xmlns:p14="http://schemas.microsoft.com/office/powerpoint/2010/main" val="2722668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2A220E6-8097-D681-653E-6B8B1E037360}"/>
              </a:ext>
            </a:extLst>
          </p:cNvPr>
          <p:cNvSpPr/>
          <p:nvPr/>
        </p:nvSpPr>
        <p:spPr>
          <a:xfrm>
            <a:off x="1591670" y="2156298"/>
            <a:ext cx="3306033" cy="4270880"/>
          </a:xfrm>
          <a:prstGeom prst="rect">
            <a:avLst/>
          </a:prstGeom>
          <a:solidFill>
            <a:srgbClr val="9FBE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DF00FA-DE02-47B2-8C70-7994F5DCC043}"/>
              </a:ext>
            </a:extLst>
          </p:cNvPr>
          <p:cNvSpPr/>
          <p:nvPr/>
        </p:nvSpPr>
        <p:spPr>
          <a:xfrm>
            <a:off x="5031470" y="2156298"/>
            <a:ext cx="3306033" cy="4270880"/>
          </a:xfrm>
          <a:prstGeom prst="rect">
            <a:avLst/>
          </a:prstGeom>
          <a:solidFill>
            <a:srgbClr val="578E9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EC12F40-B1AC-3A80-3D59-1CCA769805F9}"/>
              </a:ext>
            </a:extLst>
          </p:cNvPr>
          <p:cNvSpPr/>
          <p:nvPr/>
        </p:nvSpPr>
        <p:spPr>
          <a:xfrm>
            <a:off x="8471270" y="2156298"/>
            <a:ext cx="3306033" cy="4270880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Google Shape;427;p16">
            <a:extLst>
              <a:ext uri="{FF2B5EF4-FFF2-40B4-BE49-F238E27FC236}">
                <a16:creationId xmlns:a16="http://schemas.microsoft.com/office/drawing/2014/main" id="{434BE2C4-16E7-79AB-9DF1-6CA87ADCE4C3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26;p14">
            <a:extLst>
              <a:ext uri="{FF2B5EF4-FFF2-40B4-BE49-F238E27FC236}">
                <a16:creationId xmlns:a16="http://schemas.microsoft.com/office/drawing/2014/main" id="{64F7B79C-4CFB-DD7A-D0CF-62F7335D9A0E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u="none" strike="noStrike" kern="0" cap="none" spc="0" normalizeH="0" baseline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The prioritization of vaccines is part of a broader process carried out by the NITAG</a:t>
            </a:r>
            <a:r>
              <a:rPr lang="en-US" sz="2400" kern="0" dirty="0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 and should occur regularly to ensure national strategy is updated</a:t>
            </a:r>
            <a:endParaRPr kumimoji="0" lang="en-US" sz="2400" u="none" strike="noStrike" kern="0" cap="none" spc="0" normalizeH="0" baseline="0" dirty="0">
              <a:ln>
                <a:noFill/>
              </a:ln>
              <a:solidFill>
                <a:srgbClr val="0F5D61"/>
              </a:solidFill>
              <a:effectLst/>
              <a:uLnTx/>
              <a:uFillTx/>
              <a:latin typeface="Lato" panose="020F0502020204030203" pitchFamily="34" charset="0"/>
              <a:cs typeface="Times New Roman" panose="02020603050405020304" pitchFamily="18" charset="0"/>
              <a:sym typeface="Lato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72FBB92-7117-8D71-948A-8F57BA328D16}"/>
              </a:ext>
            </a:extLst>
          </p:cNvPr>
          <p:cNvGrpSpPr/>
          <p:nvPr/>
        </p:nvGrpSpPr>
        <p:grpSpPr>
          <a:xfrm>
            <a:off x="1624241" y="1534627"/>
            <a:ext cx="10172867" cy="549152"/>
            <a:chOff x="1427824" y="1534627"/>
            <a:chExt cx="10172867" cy="549152"/>
          </a:xfrm>
        </p:grpSpPr>
        <p:sp>
          <p:nvSpPr>
            <p:cNvPr id="2" name="Arrow: Pentagon 1">
              <a:extLst>
                <a:ext uri="{FF2B5EF4-FFF2-40B4-BE49-F238E27FC236}">
                  <a16:creationId xmlns:a16="http://schemas.microsoft.com/office/drawing/2014/main" id="{2593839E-BB06-92CC-3EB8-168AE7E82124}"/>
                </a:ext>
              </a:extLst>
            </p:cNvPr>
            <p:cNvSpPr/>
            <p:nvPr/>
          </p:nvSpPr>
          <p:spPr>
            <a:xfrm>
              <a:off x="1427824" y="1534627"/>
              <a:ext cx="3427397" cy="549152"/>
            </a:xfrm>
            <a:prstGeom prst="homePlate">
              <a:avLst/>
            </a:prstGeom>
            <a:solidFill>
              <a:srgbClr val="0F5D61">
                <a:alpha val="40000"/>
              </a:srgbClr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Prioritization</a:t>
              </a:r>
            </a:p>
          </p:txBody>
        </p:sp>
        <p:sp>
          <p:nvSpPr>
            <p:cNvPr id="3" name="Arrow: Chevron 2">
              <a:extLst>
                <a:ext uri="{FF2B5EF4-FFF2-40B4-BE49-F238E27FC236}">
                  <a16:creationId xmlns:a16="http://schemas.microsoft.com/office/drawing/2014/main" id="{D728C582-4575-50B1-EA53-6F57C000CFE2}"/>
                </a:ext>
              </a:extLst>
            </p:cNvPr>
            <p:cNvSpPr/>
            <p:nvPr/>
          </p:nvSpPr>
          <p:spPr>
            <a:xfrm>
              <a:off x="4800559" y="1534627"/>
              <a:ext cx="3427397" cy="549152"/>
            </a:xfrm>
            <a:prstGeom prst="chevron">
              <a:avLst/>
            </a:prstGeom>
            <a:solidFill>
              <a:srgbClr val="0F5D61">
                <a:alpha val="69804"/>
              </a:srgbClr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Introduction</a:t>
              </a:r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CAF55CCC-6C3C-09DC-6DCE-EB8C4166E50A}"/>
                </a:ext>
              </a:extLst>
            </p:cNvPr>
            <p:cNvSpPr/>
            <p:nvPr/>
          </p:nvSpPr>
          <p:spPr>
            <a:xfrm>
              <a:off x="8173294" y="1534627"/>
              <a:ext cx="3427397" cy="549152"/>
            </a:xfrm>
            <a:prstGeom prst="chevron">
              <a:avLst/>
            </a:prstGeom>
            <a:solidFill>
              <a:srgbClr val="FFC000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Optimization</a:t>
              </a:r>
            </a:p>
          </p:txBody>
        </p:sp>
      </p:grp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07241398-B2E4-BF25-DB51-FF9B1109352C}"/>
              </a:ext>
            </a:extLst>
          </p:cNvPr>
          <p:cNvCxnSpPr>
            <a:cxnSpLocks/>
            <a:stCxn id="6" idx="3"/>
            <a:endCxn id="2" idx="1"/>
          </p:cNvCxnSpPr>
          <p:nvPr/>
        </p:nvCxnSpPr>
        <p:spPr>
          <a:xfrm flipH="1">
            <a:off x="1624241" y="1809203"/>
            <a:ext cx="10172867" cy="12700"/>
          </a:xfrm>
          <a:prstGeom prst="bentConnector5">
            <a:avLst>
              <a:gd name="adj1" fmla="val -1451"/>
              <a:gd name="adj2" fmla="val 37290937"/>
              <a:gd name="adj3" fmla="val 112878"/>
            </a:avLst>
          </a:prstGeom>
          <a:ln w="38100">
            <a:solidFill>
              <a:srgbClr val="0F5D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AAB0910-A378-C576-1E72-37BCC88C7B9E}"/>
              </a:ext>
            </a:extLst>
          </p:cNvPr>
          <p:cNvGraphicFramePr>
            <a:graphicFrameLocks noGrp="1"/>
          </p:cNvGraphicFramePr>
          <p:nvPr/>
        </p:nvGraphicFramePr>
        <p:xfrm>
          <a:off x="378371" y="2156297"/>
          <a:ext cx="11494231" cy="423441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24817">
                  <a:extLst>
                    <a:ext uri="{9D8B030D-6E8A-4147-A177-3AD203B41FA5}">
                      <a16:colId xmlns:a16="http://schemas.microsoft.com/office/drawing/2014/main" val="2630832855"/>
                    </a:ext>
                  </a:extLst>
                </a:gridCol>
                <a:gridCol w="3423138">
                  <a:extLst>
                    <a:ext uri="{9D8B030D-6E8A-4147-A177-3AD203B41FA5}">
                      <a16:colId xmlns:a16="http://schemas.microsoft.com/office/drawing/2014/main" val="1794282985"/>
                    </a:ext>
                  </a:extLst>
                </a:gridCol>
                <a:gridCol w="3423138">
                  <a:extLst>
                    <a:ext uri="{9D8B030D-6E8A-4147-A177-3AD203B41FA5}">
                      <a16:colId xmlns:a16="http://schemas.microsoft.com/office/drawing/2014/main" val="1454083557"/>
                    </a:ext>
                  </a:extLst>
                </a:gridCol>
                <a:gridCol w="3423138">
                  <a:extLst>
                    <a:ext uri="{9D8B030D-6E8A-4147-A177-3AD203B41FA5}">
                      <a16:colId xmlns:a16="http://schemas.microsoft.com/office/drawing/2014/main" val="2324691389"/>
                    </a:ext>
                  </a:extLst>
                </a:gridCol>
              </a:tblGrid>
              <a:tr h="562729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1" u="none" strike="noStrike" cap="none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Recommended frequency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Every 3-5 years ; </a:t>
                      </a:r>
                      <a:r>
                        <a:rPr lang="en-US" sz="1100" b="0" i="0" u="none" strike="noStrike" cap="none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biennial refresh or when needs arise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 years before prioritized introduction </a:t>
                      </a:r>
                      <a:r>
                        <a:rPr lang="en-US" sz="1100" b="0" i="0" u="none" strike="noStrike" cap="none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or upon request from the MoH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Upon request from the MoH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655532"/>
                  </a:ext>
                </a:extLst>
              </a:tr>
              <a:tr h="745444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1" u="none" strike="noStrike" cap="none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Objectives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noProof="0" dirty="0"/>
                        <a:t>Prioritize between available vaccines</a:t>
                      </a:r>
                      <a:endParaRPr lang="en-US" sz="1100" b="1" i="1" u="none" strike="noStrike" cap="none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Define whether vaccine should be introduced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Determine strategy and recommended product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Change product / product presentation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Adapt immunization strategy and schedule </a:t>
                      </a:r>
                      <a:r>
                        <a:rPr lang="en-US" sz="1100" b="0" i="0" u="none" strike="noStrike" cap="none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(e.g. following SAGE recommendation update)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772530"/>
                  </a:ext>
                </a:extLst>
              </a:tr>
              <a:tr h="760368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1" u="none" strike="noStrike" cap="none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Output(s)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Prioritized list of vaccines to be introduced over time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Main and alternative scenarios for introductions sequencing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Recommendation on introduction, schedule,  strategy and product to be used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Recommendation on strategy, schedule and product to be used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645072"/>
                  </a:ext>
                </a:extLst>
              </a:tr>
              <a:tr h="106931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1" u="none" strike="noStrike" cap="none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Evidence type and level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Broad evidence collection </a:t>
                      </a:r>
                      <a:r>
                        <a:rPr lang="en-US" sz="1100" b="0" i="0" u="none" strike="noStrike" cap="none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(multiple 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criteria, multiple vaccine)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7313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Focused evidence collection</a:t>
                      </a:r>
                    </a:p>
                    <a:p>
                      <a:pPr marL="87313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Pre-set list of criteria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Focused evidence collection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Limited list of criteria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049227"/>
                  </a:ext>
                </a:extLst>
              </a:tr>
              <a:tr h="1094928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1" u="none" strike="noStrike" cap="none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Available tools </a:t>
                      </a:r>
                      <a:r>
                        <a:rPr lang="en-US" sz="1200" b="1" i="1" u="none" strike="noStrike" cap="none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&amp; processes</a:t>
                      </a:r>
                      <a:endParaRPr lang="en-US" sz="1200" b="1" i="1" u="none" strike="noStrike" cap="none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noProof="0" dirty="0"/>
                        <a:t>NVI-PST</a:t>
                      </a:r>
                      <a:r>
                        <a:rPr lang="en-US" sz="1100" b="0" noProof="0" dirty="0"/>
                        <a:t> (New Vaccine Introduction Prioritization &amp; Sequencing Tool)</a:t>
                      </a:r>
                    </a:p>
                    <a:p>
                      <a:endParaRPr lang="en-US" sz="1100" b="0" noProof="0" dirty="0"/>
                    </a:p>
                    <a:p>
                      <a:r>
                        <a:rPr lang="en-US" sz="1100" b="1" noProof="0" dirty="0"/>
                        <a:t>CAPACITI</a:t>
                      </a:r>
                      <a:endParaRPr lang="en-US" sz="1100" b="1" i="1" u="none" strike="noStrike" cap="none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noProof="0" dirty="0" err="1"/>
                        <a:t>EtR</a:t>
                      </a:r>
                      <a:r>
                        <a:rPr lang="en-US" sz="1100" b="0" noProof="0" dirty="0"/>
                        <a:t> (Evidence-to-recommendation) framework</a:t>
                      </a:r>
                      <a:endParaRPr lang="en-US" sz="1100" b="0" i="0" u="none" strike="noStrike" cap="none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noProof="0" dirty="0" err="1"/>
                        <a:t>EtR</a:t>
                      </a:r>
                      <a:r>
                        <a:rPr lang="en-US" sz="1100" b="0" noProof="0" dirty="0"/>
                        <a:t> (Evidence-to-recommendation) framework</a:t>
                      </a:r>
                      <a:endParaRPr lang="en-US" sz="1100" b="0" i="0" u="none" strike="noStrike" cap="none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100" b="0" noProof="0" dirty="0"/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noProof="0" dirty="0"/>
                        <a:t>CAPACITI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100" b="0" i="0" u="none" strike="noStrike" cap="none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GAVI Portfolio optimization process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844385"/>
                  </a:ext>
                </a:extLst>
              </a:tr>
            </a:tbl>
          </a:graphicData>
        </a:graphic>
      </p:graphicFrame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DD2F15CA-0921-5017-8DC0-6E244F7DEED9}"/>
              </a:ext>
            </a:extLst>
          </p:cNvPr>
          <p:cNvSpPr/>
          <p:nvPr/>
        </p:nvSpPr>
        <p:spPr>
          <a:xfrm flipV="1">
            <a:off x="8192655" y="1426940"/>
            <a:ext cx="183727" cy="131883"/>
          </a:xfrm>
          <a:prstGeom prst="triangle">
            <a:avLst/>
          </a:prstGeom>
          <a:solidFill>
            <a:srgbClr val="0F5D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736444-5CC1-3C95-2581-06CBF4C8914B}"/>
              </a:ext>
            </a:extLst>
          </p:cNvPr>
          <p:cNvSpPr txBox="1"/>
          <p:nvPr/>
        </p:nvSpPr>
        <p:spPr>
          <a:xfrm>
            <a:off x="7707989" y="1164531"/>
            <a:ext cx="1153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0F5D61"/>
                </a:solidFill>
              </a:rPr>
              <a:t>Introduction</a:t>
            </a: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48A0E3BF-1EDC-04A2-2B6B-F66EFA15D8C1}"/>
              </a:ext>
            </a:extLst>
          </p:cNvPr>
          <p:cNvSpPr/>
          <p:nvPr/>
        </p:nvSpPr>
        <p:spPr>
          <a:xfrm rot="5400000">
            <a:off x="4647864" y="4574243"/>
            <a:ext cx="807535" cy="308948"/>
          </a:xfrm>
          <a:prstGeom prst="triangle">
            <a:avLst/>
          </a:prstGeom>
          <a:solidFill>
            <a:srgbClr val="ECF2F2"/>
          </a:solidFill>
          <a:ln w="9525">
            <a:solidFill>
              <a:srgbClr val="ECF2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F15ED5-C915-DAF8-CBC8-99A29708C6C6}"/>
              </a:ext>
            </a:extLst>
          </p:cNvPr>
          <p:cNvSpPr txBox="1"/>
          <p:nvPr/>
        </p:nvSpPr>
        <p:spPr>
          <a:xfrm>
            <a:off x="4131612" y="4451585"/>
            <a:ext cx="9529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1" dirty="0">
                <a:solidFill>
                  <a:schemeClr val="bg1">
                    <a:lumMod val="50000"/>
                  </a:schemeClr>
                </a:solidFill>
              </a:rPr>
              <a:t>Evidence from prioritization fed into </a:t>
            </a:r>
            <a:r>
              <a:rPr lang="en-US" sz="900" b="1" i="1" dirty="0" err="1">
                <a:solidFill>
                  <a:schemeClr val="bg1">
                    <a:lumMod val="50000"/>
                  </a:schemeClr>
                </a:solidFill>
              </a:rPr>
              <a:t>EtR</a:t>
            </a:r>
            <a:endParaRPr lang="en-US" sz="9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1A2B5442-BA30-7E16-1578-BF53DE5AAAAE}"/>
              </a:ext>
            </a:extLst>
          </p:cNvPr>
          <p:cNvSpPr/>
          <p:nvPr/>
        </p:nvSpPr>
        <p:spPr>
          <a:xfrm flipV="1">
            <a:off x="4792716" y="1426940"/>
            <a:ext cx="183727" cy="131883"/>
          </a:xfrm>
          <a:prstGeom prst="triangle">
            <a:avLst/>
          </a:prstGeom>
          <a:solidFill>
            <a:srgbClr val="0F5D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685EB8B-C7EA-CFC2-97A7-C7AAD44AB765}"/>
              </a:ext>
            </a:extLst>
          </p:cNvPr>
          <p:cNvSpPr txBox="1"/>
          <p:nvPr/>
        </p:nvSpPr>
        <p:spPr>
          <a:xfrm>
            <a:off x="4408108" y="1164531"/>
            <a:ext cx="952940" cy="307777"/>
          </a:xfrm>
          <a:prstGeom prst="rect">
            <a:avLst/>
          </a:prstGeom>
          <a:noFill/>
        </p:spPr>
        <p:txBody>
          <a:bodyPr wrap="square" lIns="72000" rIns="72000" rtlCol="0" anchor="ctr">
            <a:spAutoFit/>
          </a:bodyPr>
          <a:lstStyle/>
          <a:p>
            <a:pPr algn="ctr"/>
            <a:r>
              <a:rPr lang="en-US" sz="1400" b="1" i="1" dirty="0">
                <a:solidFill>
                  <a:srgbClr val="0F5D61"/>
                </a:solidFill>
              </a:rPr>
              <a:t>NIS</a:t>
            </a:r>
            <a:r>
              <a:rPr lang="en-US" sz="1400" b="1" i="1" baseline="30000" dirty="0">
                <a:solidFill>
                  <a:srgbClr val="0F5D61"/>
                </a:solidFill>
              </a:rPr>
              <a:t>1</a:t>
            </a:r>
            <a:r>
              <a:rPr lang="en-US" sz="1400" b="1" i="1" dirty="0">
                <a:solidFill>
                  <a:srgbClr val="0F5D61"/>
                </a:solidFill>
              </a:rPr>
              <a:t>/FPP</a:t>
            </a:r>
            <a:r>
              <a:rPr lang="en-US" sz="1400" b="1" i="1" baseline="30000" dirty="0">
                <a:solidFill>
                  <a:srgbClr val="0F5D61"/>
                </a:solidFill>
              </a:rPr>
              <a:t>2</a:t>
            </a:r>
            <a:endParaRPr lang="en-US" sz="1400" b="1" i="1" dirty="0">
              <a:solidFill>
                <a:srgbClr val="0F5D61"/>
              </a:solidFill>
            </a:endParaRP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A339D2A8-E2C3-3561-EDAB-F0E38B837356}"/>
              </a:ext>
            </a:extLst>
          </p:cNvPr>
          <p:cNvCxnSpPr>
            <a:cxnSpLocks/>
            <a:stCxn id="2" idx="0"/>
            <a:endCxn id="44" idx="1"/>
          </p:cNvCxnSpPr>
          <p:nvPr/>
        </p:nvCxnSpPr>
        <p:spPr>
          <a:xfrm rot="5400000" flipH="1" flipV="1">
            <a:off x="3696277" y="822796"/>
            <a:ext cx="216207" cy="1207456"/>
          </a:xfrm>
          <a:prstGeom prst="bentConnector2">
            <a:avLst/>
          </a:prstGeom>
          <a:ln w="19050">
            <a:solidFill>
              <a:srgbClr val="0F5D6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975EE39A-F44A-B4E5-DA7A-75093E9C15C6}"/>
              </a:ext>
            </a:extLst>
          </p:cNvPr>
          <p:cNvCxnSpPr>
            <a:cxnSpLocks/>
            <a:stCxn id="44" idx="3"/>
            <a:endCxn id="3" idx="0"/>
          </p:cNvCxnSpPr>
          <p:nvPr/>
        </p:nvCxnSpPr>
        <p:spPr>
          <a:xfrm>
            <a:off x="5361048" y="1318420"/>
            <a:ext cx="1212339" cy="216207"/>
          </a:xfrm>
          <a:prstGeom prst="bentConnector2">
            <a:avLst/>
          </a:prstGeom>
          <a:ln w="19050">
            <a:solidFill>
              <a:srgbClr val="0F5D6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B110170-FBE5-6CF5-5F70-943B9E644008}"/>
              </a:ext>
            </a:extLst>
          </p:cNvPr>
          <p:cNvSpPr txBox="1"/>
          <p:nvPr/>
        </p:nvSpPr>
        <p:spPr>
          <a:xfrm>
            <a:off x="378371" y="6591197"/>
            <a:ext cx="78142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1. National </a:t>
            </a:r>
            <a:r>
              <a:rPr lang="fr-FR" sz="900" dirty="0" err="1"/>
              <a:t>Immunization</a:t>
            </a:r>
            <a:r>
              <a:rPr lang="fr-FR" sz="900" dirty="0"/>
              <a:t> </a:t>
            </a:r>
            <a:r>
              <a:rPr lang="fr-FR" sz="900" dirty="0" err="1"/>
              <a:t>Stratgy</a:t>
            </a:r>
            <a:r>
              <a:rPr lang="fr-FR" sz="900" dirty="0"/>
              <a:t>; 2. Full Portfolio Process (GAVI process)</a:t>
            </a:r>
          </a:p>
        </p:txBody>
      </p:sp>
    </p:spTree>
    <p:extLst>
      <p:ext uri="{BB962C8B-B14F-4D97-AF65-F5344CB8AC3E}">
        <p14:creationId xmlns:p14="http://schemas.microsoft.com/office/powerpoint/2010/main" val="651826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3318734-7990-EBA9-AEC3-76CD752A09B8}"/>
              </a:ext>
            </a:extLst>
          </p:cNvPr>
          <p:cNvSpPr/>
          <p:nvPr/>
        </p:nvSpPr>
        <p:spPr>
          <a:xfrm>
            <a:off x="8126547" y="1838215"/>
            <a:ext cx="3436994" cy="4781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WHO CAPACITI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C7ACA98-2F6B-9700-F949-172AD82E6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917" y="3659918"/>
            <a:ext cx="3278441" cy="1536842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CBFEE92-2C30-0E5D-0B77-831B3DE4B44C}"/>
              </a:ext>
            </a:extLst>
          </p:cNvPr>
          <p:cNvSpPr/>
          <p:nvPr/>
        </p:nvSpPr>
        <p:spPr>
          <a:xfrm>
            <a:off x="8126547" y="2442222"/>
            <a:ext cx="3436994" cy="1038665"/>
          </a:xfrm>
          <a:prstGeom prst="rect">
            <a:avLst/>
          </a:prstGeom>
          <a:noFill/>
          <a:ln w="63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50" dirty="0">
                <a:solidFill>
                  <a:schemeClr val="tx1">
                    <a:lumMod val="50000"/>
                  </a:schemeClr>
                </a:solidFill>
              </a:rPr>
              <a:t>CAPACITI is a comprehensive process tool that enables the comparison of interventions and selection of the best option thanks to a structured process excel tool that enables the grading of each option along predefined criteria.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C35B3CC-2BB6-ED83-4A19-A1C033D7B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1485" y="4495546"/>
            <a:ext cx="3269210" cy="1668820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Google Shape;427;p16">
            <a:extLst>
              <a:ext uri="{FF2B5EF4-FFF2-40B4-BE49-F238E27FC236}">
                <a16:creationId xmlns:a16="http://schemas.microsoft.com/office/drawing/2014/main" id="{434BE2C4-16E7-79AB-9DF1-6CA87ADCE4C3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26;p14">
            <a:extLst>
              <a:ext uri="{FF2B5EF4-FFF2-40B4-BE49-F238E27FC236}">
                <a16:creationId xmlns:a16="http://schemas.microsoft.com/office/drawing/2014/main" id="{64F7B79C-4CFB-DD7A-D0CF-62F7335D9A0E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Several tools are available to support countries in these decisions: </a:t>
            </a:r>
            <a:r>
              <a:rPr kumimoji="0" lang="en-US" sz="2400" u="none" strike="noStrike" kern="0" cap="none" spc="0" normalizeH="0" baseline="0" dirty="0" err="1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EtR</a:t>
            </a:r>
            <a:r>
              <a:rPr kumimoji="0" lang="en-US" sz="2400" u="none" strike="noStrike" kern="0" cap="none" spc="0" normalizeH="0" baseline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 is the sole tool suited for NITAG to make recommendations on whether and how vaccines should be introduced ; NVI Prioritization and CAPACITI are complementary tools allowing NITAG to rank options and plan introductions over time</a:t>
            </a:r>
          </a:p>
        </p:txBody>
      </p:sp>
      <p:sp>
        <p:nvSpPr>
          <p:cNvPr id="12" name="Google Shape;12;p19">
            <a:extLst>
              <a:ext uri="{FF2B5EF4-FFF2-40B4-BE49-F238E27FC236}">
                <a16:creationId xmlns:a16="http://schemas.microsoft.com/office/drawing/2014/main" id="{74888AFF-42DE-82CD-EDC4-67863945279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>
                <a:latin typeface="+mj-lt"/>
              </a:rPr>
              <a:pPr/>
              <a:t>5</a:t>
            </a:fld>
            <a:endParaRPr lang="en-US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F4DD89-FA45-ABCF-3B2A-7B11DC92A356}"/>
              </a:ext>
            </a:extLst>
          </p:cNvPr>
          <p:cNvSpPr/>
          <p:nvPr/>
        </p:nvSpPr>
        <p:spPr>
          <a:xfrm>
            <a:off x="434780" y="1838215"/>
            <a:ext cx="3436994" cy="478172"/>
          </a:xfrm>
          <a:prstGeom prst="rect">
            <a:avLst/>
          </a:prstGeom>
          <a:solidFill>
            <a:srgbClr val="3B5F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600" dirty="0"/>
              <a:t>Evidence to Recommendations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ED3F83-B50D-6F8C-86F1-B669E33A5CD1}"/>
              </a:ext>
            </a:extLst>
          </p:cNvPr>
          <p:cNvSpPr/>
          <p:nvPr/>
        </p:nvSpPr>
        <p:spPr>
          <a:xfrm>
            <a:off x="4413025" y="1838215"/>
            <a:ext cx="3436994" cy="478172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NVI-PST</a:t>
            </a:r>
            <a:endParaRPr lang="en-US" sz="1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632890-D20A-649C-4AD1-A6A78108F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382" y="3604707"/>
            <a:ext cx="1659479" cy="2499474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3A5E39-0717-C38C-654B-17FF3280F3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790" y="3605006"/>
            <a:ext cx="1726232" cy="2559360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4F14110-2807-BBA3-9D07-4A77652DAB2F}"/>
              </a:ext>
            </a:extLst>
          </p:cNvPr>
          <p:cNvSpPr/>
          <p:nvPr/>
        </p:nvSpPr>
        <p:spPr>
          <a:xfrm>
            <a:off x="434780" y="2442222"/>
            <a:ext cx="3436994" cy="1038665"/>
          </a:xfrm>
          <a:prstGeom prst="rect">
            <a:avLst/>
          </a:prstGeom>
          <a:noFill/>
          <a:ln w="6350">
            <a:solidFill>
              <a:srgbClr val="3B5F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rgbClr val="414141">
                    <a:lumMod val="50000"/>
                  </a:srgbClr>
                </a:solidFill>
                <a:latin typeface="Lato"/>
              </a:rPr>
              <a:t>Evidence-to-Recommendations (</a:t>
            </a:r>
            <a:r>
              <a:rPr lang="en-US" sz="1050" dirty="0" err="1">
                <a:solidFill>
                  <a:srgbClr val="414141">
                    <a:lumMod val="50000"/>
                  </a:srgbClr>
                </a:solidFill>
                <a:latin typeface="Lato"/>
              </a:rPr>
              <a:t>EtR</a:t>
            </a:r>
            <a:r>
              <a:rPr lang="en-US" sz="1050" dirty="0">
                <a:solidFill>
                  <a:srgbClr val="414141">
                    <a:lumMod val="50000"/>
                  </a:srgbClr>
                </a:solidFill>
                <a:latin typeface="Lato"/>
              </a:rPr>
              <a:t>) is a framework that enables the adoption of recommendations regarding potential interventions by NITAGs. It is based on a list of criteria representing aspects that need to be incorporated when considering introduction of a new vaccine or intervention.</a:t>
            </a:r>
            <a:endParaRPr kumimoji="0" lang="en-US" sz="1050" b="0" i="0" u="none" strike="noStrike" kern="1200" cap="none" spc="0" normalizeH="0" baseline="0" dirty="0">
              <a:ln>
                <a:noFill/>
              </a:ln>
              <a:solidFill>
                <a:srgbClr val="414141">
                  <a:lumMod val="5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0594462-08F6-B0F0-2691-1B13F905B747}"/>
              </a:ext>
            </a:extLst>
          </p:cNvPr>
          <p:cNvSpPr/>
          <p:nvPr/>
        </p:nvSpPr>
        <p:spPr>
          <a:xfrm>
            <a:off x="4413025" y="2442222"/>
            <a:ext cx="3436994" cy="1038665"/>
          </a:xfrm>
          <a:prstGeom prst="rect">
            <a:avLst/>
          </a:prstGeom>
          <a:noFill/>
          <a:ln w="6350">
            <a:solidFill>
              <a:srgbClr val="0F5D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>
                <a:ln>
                  <a:noFill/>
                </a:ln>
                <a:solidFill>
                  <a:srgbClr val="414141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NVI-PST is </a:t>
            </a:r>
            <a:r>
              <a:rPr kumimoji="0" lang="en-US" sz="1050" b="0" i="0" u="none" strike="noStrike" kern="1200" cap="none" spc="0" normalizeH="0" baseline="0" dirty="0">
                <a:ln>
                  <a:noFill/>
                </a:ln>
                <a:solidFill>
                  <a:srgbClr val="414141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a proven NITAG-driven framework supporting the prioritization of new vaccine introductions. It leverages a simple, evidence-based and comprehensive approach to support the preparation of NVI sequencing scenarios based on a pre-hierarchized list of potential criteria.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AF82670-6D4E-0952-4512-5897F0C974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6693" y="3652682"/>
            <a:ext cx="3409658" cy="1551314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2D3F447-A7B0-5B28-B53E-53CD4F80B8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1852" y="4687732"/>
            <a:ext cx="3091087" cy="1516057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82941D0-6C25-8F93-9959-CBC3AD66DF77}"/>
              </a:ext>
            </a:extLst>
          </p:cNvPr>
          <p:cNvSpPr/>
          <p:nvPr/>
        </p:nvSpPr>
        <p:spPr>
          <a:xfrm>
            <a:off x="364443" y="1746389"/>
            <a:ext cx="3613136" cy="4950070"/>
          </a:xfrm>
          <a:prstGeom prst="roundRect">
            <a:avLst>
              <a:gd name="adj" fmla="val 1821"/>
            </a:avLst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80000"/>
              </a:lnSpc>
            </a:pPr>
            <a:r>
              <a:rPr lang="fr-FR" sz="1200" b="1" dirty="0">
                <a:solidFill>
                  <a:srgbClr val="C00000"/>
                </a:solidFill>
              </a:rPr>
              <a:t>Unique process for </a:t>
            </a:r>
            <a:r>
              <a:rPr lang="fr-FR" sz="1200" b="1" dirty="0" err="1">
                <a:solidFill>
                  <a:srgbClr val="C00000"/>
                </a:solidFill>
              </a:rPr>
              <a:t>recommendations</a:t>
            </a:r>
            <a:r>
              <a:rPr lang="fr-FR" sz="1200" b="1" dirty="0">
                <a:solidFill>
                  <a:srgbClr val="C00000"/>
                </a:solidFill>
              </a:rPr>
              <a:t> on </a:t>
            </a:r>
            <a:r>
              <a:rPr lang="fr-FR" sz="1200" b="1" dirty="0" err="1">
                <a:solidFill>
                  <a:srgbClr val="C00000"/>
                </a:solidFill>
              </a:rPr>
              <a:t>whether</a:t>
            </a:r>
            <a:r>
              <a:rPr lang="fr-FR" sz="1200" b="1" dirty="0">
                <a:solidFill>
                  <a:srgbClr val="C00000"/>
                </a:solidFill>
              </a:rPr>
              <a:t> an intervention </a:t>
            </a:r>
            <a:r>
              <a:rPr lang="fr-FR" sz="1200" b="1" dirty="0" err="1">
                <a:solidFill>
                  <a:srgbClr val="C00000"/>
                </a:solidFill>
              </a:rPr>
              <a:t>should</a:t>
            </a:r>
            <a:r>
              <a:rPr lang="fr-FR" sz="1200" b="1" dirty="0">
                <a:solidFill>
                  <a:srgbClr val="C00000"/>
                </a:solidFill>
              </a:rPr>
              <a:t> </a:t>
            </a:r>
            <a:r>
              <a:rPr lang="fr-FR" sz="1200" b="1" dirty="0" err="1">
                <a:solidFill>
                  <a:srgbClr val="C00000"/>
                </a:solidFill>
              </a:rPr>
              <a:t>be</a:t>
            </a:r>
            <a:r>
              <a:rPr lang="fr-FR" sz="1200" b="1" dirty="0">
                <a:solidFill>
                  <a:srgbClr val="C00000"/>
                </a:solidFill>
              </a:rPr>
              <a:t> </a:t>
            </a:r>
            <a:r>
              <a:rPr lang="fr-FR" sz="1200" b="1" dirty="0" err="1">
                <a:solidFill>
                  <a:srgbClr val="C00000"/>
                </a:solidFill>
              </a:rPr>
              <a:t>implemented</a:t>
            </a:r>
            <a:endParaRPr lang="fr-FR" sz="1200" b="1" dirty="0">
              <a:solidFill>
                <a:srgbClr val="C0000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04C700-D402-8F25-BF16-E0DCF88BF50A}"/>
              </a:ext>
            </a:extLst>
          </p:cNvPr>
          <p:cNvSpPr/>
          <p:nvPr/>
        </p:nvSpPr>
        <p:spPr>
          <a:xfrm>
            <a:off x="4339144" y="1759131"/>
            <a:ext cx="7328211" cy="4950070"/>
          </a:xfrm>
          <a:prstGeom prst="roundRect">
            <a:avLst>
              <a:gd name="adj" fmla="val 1821"/>
            </a:avLst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1200" b="1" dirty="0" err="1">
                <a:solidFill>
                  <a:srgbClr val="DEA700"/>
                </a:solidFill>
              </a:rPr>
              <a:t>Complementary</a:t>
            </a:r>
            <a:r>
              <a:rPr lang="fr-FR" sz="1200" b="1" dirty="0">
                <a:solidFill>
                  <a:srgbClr val="DEA700"/>
                </a:solidFill>
              </a:rPr>
              <a:t> </a:t>
            </a:r>
            <a:r>
              <a:rPr lang="fr-FR" sz="1200" b="1" dirty="0" err="1">
                <a:solidFill>
                  <a:srgbClr val="DEA700"/>
                </a:solidFill>
              </a:rPr>
              <a:t>tools</a:t>
            </a:r>
            <a:r>
              <a:rPr lang="fr-FR" sz="1200" b="1" dirty="0">
                <a:solidFill>
                  <a:srgbClr val="DEA700"/>
                </a:solidFill>
              </a:rPr>
              <a:t> to compare and </a:t>
            </a:r>
            <a:r>
              <a:rPr lang="fr-FR" sz="1200" b="1" dirty="0" err="1">
                <a:solidFill>
                  <a:srgbClr val="DEA700"/>
                </a:solidFill>
              </a:rPr>
              <a:t>rank</a:t>
            </a:r>
            <a:r>
              <a:rPr lang="fr-FR" sz="1200" b="1" dirty="0">
                <a:solidFill>
                  <a:srgbClr val="DEA700"/>
                </a:solidFill>
              </a:rPr>
              <a:t> options, </a:t>
            </a:r>
            <a:r>
              <a:rPr lang="fr-FR" sz="1200" b="1" err="1">
                <a:solidFill>
                  <a:srgbClr val="DEA700"/>
                </a:solidFill>
              </a:rPr>
              <a:t>define</a:t>
            </a:r>
            <a:r>
              <a:rPr lang="fr-FR" sz="1200" b="1">
                <a:solidFill>
                  <a:srgbClr val="DEA700"/>
                </a:solidFill>
              </a:rPr>
              <a:t> sequence</a:t>
            </a:r>
            <a:endParaRPr lang="fr-FR" sz="1200" b="1" dirty="0">
              <a:solidFill>
                <a:srgbClr val="DEA7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0B15F7-3D66-964A-CEAF-7B835AB7E584}"/>
              </a:ext>
            </a:extLst>
          </p:cNvPr>
          <p:cNvCxnSpPr/>
          <p:nvPr/>
        </p:nvCxnSpPr>
        <p:spPr>
          <a:xfrm>
            <a:off x="4158761" y="1746389"/>
            <a:ext cx="0" cy="495007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457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27;p16">
            <a:extLst>
              <a:ext uri="{FF2B5EF4-FFF2-40B4-BE49-F238E27FC236}">
                <a16:creationId xmlns:a16="http://schemas.microsoft.com/office/drawing/2014/main" id="{434BE2C4-16E7-79AB-9DF1-6CA87ADCE4C3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26;p14">
            <a:extLst>
              <a:ext uri="{FF2B5EF4-FFF2-40B4-BE49-F238E27FC236}">
                <a16:creationId xmlns:a16="http://schemas.microsoft.com/office/drawing/2014/main" id="{64F7B79C-4CFB-DD7A-D0CF-62F7335D9A0E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u="none" strike="noStrike" kern="0" cap="none" spc="0" normalizeH="0" baseline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NVI-PST and </a:t>
            </a:r>
            <a:r>
              <a:rPr kumimoji="0" lang="en-US" sz="2400" u="none" strike="noStrike" kern="0" cap="none" spc="0" normalizeH="0" baseline="0" dirty="0" err="1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EtR</a:t>
            </a:r>
            <a:r>
              <a:rPr kumimoji="0" lang="en-US" sz="2400" u="none" strike="noStrike" kern="0" cap="none" spc="0" normalizeH="0" baseline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 are complementary tools used during different phases of the introduction process</a:t>
            </a:r>
          </a:p>
        </p:txBody>
      </p:sp>
      <p:sp>
        <p:nvSpPr>
          <p:cNvPr id="12" name="Google Shape;12;p19">
            <a:extLst>
              <a:ext uri="{FF2B5EF4-FFF2-40B4-BE49-F238E27FC236}">
                <a16:creationId xmlns:a16="http://schemas.microsoft.com/office/drawing/2014/main" id="{74888AFF-42DE-82CD-EDC4-67863945279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7329" y="5927475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>
                <a:latin typeface="+mj-lt"/>
              </a:rPr>
              <a:pPr/>
              <a:t>6</a:t>
            </a:fld>
            <a:endParaRPr lang="en-US" dirty="0">
              <a:latin typeface="+mj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050483D-9AA7-0CD1-5E54-B189D46BFC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161515"/>
              </p:ext>
            </p:extLst>
          </p:nvPr>
        </p:nvGraphicFramePr>
        <p:xfrm>
          <a:off x="472963" y="987948"/>
          <a:ext cx="11246075" cy="58311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0602">
                  <a:extLst>
                    <a:ext uri="{9D8B030D-6E8A-4147-A177-3AD203B41FA5}">
                      <a16:colId xmlns:a16="http://schemas.microsoft.com/office/drawing/2014/main" val="788932049"/>
                    </a:ext>
                  </a:extLst>
                </a:gridCol>
                <a:gridCol w="4410411">
                  <a:extLst>
                    <a:ext uri="{9D8B030D-6E8A-4147-A177-3AD203B41FA5}">
                      <a16:colId xmlns:a16="http://schemas.microsoft.com/office/drawing/2014/main" val="3438246978"/>
                    </a:ext>
                  </a:extLst>
                </a:gridCol>
                <a:gridCol w="4625062">
                  <a:extLst>
                    <a:ext uri="{9D8B030D-6E8A-4147-A177-3AD203B41FA5}">
                      <a16:colId xmlns:a16="http://schemas.microsoft.com/office/drawing/2014/main" val="509282080"/>
                    </a:ext>
                  </a:extLst>
                </a:gridCol>
              </a:tblGrid>
              <a:tr h="252953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err="1"/>
                        <a:t>EtR</a:t>
                      </a:r>
                      <a:endParaRPr lang="en-US" noProof="0" dirty="0"/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5F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NVI-PST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5D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31494"/>
                  </a:ext>
                </a:extLst>
              </a:tr>
              <a:tr h="354135">
                <a:tc>
                  <a:txBody>
                    <a:bodyPr/>
                    <a:lstStyle/>
                    <a:p>
                      <a:r>
                        <a:rPr lang="en-US" sz="12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When to use it?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Upon request from MoH</a:t>
                      </a:r>
                    </a:p>
                    <a:p>
                      <a:r>
                        <a:rPr lang="en-US" sz="1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Ahead of vaccine introduction / strategy or product change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Every 3 to 5 years, ahead of National </a:t>
                      </a:r>
                      <a:r>
                        <a:rPr lang="en-US" sz="1100" noProof="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Immunisation</a:t>
                      </a:r>
                      <a:r>
                        <a:rPr lang="en-US" sz="1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Strategy or to refresh NIS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420269"/>
                  </a:ext>
                </a:extLst>
              </a:tr>
              <a:tr h="227658">
                <a:tc>
                  <a:txBody>
                    <a:bodyPr/>
                    <a:lstStyle/>
                    <a:p>
                      <a:pPr rtl="0"/>
                      <a:r>
                        <a:rPr lang="en-US" sz="12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Decision question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576277"/>
                  </a:ext>
                </a:extLst>
              </a:tr>
              <a:tr h="215010">
                <a:tc>
                  <a:txBody>
                    <a:bodyPr/>
                    <a:lstStyle/>
                    <a:p>
                      <a:pPr marL="1714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Type of decision questions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Recommendation for introduction, strategy, product choice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Prioritization between introductions, sequencing of options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372982"/>
                  </a:ext>
                </a:extLst>
              </a:tr>
              <a:tr h="771508">
                <a:tc>
                  <a:txBody>
                    <a:bodyPr/>
                    <a:lstStyle/>
                    <a:p>
                      <a:pPr marL="1714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Examples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Should one dose of an HPV vaccine be given to girls between 9-14 years of age to reduce HPV infections and associated cancers?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Should adolescents aged 12-15 years receive COVID-19 vaccination with a vaccine licensed for this age group?</a:t>
                      </a:r>
                      <a:endParaRPr lang="en-US" sz="110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Which vaccines should be prioritized for introduction in the next 5 years?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When should priority vaccines be introduced?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65596"/>
                  </a:ext>
                </a:extLst>
              </a:tr>
              <a:tr h="227658">
                <a:tc>
                  <a:txBody>
                    <a:bodyPr/>
                    <a:lstStyle/>
                    <a:p>
                      <a:r>
                        <a:rPr lang="en-US" sz="12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Criteria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6225067"/>
                  </a:ext>
                </a:extLst>
              </a:tr>
              <a:tr h="215010">
                <a:tc>
                  <a:txBody>
                    <a:bodyPr/>
                    <a:lstStyle/>
                    <a:p>
                      <a:pPr marL="1714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Number of criteria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Extensive </a:t>
                      </a:r>
                      <a:r>
                        <a:rPr lang="en-US" sz="1100" b="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(all 7 criteria groups should be considered)</a:t>
                      </a:r>
                      <a:endParaRPr lang="en-US" sz="1100" b="1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Limited </a:t>
                      </a:r>
                      <a:r>
                        <a:rPr lang="en-US" sz="1100" b="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(selection of 10-15 out of 71 proposed)</a:t>
                      </a:r>
                      <a:endParaRPr lang="en-US" sz="1100" b="1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464197"/>
                  </a:ext>
                </a:extLst>
              </a:tr>
              <a:tr h="493259">
                <a:tc>
                  <a:txBody>
                    <a:bodyPr/>
                    <a:lstStyle/>
                    <a:p>
                      <a:pPr marL="1714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Process for criteria selection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US" sz="1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Definition of a </a:t>
                      </a:r>
                      <a:r>
                        <a:rPr lang="fr-FR" sz="1100" dirty="0" err="1"/>
                        <a:t>Generic</a:t>
                      </a:r>
                      <a:r>
                        <a:rPr lang="fr-FR" sz="1100" dirty="0"/>
                        <a:t> </a:t>
                      </a:r>
                      <a:r>
                        <a:rPr lang="fr-FR" sz="1100" dirty="0" err="1"/>
                        <a:t>Criteria</a:t>
                      </a:r>
                      <a:r>
                        <a:rPr lang="fr-FR" sz="1100" dirty="0"/>
                        <a:t> Table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r-FR" sz="1100" noProof="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Specification</a:t>
                      </a:r>
                      <a:r>
                        <a:rPr lang="fr-FR" sz="1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of </a:t>
                      </a:r>
                      <a:r>
                        <a:rPr lang="fr-FR" sz="1100" noProof="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criteria</a:t>
                      </a:r>
                      <a:r>
                        <a:rPr lang="fr-FR" sz="1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sz="1100" noProof="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based</a:t>
                      </a:r>
                      <a:r>
                        <a:rPr lang="fr-FR" sz="1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on the disease/question</a:t>
                      </a:r>
                      <a:endParaRPr lang="en-US" sz="110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US" sz="1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NITAG members vote on pre-hierarchized (3 levels) criteria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NITAG members select a limited number of criteria based on vote and discussion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1479978"/>
                  </a:ext>
                </a:extLst>
              </a:tr>
              <a:tr h="215010">
                <a:tc>
                  <a:txBody>
                    <a:bodyPr/>
                    <a:lstStyle/>
                    <a:p>
                      <a:pPr marL="1714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Criteria weighting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No (implicit)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1435100" algn="l"/>
                        </a:tabLst>
                        <a:defRPr/>
                      </a:pPr>
                      <a:r>
                        <a:rPr lang="en-US" sz="1100" i="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Yes (explicit)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71495"/>
                  </a:ext>
                </a:extLst>
              </a:tr>
              <a:tr h="227658">
                <a:tc>
                  <a:txBody>
                    <a:bodyPr/>
                    <a:lstStyle/>
                    <a:p>
                      <a:r>
                        <a:rPr lang="en-US" sz="12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Evidence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noProof="0" dirty="0">
                        <a:solidFill>
                          <a:schemeClr val="tx1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noProof="0" dirty="0">
                        <a:solidFill>
                          <a:schemeClr val="tx1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379425"/>
                  </a:ext>
                </a:extLst>
              </a:tr>
              <a:tr h="215010">
                <a:tc>
                  <a:txBody>
                    <a:bodyPr/>
                    <a:lstStyle/>
                    <a:p>
                      <a:pPr marL="1714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Breadth of evidence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Focused</a:t>
                      </a:r>
                      <a:r>
                        <a:rPr lang="en-US" sz="1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: limited number of vaccines, multiple criteria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Large</a:t>
                      </a:r>
                      <a:r>
                        <a:rPr lang="en-US" sz="1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: multiple vaccines, multiple criteria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423147"/>
                  </a:ext>
                </a:extLst>
              </a:tr>
              <a:tr h="215010">
                <a:tc>
                  <a:txBody>
                    <a:bodyPr/>
                    <a:lstStyle/>
                    <a:p>
                      <a:pPr marL="1714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Depth of evidence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Deep:</a:t>
                      </a:r>
                      <a:r>
                        <a:rPr lang="en-US" sz="1100" b="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comprehensive literature and evidence review</a:t>
                      </a:r>
                      <a:endParaRPr lang="en-US" sz="1100" b="1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noProof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Superficial</a:t>
                      </a:r>
                      <a:endParaRPr lang="en-US" sz="1100" b="1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714970"/>
                  </a:ext>
                </a:extLst>
              </a:tr>
              <a:tr h="215010">
                <a:tc>
                  <a:txBody>
                    <a:bodyPr/>
                    <a:lstStyle/>
                    <a:p>
                      <a:pPr marL="1714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Evidence grading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1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Systematic:</a:t>
                      </a:r>
                      <a:r>
                        <a:rPr lang="en-US" sz="1100" b="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grading must be discussed</a:t>
                      </a:r>
                      <a:endParaRPr lang="en-US" sz="1100" b="1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435100" algn="l"/>
                        </a:tabLst>
                      </a:pPr>
                      <a:r>
                        <a:rPr lang="en-US" sz="1100" b="1" i="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Optional</a:t>
                      </a:r>
                      <a:r>
                        <a:rPr lang="en-US" sz="1100" b="0" i="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: grading can be discussed during workshops</a:t>
                      </a:r>
                      <a:endParaRPr lang="en-US" sz="1050" b="1" i="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691044"/>
                  </a:ext>
                </a:extLst>
              </a:tr>
              <a:tr h="22765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i="0" u="none" strike="noStrike" cap="none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Recommendation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en-US" sz="1100" dirty="0"/>
                        <a:t>Evidence is reviewed for each criteria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en-US" sz="1100" dirty="0"/>
                        <a:t>A judgement is made on each of the criterion questions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en-US" sz="1100" dirty="0"/>
                        <a:t>A judgement is made of the balance of all advantageous and disadvantageous consequences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en-US" sz="1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An overall recommendation is drafted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6213" indent="-176213" algn="l">
                        <a:buFont typeface="+mj-lt"/>
                        <a:buAutoNum type="arabicPeriod"/>
                      </a:pPr>
                      <a:r>
                        <a:rPr lang="en-US" sz="1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Evidence for each criteria is presented</a:t>
                      </a:r>
                    </a:p>
                    <a:p>
                      <a:pPr marL="176213" indent="-176213" algn="l">
                        <a:buFont typeface="+mj-lt"/>
                        <a:buAutoNum type="arabicPeriod"/>
                      </a:pPr>
                      <a:r>
                        <a:rPr lang="en-US" sz="1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Vaccines are ranked (vote) for each criteria</a:t>
                      </a:r>
                    </a:p>
                    <a:p>
                      <a:pPr marL="176213" indent="-176213" algn="l">
                        <a:buFont typeface="+mj-lt"/>
                        <a:buAutoNum type="arabicPeriod"/>
                      </a:pPr>
                      <a:r>
                        <a:rPr lang="en-US" sz="1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Overall rankings are computed using weight</a:t>
                      </a:r>
                    </a:p>
                    <a:p>
                      <a:pPr marL="176213" indent="-176213" algn="l">
                        <a:buFont typeface="+mj-lt"/>
                        <a:buAutoNum type="arabicPeriod"/>
                      </a:pPr>
                      <a:r>
                        <a:rPr lang="en-US" sz="1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Overall rankings are discussed to establish priority lists</a:t>
                      </a:r>
                    </a:p>
                    <a:p>
                      <a:pPr marL="176213" indent="-176213" algn="l">
                        <a:buFont typeface="+mj-lt"/>
                        <a:buAutoNum type="arabicPeriod"/>
                      </a:pPr>
                      <a:r>
                        <a:rPr lang="en-US" sz="1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Scenarios are drafted using priority lists and burden of introduction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601762"/>
                  </a:ext>
                </a:extLst>
              </a:tr>
              <a:tr h="543850">
                <a:tc>
                  <a:txBody>
                    <a:bodyPr/>
                    <a:lstStyle/>
                    <a:p>
                      <a:pPr marL="1714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Process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228600" indent="-228600" algn="l">
                        <a:buFont typeface="+mj-lt"/>
                        <a:buAutoNum type="arabicPeriod"/>
                      </a:pPr>
                      <a:endParaRPr lang="en-US" sz="110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843484"/>
                  </a:ext>
                </a:extLst>
              </a:tr>
              <a:tr h="354135">
                <a:tc>
                  <a:txBody>
                    <a:bodyPr/>
                    <a:lstStyle/>
                    <a:p>
                      <a:pPr marL="1714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Output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A final NITAG decision and recommendation on the respective policy question</a:t>
                      </a:r>
                      <a:endParaRPr lang="en-US" sz="110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Priority lists of vaccines, sequencing scenarios of NVI (per year)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984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937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27;p16">
            <a:extLst>
              <a:ext uri="{FF2B5EF4-FFF2-40B4-BE49-F238E27FC236}">
                <a16:creationId xmlns:a16="http://schemas.microsoft.com/office/drawing/2014/main" id="{434BE2C4-16E7-79AB-9DF1-6CA87ADCE4C3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26;p14">
            <a:extLst>
              <a:ext uri="{FF2B5EF4-FFF2-40B4-BE49-F238E27FC236}">
                <a16:creationId xmlns:a16="http://schemas.microsoft.com/office/drawing/2014/main" id="{64F7B79C-4CFB-DD7A-D0CF-62F7335D9A0E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u="none" strike="noStrike" kern="0" cap="none" spc="0" normalizeH="0" baseline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The NVI-PST Framework was designed specifically for prioritization and sequencing of several vaccines for a defined future period of time</a:t>
            </a:r>
          </a:p>
        </p:txBody>
      </p:sp>
      <p:sp>
        <p:nvSpPr>
          <p:cNvPr id="12" name="Google Shape;12;p19">
            <a:extLst>
              <a:ext uri="{FF2B5EF4-FFF2-40B4-BE49-F238E27FC236}">
                <a16:creationId xmlns:a16="http://schemas.microsoft.com/office/drawing/2014/main" id="{74888AFF-42DE-82CD-EDC4-67863945279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7329" y="5927475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>
                <a:latin typeface="+mj-lt"/>
              </a:rPr>
              <a:pPr/>
              <a:t>7</a:t>
            </a:fld>
            <a:endParaRPr lang="en-US" dirty="0">
              <a:latin typeface="+mj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050483D-9AA7-0CD1-5E54-B189D46BFC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118027"/>
              </p:ext>
            </p:extLst>
          </p:nvPr>
        </p:nvGraphicFramePr>
        <p:xfrm>
          <a:off x="472962" y="986133"/>
          <a:ext cx="11141675" cy="57683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32393">
                  <a:extLst>
                    <a:ext uri="{9D8B030D-6E8A-4147-A177-3AD203B41FA5}">
                      <a16:colId xmlns:a16="http://schemas.microsoft.com/office/drawing/2014/main" val="788932049"/>
                    </a:ext>
                  </a:extLst>
                </a:gridCol>
                <a:gridCol w="4104641">
                  <a:extLst>
                    <a:ext uri="{9D8B030D-6E8A-4147-A177-3AD203B41FA5}">
                      <a16:colId xmlns:a16="http://schemas.microsoft.com/office/drawing/2014/main" val="509282080"/>
                    </a:ext>
                  </a:extLst>
                </a:gridCol>
                <a:gridCol w="4104641">
                  <a:extLst>
                    <a:ext uri="{9D8B030D-6E8A-4147-A177-3AD203B41FA5}">
                      <a16:colId xmlns:a16="http://schemas.microsoft.com/office/drawing/2014/main" val="320856536"/>
                    </a:ext>
                  </a:extLst>
                </a:gridCol>
              </a:tblGrid>
              <a:tr h="138223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NVI-PST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5D6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CAPACITI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31494"/>
                  </a:ext>
                </a:extLst>
              </a:tr>
              <a:tr h="193512">
                <a:tc>
                  <a:txBody>
                    <a:bodyPr/>
                    <a:lstStyle/>
                    <a:p>
                      <a:r>
                        <a:rPr lang="en-US" sz="11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Inception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BMGF-funded tool, pilot-driven approach to answer short-term needs in pilot countries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BMGF-funded tool developed iteratively with 12 countries’ inputs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383976"/>
                  </a:ext>
                </a:extLst>
              </a:tr>
              <a:tr h="124400">
                <a:tc>
                  <a:txBody>
                    <a:bodyPr/>
                    <a:lstStyle/>
                    <a:p>
                      <a:r>
                        <a:rPr lang="en-US" sz="11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Date of publication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2024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2020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508387"/>
                  </a:ext>
                </a:extLst>
              </a:tr>
              <a:tr h="124400">
                <a:tc>
                  <a:txBody>
                    <a:bodyPr/>
                    <a:lstStyle/>
                    <a:p>
                      <a:r>
                        <a:rPr lang="en-US" sz="11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Examples of implementing countries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DRC, Niger, Ethiopia, Uganda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Indonesia, Ethiopia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420269"/>
                  </a:ext>
                </a:extLst>
              </a:tr>
              <a:tr h="124400">
                <a:tc>
                  <a:txBody>
                    <a:bodyPr/>
                    <a:lstStyle/>
                    <a:p>
                      <a:r>
                        <a:rPr lang="en-US" sz="11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End-users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Tailored for NITAGs and EPI processes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No specified end-user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659760"/>
                  </a:ext>
                </a:extLst>
              </a:tr>
              <a:tr h="124400">
                <a:tc>
                  <a:txBody>
                    <a:bodyPr/>
                    <a:lstStyle/>
                    <a:p>
                      <a:r>
                        <a:rPr lang="en-US" sz="11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Resource intensity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Medium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High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741603"/>
                  </a:ext>
                </a:extLst>
              </a:tr>
              <a:tr h="124400">
                <a:tc>
                  <a:txBody>
                    <a:bodyPr/>
                    <a:lstStyle/>
                    <a:p>
                      <a:r>
                        <a:rPr lang="en-US" sz="11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Scope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New Vaccine Introduction Prioritization and Sequencing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Any comparison between options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3139248"/>
                  </a:ext>
                </a:extLst>
              </a:tr>
              <a:tr h="193512">
                <a:tc>
                  <a:txBody>
                    <a:bodyPr/>
                    <a:lstStyle/>
                    <a:p>
                      <a:pPr rtl="0"/>
                      <a:r>
                        <a:rPr lang="en-US" sz="11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Type of decision question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Which new vaccine(s) should be prioritized and when should they be introduced?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effectLst/>
                          <a:latin typeface="+mj-lt"/>
                          <a:ea typeface="Aptos" panose="020B0004020202020204" pitchFamily="34" charset="0"/>
                        </a:rPr>
                        <a:t>Which options should be prioritized and in which order?</a:t>
                      </a:r>
                      <a:endParaRPr lang="en-US" sz="1050" noProof="0" dirty="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576277"/>
                  </a:ext>
                </a:extLst>
              </a:tr>
              <a:tr h="117489">
                <a:tc>
                  <a:txBody>
                    <a:bodyPr/>
                    <a:lstStyle/>
                    <a:p>
                      <a:pPr marL="1714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Comparison &amp; sequencing between options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081706"/>
                  </a:ext>
                </a:extLst>
              </a:tr>
              <a:tr h="117489">
                <a:tc>
                  <a:txBody>
                    <a:bodyPr/>
                    <a:lstStyle/>
                    <a:p>
                      <a:pPr marL="1714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Timeline planning of options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65596"/>
                  </a:ext>
                </a:extLst>
              </a:tr>
              <a:tr h="193512">
                <a:tc>
                  <a:txBody>
                    <a:bodyPr/>
                    <a:lstStyle/>
                    <a:p>
                      <a:r>
                        <a:rPr lang="en-US" sz="11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Mode of decision &amp; recommendation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Supporting decision by highlighting “important” and “feasible” interventions based on rankings and constraints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Supporting decision by highlighting “best option” based on grading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6225067"/>
                  </a:ext>
                </a:extLst>
              </a:tr>
              <a:tr h="117489">
                <a:tc>
                  <a:txBody>
                    <a:bodyPr/>
                    <a:lstStyle/>
                    <a:p>
                      <a:pPr marL="1714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Statement-based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464197"/>
                  </a:ext>
                </a:extLst>
              </a:tr>
              <a:tr h="117489">
                <a:tc>
                  <a:txBody>
                    <a:bodyPr/>
                    <a:lstStyle/>
                    <a:p>
                      <a:pPr marL="1714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Visualization-based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14799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Grade-based decision support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2066925" algn="l"/>
                        </a:tabLst>
                        <a:defRPr/>
                      </a:pPr>
                      <a:r>
                        <a:rPr lang="en-US" sz="1000" dirty="0">
                          <a:solidFill>
                            <a:srgbClr val="414141">
                              <a:lumMod val="50000"/>
                            </a:srgbClr>
                          </a:solidFill>
                          <a:latin typeface="+mn-lt"/>
                        </a:rPr>
                        <a:t>	</a:t>
                      </a:r>
                      <a:r>
                        <a:rPr lang="en-US" sz="1000" i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Preference-based grading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2066925" algn="l"/>
                        </a:tabLst>
                      </a:pPr>
                      <a:r>
                        <a:rPr lang="en-US" sz="1000" dirty="0">
                          <a:solidFill>
                            <a:srgbClr val="414141">
                              <a:lumMod val="50000"/>
                            </a:srgbClr>
                          </a:solidFill>
                          <a:latin typeface="+mn-lt"/>
                        </a:rPr>
                        <a:t>	</a:t>
                      </a:r>
                      <a:r>
                        <a:rPr lang="en-US" sz="1000" i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Evidence-based grading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71495"/>
                  </a:ext>
                </a:extLst>
              </a:tr>
              <a:tr h="124400">
                <a:tc>
                  <a:txBody>
                    <a:bodyPr/>
                    <a:lstStyle/>
                    <a:p>
                      <a:r>
                        <a:rPr lang="en-US" sz="11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Type of MCDA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noProof="0" dirty="0">
                        <a:solidFill>
                          <a:schemeClr val="tx1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noProof="0" dirty="0">
                        <a:solidFill>
                          <a:schemeClr val="tx1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379425"/>
                  </a:ext>
                </a:extLst>
              </a:tr>
              <a:tr h="117489">
                <a:tc>
                  <a:txBody>
                    <a:bodyPr/>
                    <a:lstStyle/>
                    <a:p>
                      <a:pPr marL="1714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Quantitative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881188" algn="l"/>
                        </a:tabLst>
                      </a:pPr>
                      <a:r>
                        <a:rPr lang="en-US" sz="10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	</a:t>
                      </a:r>
                      <a:endParaRPr lang="en-US" sz="1050" i="1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423147"/>
                  </a:ext>
                </a:extLst>
              </a:tr>
              <a:tr h="117489">
                <a:tc>
                  <a:txBody>
                    <a:bodyPr/>
                    <a:lstStyle/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Qualitative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066925" algn="l"/>
                        </a:tabLst>
                      </a:pPr>
                      <a:r>
                        <a:rPr lang="en-US" sz="1050" i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	For criteria ranking only</a:t>
                      </a:r>
                      <a:endParaRPr lang="en-US" sz="105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066925" algn="l"/>
                        </a:tabLst>
                      </a:pPr>
                      <a:r>
                        <a:rPr lang="en-US" sz="10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	</a:t>
                      </a:r>
                      <a:endParaRPr lang="en-US" sz="1050" i="1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714970"/>
                  </a:ext>
                </a:extLst>
              </a:tr>
              <a:tr h="124400">
                <a:tc>
                  <a:txBody>
                    <a:bodyPr/>
                    <a:lstStyle/>
                    <a:p>
                      <a:r>
                        <a:rPr lang="en-US" sz="11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Available tools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PDF document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Excel-based tool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601762"/>
                  </a:ext>
                </a:extLst>
              </a:tr>
              <a:tr h="193512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Supporting tools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List of criteria, preference survey template, workshop presentation template, workplan, excel models for ranking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Guidance manual and self-study training modules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7282"/>
                  </a:ext>
                </a:extLst>
              </a:tr>
              <a:tr h="117489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Other items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Voting system, criteria hierarchization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Step-by-step guidelines, uncertainty modelling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654245"/>
                  </a:ext>
                </a:extLst>
              </a:tr>
            </a:tbl>
          </a:graphicData>
        </a:graphic>
      </p:graphicFrame>
      <p:pic>
        <p:nvPicPr>
          <p:cNvPr id="7" name="Graphic 6" descr="Tick with solid fill">
            <a:extLst>
              <a:ext uri="{FF2B5EF4-FFF2-40B4-BE49-F238E27FC236}">
                <a16:creationId xmlns:a16="http://schemas.microsoft.com/office/drawing/2014/main" id="{AA074A5D-10BF-D2D0-B6DD-BE6B58335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5833" y="3400582"/>
            <a:ext cx="240790" cy="240790"/>
          </a:xfrm>
          <a:prstGeom prst="rect">
            <a:avLst/>
          </a:prstGeom>
        </p:spPr>
      </p:pic>
      <p:pic>
        <p:nvPicPr>
          <p:cNvPr id="8" name="Graphic 7" descr="Tick with solid fill">
            <a:extLst>
              <a:ext uri="{FF2B5EF4-FFF2-40B4-BE49-F238E27FC236}">
                <a16:creationId xmlns:a16="http://schemas.microsoft.com/office/drawing/2014/main" id="{99C66F00-74EF-443F-8EF8-869DD576B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08810" y="3400582"/>
            <a:ext cx="240790" cy="240790"/>
          </a:xfrm>
          <a:prstGeom prst="rect">
            <a:avLst/>
          </a:prstGeom>
        </p:spPr>
      </p:pic>
      <p:pic>
        <p:nvPicPr>
          <p:cNvPr id="15" name="Graphic 14" descr="Tick with solid fill">
            <a:extLst>
              <a:ext uri="{FF2B5EF4-FFF2-40B4-BE49-F238E27FC236}">
                <a16:creationId xmlns:a16="http://schemas.microsoft.com/office/drawing/2014/main" id="{160C87D3-3E5C-86CD-710A-5088484C2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5833" y="3671513"/>
            <a:ext cx="240790" cy="240790"/>
          </a:xfrm>
          <a:prstGeom prst="rect">
            <a:avLst/>
          </a:prstGeom>
        </p:spPr>
      </p:pic>
      <p:pic>
        <p:nvPicPr>
          <p:cNvPr id="34" name="Graphic 33" descr="Tick with solid fill">
            <a:extLst>
              <a:ext uri="{FF2B5EF4-FFF2-40B4-BE49-F238E27FC236}">
                <a16:creationId xmlns:a16="http://schemas.microsoft.com/office/drawing/2014/main" id="{09E203D9-FBE8-C1B5-4F84-FA58CBE00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5833" y="4586106"/>
            <a:ext cx="240790" cy="240790"/>
          </a:xfrm>
          <a:prstGeom prst="rect">
            <a:avLst/>
          </a:prstGeom>
        </p:spPr>
      </p:pic>
      <p:pic>
        <p:nvPicPr>
          <p:cNvPr id="35" name="Graphic 34" descr="Tick with solid fill">
            <a:extLst>
              <a:ext uri="{FF2B5EF4-FFF2-40B4-BE49-F238E27FC236}">
                <a16:creationId xmlns:a16="http://schemas.microsoft.com/office/drawing/2014/main" id="{E39AA000-B62F-43F3-8000-035F13914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06014" y="4819924"/>
            <a:ext cx="240790" cy="240790"/>
          </a:xfrm>
          <a:prstGeom prst="rect">
            <a:avLst/>
          </a:prstGeom>
        </p:spPr>
      </p:pic>
      <p:pic>
        <p:nvPicPr>
          <p:cNvPr id="2" name="Graphic 1" descr="Tick with solid fill">
            <a:extLst>
              <a:ext uri="{FF2B5EF4-FFF2-40B4-BE49-F238E27FC236}">
                <a16:creationId xmlns:a16="http://schemas.microsoft.com/office/drawing/2014/main" id="{56A814DA-955F-F15D-029B-1D6D7EC07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06014" y="4323577"/>
            <a:ext cx="240790" cy="240790"/>
          </a:xfrm>
          <a:prstGeom prst="rect">
            <a:avLst/>
          </a:prstGeom>
        </p:spPr>
      </p:pic>
      <p:pic>
        <p:nvPicPr>
          <p:cNvPr id="4" name="Graphic 3" descr="Tick with solid fill">
            <a:extLst>
              <a:ext uri="{FF2B5EF4-FFF2-40B4-BE49-F238E27FC236}">
                <a16:creationId xmlns:a16="http://schemas.microsoft.com/office/drawing/2014/main" id="{86AD058B-3171-24F5-C467-A1515F15D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5833" y="4819924"/>
            <a:ext cx="240790" cy="240790"/>
          </a:xfrm>
          <a:prstGeom prst="rect">
            <a:avLst/>
          </a:prstGeom>
        </p:spPr>
      </p:pic>
      <p:pic>
        <p:nvPicPr>
          <p:cNvPr id="6" name="Graphic 5" descr="Tick with solid fill">
            <a:extLst>
              <a:ext uri="{FF2B5EF4-FFF2-40B4-BE49-F238E27FC236}">
                <a16:creationId xmlns:a16="http://schemas.microsoft.com/office/drawing/2014/main" id="{9E0A5C29-B819-3C62-21CE-6C0FB4E45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06014" y="5325700"/>
            <a:ext cx="240790" cy="240790"/>
          </a:xfrm>
          <a:prstGeom prst="rect">
            <a:avLst/>
          </a:prstGeom>
        </p:spPr>
      </p:pic>
      <p:pic>
        <p:nvPicPr>
          <p:cNvPr id="9" name="Graphic 8" descr="Tick with solid fill">
            <a:extLst>
              <a:ext uri="{FF2B5EF4-FFF2-40B4-BE49-F238E27FC236}">
                <a16:creationId xmlns:a16="http://schemas.microsoft.com/office/drawing/2014/main" id="{4ABC82C1-7ED1-377D-2377-0DD7562E2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5833" y="5325700"/>
            <a:ext cx="240790" cy="240790"/>
          </a:xfrm>
          <a:prstGeom prst="rect">
            <a:avLst/>
          </a:prstGeom>
        </p:spPr>
      </p:pic>
      <p:pic>
        <p:nvPicPr>
          <p:cNvPr id="13" name="Graphic 12" descr="Tick with solid fill">
            <a:extLst>
              <a:ext uri="{FF2B5EF4-FFF2-40B4-BE49-F238E27FC236}">
                <a16:creationId xmlns:a16="http://schemas.microsoft.com/office/drawing/2014/main" id="{124DCAF6-D1CF-48BA-1486-A7EAAE042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6014" y="5590638"/>
            <a:ext cx="240790" cy="240790"/>
          </a:xfrm>
          <a:prstGeom prst="rect">
            <a:avLst/>
          </a:prstGeom>
        </p:spPr>
      </p:pic>
      <p:pic>
        <p:nvPicPr>
          <p:cNvPr id="14" name="Graphic 13" descr="Tick with solid fill">
            <a:extLst>
              <a:ext uri="{FF2B5EF4-FFF2-40B4-BE49-F238E27FC236}">
                <a16:creationId xmlns:a16="http://schemas.microsoft.com/office/drawing/2014/main" id="{86F9DE8F-16EB-374F-71DB-91BCB9CC0F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95833" y="5581894"/>
            <a:ext cx="240790" cy="2407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8D712B-9D01-22A0-38EF-76362DEFDE2F}"/>
              </a:ext>
            </a:extLst>
          </p:cNvPr>
          <p:cNvSpPr/>
          <p:nvPr/>
        </p:nvSpPr>
        <p:spPr>
          <a:xfrm>
            <a:off x="3403076" y="982377"/>
            <a:ext cx="4044099" cy="585436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fr-FR" sz="1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922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F3DD7F1-8689-C8B5-12A9-BC93C83BD6FD}"/>
              </a:ext>
            </a:extLst>
          </p:cNvPr>
          <p:cNvSpPr/>
          <p:nvPr/>
        </p:nvSpPr>
        <p:spPr>
          <a:xfrm>
            <a:off x="600075" y="3411645"/>
            <a:ext cx="2419350" cy="8895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F5D61"/>
                </a:solidFill>
              </a:rPr>
              <a:t>Comprehensive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718325-0DB0-2FCC-CCF4-9AB31AB05D3D}"/>
              </a:ext>
            </a:extLst>
          </p:cNvPr>
          <p:cNvSpPr txBox="1"/>
          <p:nvPr/>
        </p:nvSpPr>
        <p:spPr>
          <a:xfrm>
            <a:off x="3200399" y="3497336"/>
            <a:ext cx="8512175" cy="71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Decisions regarding vaccine introductions are often taken independently and with different processes based on the nature of the decision</a:t>
            </a:r>
          </a:p>
          <a:p>
            <a:pPr marL="171450" indent="-1714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This framework is designed to </a:t>
            </a:r>
            <a:r>
              <a:rPr lang="en-US" sz="1300" b="1" dirty="0"/>
              <a:t>be comprehensive in terms of vaccines </a:t>
            </a:r>
            <a:r>
              <a:rPr lang="en-US" sz="1300" dirty="0"/>
              <a:t>and </a:t>
            </a:r>
            <a:r>
              <a:rPr lang="en-US" sz="1300" b="1" dirty="0"/>
              <a:t>type of country</a:t>
            </a:r>
            <a:endParaRPr lang="en-US" sz="1300" dirty="0"/>
          </a:p>
        </p:txBody>
      </p:sp>
      <p:sp>
        <p:nvSpPr>
          <p:cNvPr id="10" name="Google Shape;427;p16">
            <a:extLst>
              <a:ext uri="{FF2B5EF4-FFF2-40B4-BE49-F238E27FC236}">
                <a16:creationId xmlns:a16="http://schemas.microsoft.com/office/drawing/2014/main" id="{434BE2C4-16E7-79AB-9DF1-6CA87ADCE4C3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26;p14">
            <a:extLst>
              <a:ext uri="{FF2B5EF4-FFF2-40B4-BE49-F238E27FC236}">
                <a16:creationId xmlns:a16="http://schemas.microsoft.com/office/drawing/2014/main" id="{64F7B79C-4CFB-DD7A-D0CF-62F7335D9A0E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The NVI-PST Framework </a:t>
            </a:r>
            <a:r>
              <a:rPr lang="en-US" sz="2400" kern="0" dirty="0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has been built to be evidence-based, simple yet comprehensive, iterative and to allow for tweaks based on countries own priorities</a:t>
            </a:r>
            <a:endParaRPr kumimoji="0" lang="en-US" sz="2400" u="none" strike="noStrike" kern="0" cap="none" spc="0" normalizeH="0" baseline="0" dirty="0">
              <a:ln>
                <a:noFill/>
              </a:ln>
              <a:solidFill>
                <a:srgbClr val="0F5D61"/>
              </a:solidFill>
              <a:effectLst/>
              <a:uLnTx/>
              <a:uFillTx/>
              <a:latin typeface="Lato" panose="020F0502020204030203" pitchFamily="34" charset="0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B59F25-78A0-D197-5A8B-47742E0AC73B}"/>
              </a:ext>
            </a:extLst>
          </p:cNvPr>
          <p:cNvSpPr/>
          <p:nvPr/>
        </p:nvSpPr>
        <p:spPr>
          <a:xfrm>
            <a:off x="600075" y="1350699"/>
            <a:ext cx="2419350" cy="8895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F5D61"/>
                </a:solidFill>
              </a:rPr>
              <a:t>Evidence-based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CB3B41-635A-8807-5828-3B5E90F87894}"/>
              </a:ext>
            </a:extLst>
          </p:cNvPr>
          <p:cNvSpPr/>
          <p:nvPr/>
        </p:nvSpPr>
        <p:spPr>
          <a:xfrm>
            <a:off x="600075" y="2381172"/>
            <a:ext cx="2419350" cy="8895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F5D61"/>
                </a:solidFill>
              </a:rPr>
              <a:t>Simple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84F1B8-B624-0FF5-58AD-297D2F24EEB7}"/>
              </a:ext>
            </a:extLst>
          </p:cNvPr>
          <p:cNvSpPr/>
          <p:nvPr/>
        </p:nvSpPr>
        <p:spPr>
          <a:xfrm>
            <a:off x="600075" y="4442118"/>
            <a:ext cx="2419350" cy="8895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F5D61"/>
                </a:solidFill>
              </a:rPr>
              <a:t>Adaptative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31F2DA-7C4E-59B0-8094-740805AAC81A}"/>
              </a:ext>
            </a:extLst>
          </p:cNvPr>
          <p:cNvSpPr txBox="1"/>
          <p:nvPr/>
        </p:nvSpPr>
        <p:spPr>
          <a:xfrm>
            <a:off x="3198574" y="1436390"/>
            <a:ext cx="8512175" cy="71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Decisions on sequencing are often influenced by national and international agenda and rely on opinions rather than facts</a:t>
            </a:r>
          </a:p>
          <a:p>
            <a:pPr marL="171450" indent="-1714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This framework relies on </a:t>
            </a:r>
            <a:r>
              <a:rPr lang="en-US" sz="1300" b="1" dirty="0"/>
              <a:t>measurable evidence </a:t>
            </a:r>
            <a:r>
              <a:rPr lang="en-US" sz="1300" dirty="0"/>
              <a:t>to ensure consistency of decision-making through 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7C1D2A-98A0-8C8A-4A80-7DDD4417B313}"/>
              </a:ext>
            </a:extLst>
          </p:cNvPr>
          <p:cNvSpPr txBox="1"/>
          <p:nvPr/>
        </p:nvSpPr>
        <p:spPr>
          <a:xfrm>
            <a:off x="3200399" y="2455792"/>
            <a:ext cx="8512175" cy="743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Existing tools and processes either refer to overabundant criteria or to no criteria at all</a:t>
            </a:r>
          </a:p>
          <a:p>
            <a:pPr marL="171450" indent="-1714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This framework refers to </a:t>
            </a:r>
            <a:r>
              <a:rPr lang="en-US" sz="1300" b="1" dirty="0"/>
              <a:t>a limited number of criteria </a:t>
            </a:r>
            <a:r>
              <a:rPr lang="en-US" sz="1300" dirty="0"/>
              <a:t>which will be selected by the NITAG</a:t>
            </a:r>
          </a:p>
          <a:p>
            <a:pPr marL="171450" indent="-1714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The selected criteria should allow the NITAG to answer simple but crucial questions.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36A2B4-8A19-986F-1953-ACE5680A79DC}"/>
              </a:ext>
            </a:extLst>
          </p:cNvPr>
          <p:cNvSpPr/>
          <p:nvPr/>
        </p:nvSpPr>
        <p:spPr>
          <a:xfrm>
            <a:off x="600075" y="5472591"/>
            <a:ext cx="2419350" cy="8895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F5D61"/>
                </a:solidFill>
              </a:rPr>
              <a:t>Iterative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DA8D7C-B8FE-BB98-C129-DA1D22E7B41C}"/>
              </a:ext>
            </a:extLst>
          </p:cNvPr>
          <p:cNvSpPr txBox="1"/>
          <p:nvPr/>
        </p:nvSpPr>
        <p:spPr>
          <a:xfrm>
            <a:off x="3200399" y="5473068"/>
            <a:ext cx="8512175" cy="91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Current decision-making on NVI sequencing is done on a reactive basis, often to answer requests from technical partners or submit grant applications to donors</a:t>
            </a:r>
          </a:p>
          <a:p>
            <a:pPr marL="17145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This exercise can be conducted by the NITAGs on a </a:t>
            </a:r>
            <a:r>
              <a:rPr lang="en-US" sz="1300" b="1" dirty="0"/>
              <a:t>recurring basis </a:t>
            </a:r>
            <a:r>
              <a:rPr lang="en-US" sz="1300" dirty="0"/>
              <a:t>to ensure </a:t>
            </a:r>
            <a:r>
              <a:rPr lang="en-US" sz="1300" b="1" dirty="0"/>
              <a:t>adaptation to evolving research and markets</a:t>
            </a:r>
            <a:endParaRPr lang="en-US" sz="13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EF66D1-7B32-AF96-8A35-A5C7E94A3A70}"/>
              </a:ext>
            </a:extLst>
          </p:cNvPr>
          <p:cNvSpPr txBox="1"/>
          <p:nvPr/>
        </p:nvSpPr>
        <p:spPr>
          <a:xfrm>
            <a:off x="3200399" y="4540633"/>
            <a:ext cx="851217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To allow for better appropriation by countries, the prioritization framework will be </a:t>
            </a:r>
            <a:r>
              <a:rPr lang="en-US" sz="1300" b="1" dirty="0"/>
              <a:t>discussed and adapted by the NITAG</a:t>
            </a:r>
            <a:r>
              <a:rPr lang="en-US" sz="1300" dirty="0"/>
              <a:t>, which will be done mainly through the </a:t>
            </a:r>
            <a:r>
              <a:rPr lang="en-US" sz="1300" b="1" dirty="0"/>
              <a:t>addition or removal of secondary criteria</a:t>
            </a:r>
            <a:r>
              <a:rPr lang="en-US" sz="1300" dirty="0"/>
              <a:t> and the selection of </a:t>
            </a:r>
            <a:r>
              <a:rPr lang="en-US" sz="1300" b="1" dirty="0"/>
              <a:t>candidate vaccines</a:t>
            </a:r>
          </a:p>
        </p:txBody>
      </p:sp>
      <p:sp>
        <p:nvSpPr>
          <p:cNvPr id="15" name="Google Shape;12;p19">
            <a:extLst>
              <a:ext uri="{FF2B5EF4-FFF2-40B4-BE49-F238E27FC236}">
                <a16:creationId xmlns:a16="http://schemas.microsoft.com/office/drawing/2014/main" id="{00559526-B7A9-A165-BE82-0651B15A744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fr-FR" smtClean="0">
                <a:latin typeface="+mj-lt"/>
              </a:rPr>
              <a:pPr/>
              <a:t>8</a:t>
            </a:fld>
            <a:endParaRPr lang="fr-FR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ABDE79-2303-0CAF-C3FF-2BAA01F5C19E}"/>
              </a:ext>
            </a:extLst>
          </p:cNvPr>
          <p:cNvSpPr txBox="1"/>
          <p:nvPr/>
        </p:nvSpPr>
        <p:spPr>
          <a:xfrm>
            <a:off x="400049" y="6460083"/>
            <a:ext cx="110780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Sources: discussions with WHO/GAVI, </a:t>
            </a:r>
            <a:r>
              <a:rPr lang="en-US" sz="700" dirty="0" err="1"/>
              <a:t>Capaciti</a:t>
            </a:r>
            <a:r>
              <a:rPr lang="en-US" sz="700" dirty="0"/>
              <a:t> manual</a:t>
            </a:r>
          </a:p>
        </p:txBody>
      </p:sp>
    </p:spTree>
    <p:extLst>
      <p:ext uri="{BB962C8B-B14F-4D97-AF65-F5344CB8AC3E}">
        <p14:creationId xmlns:p14="http://schemas.microsoft.com/office/powerpoint/2010/main" val="2565835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427;p16">
            <a:extLst>
              <a:ext uri="{FF2B5EF4-FFF2-40B4-BE49-F238E27FC236}">
                <a16:creationId xmlns:a16="http://schemas.microsoft.com/office/drawing/2014/main" id="{5A1DFA1B-5815-2157-FF6E-B9A9E7480B26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1" name="Google Shape;126;p14">
            <a:extLst>
              <a:ext uri="{FF2B5EF4-FFF2-40B4-BE49-F238E27FC236}">
                <a16:creationId xmlns:a16="http://schemas.microsoft.com/office/drawing/2014/main" id="{CB4F2A60-9179-FD63-7F59-BF4AFB42A499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The prioritization and sequencing framework relies on a series of assessments and decisions based on a sub-set of pre-selected criteria</a:t>
            </a:r>
            <a:endParaRPr kumimoji="0" lang="en-US" sz="2400" u="none" strike="noStrike" kern="0" cap="none" spc="0" normalizeH="0" baseline="0" dirty="0">
              <a:ln>
                <a:noFill/>
              </a:ln>
              <a:solidFill>
                <a:srgbClr val="0F5D61"/>
              </a:solidFill>
              <a:effectLst/>
              <a:uLnTx/>
              <a:uFillTx/>
              <a:latin typeface="Lato" panose="020F0502020204030203" pitchFamily="34" charset="0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2" name="AutoShape 8">
            <a:extLst>
              <a:ext uri="{FF2B5EF4-FFF2-40B4-BE49-F238E27FC236}">
                <a16:creationId xmlns:a16="http://schemas.microsoft.com/office/drawing/2014/main" id="{5A5099A4-2E18-E401-CAAB-CF9BF2139331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5022858" y="-284477"/>
            <a:ext cx="1646468" cy="8199763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FFFF"/>
              </a:gs>
              <a:gs pos="100000">
                <a:srgbClr val="0F5D61"/>
              </a:gs>
            </a:gsLst>
            <a:lin ang="0" scaled="1"/>
          </a:gradFill>
          <a:ln w="9525">
            <a:solidFill>
              <a:srgbClr val="0B4649"/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 vert="eaVert" wrap="none" anchor="ctr"/>
          <a:lstStyle/>
          <a:p>
            <a:pPr algn="ctr">
              <a:lnSpc>
                <a:spcPct val="100000"/>
              </a:lnSpc>
              <a:buFont typeface="Times" pitchFamily="18" charset="0"/>
              <a:buNone/>
            </a:pPr>
            <a:endParaRPr lang="en-US" sz="10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</a:gsLst>
                <a:lin ang="5400000" scaled="1"/>
              </a:gradFill>
            </a:endParaRPr>
          </a:p>
        </p:txBody>
      </p:sp>
      <p:cxnSp>
        <p:nvCxnSpPr>
          <p:cNvPr id="3" name="Connector: Elbow 1">
            <a:extLst>
              <a:ext uri="{FF2B5EF4-FFF2-40B4-BE49-F238E27FC236}">
                <a16:creationId xmlns:a16="http://schemas.microsoft.com/office/drawing/2014/main" id="{B9541DF8-CB1B-DD69-281D-CDFCA7584502}"/>
              </a:ext>
            </a:extLst>
          </p:cNvPr>
          <p:cNvCxnSpPr>
            <a:cxnSpLocks/>
          </p:cNvCxnSpPr>
          <p:nvPr/>
        </p:nvCxnSpPr>
        <p:spPr>
          <a:xfrm rot="16200000" flipV="1">
            <a:off x="8234285" y="4395203"/>
            <a:ext cx="1066066" cy="824597"/>
          </a:xfrm>
          <a:prstGeom prst="bentConnector3">
            <a:avLst>
              <a:gd name="adj1" fmla="val 20542"/>
            </a:avLst>
          </a:prstGeom>
          <a:noFill/>
          <a:ln w="9525">
            <a:solidFill>
              <a:srgbClr val="0F5D6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Line 7">
            <a:extLst>
              <a:ext uri="{FF2B5EF4-FFF2-40B4-BE49-F238E27FC236}">
                <a16:creationId xmlns:a16="http://schemas.microsoft.com/office/drawing/2014/main" id="{7CCAF504-76D3-7C54-2C32-0648C9EBCE4B}"/>
              </a:ext>
            </a:extLst>
          </p:cNvPr>
          <p:cNvSpPr>
            <a:spLocks noChangeShapeType="1"/>
          </p:cNvSpPr>
          <p:nvPr/>
        </p:nvSpPr>
        <p:spPr bwMode="gray">
          <a:xfrm>
            <a:off x="3010190" y="4243306"/>
            <a:ext cx="0" cy="1440000"/>
          </a:xfrm>
          <a:prstGeom prst="line">
            <a:avLst/>
          </a:prstGeom>
          <a:noFill/>
          <a:ln w="9525">
            <a:solidFill>
              <a:srgbClr val="0F5D6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84" name="Line 4">
            <a:extLst>
              <a:ext uri="{FF2B5EF4-FFF2-40B4-BE49-F238E27FC236}">
                <a16:creationId xmlns:a16="http://schemas.microsoft.com/office/drawing/2014/main" id="{D6219C9F-2CB4-8F94-7AC4-8B78D2AE393F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6246285" y="4453853"/>
            <a:ext cx="5354" cy="972524"/>
          </a:xfrm>
          <a:prstGeom prst="line">
            <a:avLst/>
          </a:prstGeom>
          <a:noFill/>
          <a:ln w="9525">
            <a:solidFill>
              <a:srgbClr val="0F5D6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88" name="Oval 9">
            <a:extLst>
              <a:ext uri="{FF2B5EF4-FFF2-40B4-BE49-F238E27FC236}">
                <a16:creationId xmlns:a16="http://schemas.microsoft.com/office/drawing/2014/main" id="{98BC2715-07C3-406D-67C3-394CF04E4415}"/>
              </a:ext>
            </a:extLst>
          </p:cNvPr>
          <p:cNvSpPr>
            <a:spLocks noChangeArrowheads="1"/>
          </p:cNvSpPr>
          <p:nvPr/>
        </p:nvSpPr>
        <p:spPr bwMode="gray">
          <a:xfrm>
            <a:off x="967567" y="2992810"/>
            <a:ext cx="1627680" cy="1645829"/>
          </a:xfrm>
          <a:prstGeom prst="ellipse">
            <a:avLst/>
          </a:prstGeom>
          <a:solidFill>
            <a:schemeClr val="bg1"/>
          </a:solidFill>
          <a:ln w="9525">
            <a:solidFill>
              <a:srgbClr val="0F5D6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5" tIns="46792" rIns="89985" bIns="46792" anchor="ctr"/>
          <a:lstStyle/>
          <a:p>
            <a:pPr algn="ctr">
              <a:lnSpc>
                <a:spcPct val="100000"/>
              </a:lnSpc>
              <a:buFont typeface="Times" pitchFamily="18" charset="0"/>
              <a:buNone/>
            </a:pPr>
            <a:endParaRPr lang="en-US" sz="1000" dirty="0"/>
          </a:p>
        </p:txBody>
      </p:sp>
      <p:sp>
        <p:nvSpPr>
          <p:cNvPr id="91" name="Oval 11">
            <a:extLst>
              <a:ext uri="{FF2B5EF4-FFF2-40B4-BE49-F238E27FC236}">
                <a16:creationId xmlns:a16="http://schemas.microsoft.com/office/drawing/2014/main" id="{7313F648-5927-E7CE-5F69-728961AF8D6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69458" y="4250600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" name="Oval 12">
            <a:extLst>
              <a:ext uri="{FF2B5EF4-FFF2-40B4-BE49-F238E27FC236}">
                <a16:creationId xmlns:a16="http://schemas.microsoft.com/office/drawing/2014/main" id="{BFF578CF-B401-E8C6-4D21-1EC11F2A44C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39777" y="3306093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3" name="Oval 13">
            <a:extLst>
              <a:ext uri="{FF2B5EF4-FFF2-40B4-BE49-F238E27FC236}">
                <a16:creationId xmlns:a16="http://schemas.microsoft.com/office/drawing/2014/main" id="{B32444FB-F13A-769C-CC04-8CB72018A2F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11930" y="3191812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7" name="Oval 14">
            <a:extLst>
              <a:ext uri="{FF2B5EF4-FFF2-40B4-BE49-F238E27FC236}">
                <a16:creationId xmlns:a16="http://schemas.microsoft.com/office/drawing/2014/main" id="{8D314BC5-A61E-647C-215E-390FE818CE5E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30678" y="3725791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9" name="Oval 15">
            <a:extLst>
              <a:ext uri="{FF2B5EF4-FFF2-40B4-BE49-F238E27FC236}">
                <a16:creationId xmlns:a16="http://schemas.microsoft.com/office/drawing/2014/main" id="{1871D67E-0528-ACD6-9DC0-0B612941D33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72359" y="3613804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0" name="Oval 16">
            <a:extLst>
              <a:ext uri="{FF2B5EF4-FFF2-40B4-BE49-F238E27FC236}">
                <a16:creationId xmlns:a16="http://schemas.microsoft.com/office/drawing/2014/main" id="{5B8205E7-792A-A28C-F5B6-B8172F634DE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18461" y="3656872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1" name="Oval 17">
            <a:extLst>
              <a:ext uri="{FF2B5EF4-FFF2-40B4-BE49-F238E27FC236}">
                <a16:creationId xmlns:a16="http://schemas.microsoft.com/office/drawing/2014/main" id="{5BACD570-B49F-25CD-4D06-D620CEDE155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26619" y="4220469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2" name="Oval 18">
            <a:extLst>
              <a:ext uri="{FF2B5EF4-FFF2-40B4-BE49-F238E27FC236}">
                <a16:creationId xmlns:a16="http://schemas.microsoft.com/office/drawing/2014/main" id="{BF05F5A5-547A-B571-19D1-607B2EA01E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51290" y="3744171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3" name="Oval 19">
            <a:extLst>
              <a:ext uri="{FF2B5EF4-FFF2-40B4-BE49-F238E27FC236}">
                <a16:creationId xmlns:a16="http://schemas.microsoft.com/office/drawing/2014/main" id="{CBFBF006-6392-9D49-3CCB-2D0685EE1E6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66000" y="3989267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4" name="Oval 22">
            <a:extLst>
              <a:ext uri="{FF2B5EF4-FFF2-40B4-BE49-F238E27FC236}">
                <a16:creationId xmlns:a16="http://schemas.microsoft.com/office/drawing/2014/main" id="{A9914916-1A07-851B-EBFB-623E80A180E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70199" y="3922498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5" name="Rectangle 58">
            <a:extLst>
              <a:ext uri="{FF2B5EF4-FFF2-40B4-BE49-F238E27FC236}">
                <a16:creationId xmlns:a16="http://schemas.microsoft.com/office/drawing/2014/main" id="{1B1DC062-18C0-2A55-D164-8E0BF5015BB7}"/>
              </a:ext>
            </a:extLst>
          </p:cNvPr>
          <p:cNvSpPr>
            <a:spLocks noChangeArrowheads="1"/>
          </p:cNvSpPr>
          <p:nvPr/>
        </p:nvSpPr>
        <p:spPr bwMode="gray">
          <a:xfrm>
            <a:off x="835659" y="2557811"/>
            <a:ext cx="2201703" cy="2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000" b="1" u="sng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Candidate vaccines</a:t>
            </a:r>
          </a:p>
        </p:txBody>
      </p:sp>
      <p:sp>
        <p:nvSpPr>
          <p:cNvPr id="106" name="Rectangle 60">
            <a:extLst>
              <a:ext uri="{FF2B5EF4-FFF2-40B4-BE49-F238E27FC236}">
                <a16:creationId xmlns:a16="http://schemas.microsoft.com/office/drawing/2014/main" id="{BCB9CFA2-C0BB-8683-F88D-C3173DA88A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62114" y="2563086"/>
            <a:ext cx="1974946" cy="2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000" b="1" u="sng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Prioritized vaccines</a:t>
            </a:r>
          </a:p>
        </p:txBody>
      </p:sp>
      <p:grpSp>
        <p:nvGrpSpPr>
          <p:cNvPr id="108" name="Group 13">
            <a:extLst>
              <a:ext uri="{FF2B5EF4-FFF2-40B4-BE49-F238E27FC236}">
                <a16:creationId xmlns:a16="http://schemas.microsoft.com/office/drawing/2014/main" id="{5F2263F8-3846-D70F-962E-59E957E9102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2864646" y="2823560"/>
            <a:ext cx="263831" cy="1848842"/>
            <a:chOff x="3421" y="1257"/>
            <a:chExt cx="624" cy="1152"/>
          </a:xfrm>
        </p:grpSpPr>
        <p:sp>
          <p:nvSpPr>
            <p:cNvPr id="109" name="Rectangle 14" descr="90%">
              <a:extLst>
                <a:ext uri="{FF2B5EF4-FFF2-40B4-BE49-F238E27FC236}">
                  <a16:creationId xmlns:a16="http://schemas.microsoft.com/office/drawing/2014/main" id="{70C90D0A-666E-0FC9-4F6F-2A98BA384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1" y="1401"/>
              <a:ext cx="104" cy="1008"/>
            </a:xfrm>
            <a:prstGeom prst="rect">
              <a:avLst/>
            </a:prstGeom>
            <a:pattFill prst="pct90">
              <a:fgClr>
                <a:schemeClr val="bg1"/>
              </a:fgClr>
              <a:bgClr>
                <a:schemeClr val="bg1"/>
              </a:bgClr>
            </a:pattFill>
            <a:ln w="12700">
              <a:solidFill>
                <a:srgbClr val="0F5D6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0" name="Freeform 15" descr="90%">
              <a:extLst>
                <a:ext uri="{FF2B5EF4-FFF2-40B4-BE49-F238E27FC236}">
                  <a16:creationId xmlns:a16="http://schemas.microsoft.com/office/drawing/2014/main" id="{E862F05E-FD62-61A7-94AF-2EBD441B3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" y="1257"/>
              <a:ext cx="624" cy="144"/>
            </a:xfrm>
            <a:custGeom>
              <a:avLst/>
              <a:gdLst>
                <a:gd name="T0" fmla="*/ 96 w 576"/>
                <a:gd name="T1" fmla="*/ 144 h 144"/>
                <a:gd name="T2" fmla="*/ 576 w 576"/>
                <a:gd name="T3" fmla="*/ 0 h 144"/>
                <a:gd name="T4" fmla="*/ 488 w 576"/>
                <a:gd name="T5" fmla="*/ 0 h 144"/>
                <a:gd name="T6" fmla="*/ 0 w 576"/>
                <a:gd name="T7" fmla="*/ 144 h 144"/>
                <a:gd name="T8" fmla="*/ 96 w 576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" h="144">
                  <a:moveTo>
                    <a:pt x="96" y="144"/>
                  </a:moveTo>
                  <a:lnTo>
                    <a:pt x="576" y="0"/>
                  </a:lnTo>
                  <a:lnTo>
                    <a:pt x="488" y="0"/>
                  </a:lnTo>
                  <a:lnTo>
                    <a:pt x="0" y="144"/>
                  </a:lnTo>
                  <a:lnTo>
                    <a:pt x="96" y="144"/>
                  </a:lnTo>
                  <a:close/>
                </a:path>
              </a:pathLst>
            </a:custGeom>
            <a:pattFill prst="pct90">
              <a:fgClr>
                <a:schemeClr val="bg1"/>
              </a:fgClr>
              <a:bgClr>
                <a:schemeClr val="bg1"/>
              </a:bgClr>
            </a:pattFill>
            <a:ln w="12700" cap="flat" cmpd="sng">
              <a:solidFill>
                <a:srgbClr val="0F5D6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1" name="Freeform 16">
              <a:extLst>
                <a:ext uri="{FF2B5EF4-FFF2-40B4-BE49-F238E27FC236}">
                  <a16:creationId xmlns:a16="http://schemas.microsoft.com/office/drawing/2014/main" id="{A928252E-3F7A-7065-08C3-9C003B60D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1257"/>
              <a:ext cx="520" cy="1152"/>
            </a:xfrm>
            <a:custGeom>
              <a:avLst/>
              <a:gdLst>
                <a:gd name="T0" fmla="*/ 0 w 480"/>
                <a:gd name="T1" fmla="*/ 1152 h 1152"/>
                <a:gd name="T2" fmla="*/ 0 w 480"/>
                <a:gd name="T3" fmla="*/ 144 h 1152"/>
                <a:gd name="T4" fmla="*/ 480 w 480"/>
                <a:gd name="T5" fmla="*/ 0 h 1152"/>
                <a:gd name="T6" fmla="*/ 480 w 480"/>
                <a:gd name="T7" fmla="*/ 960 h 1152"/>
                <a:gd name="T8" fmla="*/ 0 w 480"/>
                <a:gd name="T9" fmla="*/ 1152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1152">
                  <a:moveTo>
                    <a:pt x="0" y="1152"/>
                  </a:moveTo>
                  <a:lnTo>
                    <a:pt x="0" y="144"/>
                  </a:lnTo>
                  <a:lnTo>
                    <a:pt x="480" y="0"/>
                  </a:lnTo>
                  <a:lnTo>
                    <a:pt x="480" y="960"/>
                  </a:lnTo>
                  <a:lnTo>
                    <a:pt x="0" y="1152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rgbClr val="0F5D6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2" name="Freeform 17" descr="Outlined diamond">
              <a:extLst>
                <a:ext uri="{FF2B5EF4-FFF2-40B4-BE49-F238E27FC236}">
                  <a16:creationId xmlns:a16="http://schemas.microsoft.com/office/drawing/2014/main" id="{0F818A66-A5A2-2003-DCBB-7FC35C3AB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" y="1333"/>
              <a:ext cx="425" cy="968"/>
            </a:xfrm>
            <a:custGeom>
              <a:avLst/>
              <a:gdLst>
                <a:gd name="T0" fmla="*/ 0 w 392"/>
                <a:gd name="T1" fmla="*/ 968 h 968"/>
                <a:gd name="T2" fmla="*/ 0 w 392"/>
                <a:gd name="T3" fmla="*/ 128 h 968"/>
                <a:gd name="T4" fmla="*/ 392 w 392"/>
                <a:gd name="T5" fmla="*/ 0 h 968"/>
                <a:gd name="T6" fmla="*/ 392 w 392"/>
                <a:gd name="T7" fmla="*/ 820 h 968"/>
                <a:gd name="T8" fmla="*/ 0 w 392"/>
                <a:gd name="T9" fmla="*/ 968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968">
                  <a:moveTo>
                    <a:pt x="0" y="968"/>
                  </a:moveTo>
                  <a:lnTo>
                    <a:pt x="0" y="128"/>
                  </a:lnTo>
                  <a:lnTo>
                    <a:pt x="392" y="0"/>
                  </a:lnTo>
                  <a:lnTo>
                    <a:pt x="392" y="820"/>
                  </a:lnTo>
                  <a:lnTo>
                    <a:pt x="0" y="968"/>
                  </a:lnTo>
                  <a:close/>
                </a:path>
              </a:pathLst>
            </a:custGeom>
            <a:pattFill prst="openDmnd">
              <a:fgClr>
                <a:schemeClr val="folHlink"/>
              </a:fgClr>
              <a:bgClr>
                <a:srgbClr val="FFFFFF"/>
              </a:bgClr>
            </a:pattFill>
            <a:ln w="12700" cap="flat" cmpd="sng">
              <a:solidFill>
                <a:srgbClr val="0F5D6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3" name="Line 18">
              <a:extLst>
                <a:ext uri="{FF2B5EF4-FFF2-40B4-BE49-F238E27FC236}">
                  <a16:creationId xmlns:a16="http://schemas.microsoft.com/office/drawing/2014/main" id="{E6E322AC-FD8D-0A77-2E0B-3A8FBBCCC2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3" y="1344"/>
              <a:ext cx="0" cy="805"/>
            </a:xfrm>
            <a:prstGeom prst="line">
              <a:avLst/>
            </a:prstGeom>
            <a:noFill/>
            <a:ln w="12700">
              <a:solidFill>
                <a:srgbClr val="0F5D6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4" name="Line 19">
              <a:extLst>
                <a:ext uri="{FF2B5EF4-FFF2-40B4-BE49-F238E27FC236}">
                  <a16:creationId xmlns:a16="http://schemas.microsoft.com/office/drawing/2014/main" id="{3599ACEA-500B-5BD5-5DE6-B0D870AC82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77" y="2149"/>
              <a:ext cx="416" cy="147"/>
            </a:xfrm>
            <a:prstGeom prst="line">
              <a:avLst/>
            </a:prstGeom>
            <a:noFill/>
            <a:ln w="19050">
              <a:solidFill>
                <a:srgbClr val="0F5D6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15" name="Oval 11">
            <a:extLst>
              <a:ext uri="{FF2B5EF4-FFF2-40B4-BE49-F238E27FC236}">
                <a16:creationId xmlns:a16="http://schemas.microsoft.com/office/drawing/2014/main" id="{1300816A-4501-5895-9EA7-704423352C3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26619" y="3195012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6" name="Oval 12">
            <a:extLst>
              <a:ext uri="{FF2B5EF4-FFF2-40B4-BE49-F238E27FC236}">
                <a16:creationId xmlns:a16="http://schemas.microsoft.com/office/drawing/2014/main" id="{592C0D23-A8CD-FC7E-CD53-CE28303A3EA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11335" y="3515944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7" name="Oval 13">
            <a:extLst>
              <a:ext uri="{FF2B5EF4-FFF2-40B4-BE49-F238E27FC236}">
                <a16:creationId xmlns:a16="http://schemas.microsoft.com/office/drawing/2014/main" id="{B3D3D2D0-4CCB-0FA0-EDF2-939225618D1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64330" y="3344212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8" name="Oval 14">
            <a:extLst>
              <a:ext uri="{FF2B5EF4-FFF2-40B4-BE49-F238E27FC236}">
                <a16:creationId xmlns:a16="http://schemas.microsoft.com/office/drawing/2014/main" id="{91D01080-A71E-95D1-3F1D-C8A5787B6C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20079" y="3563251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9" name="Oval 15">
            <a:extLst>
              <a:ext uri="{FF2B5EF4-FFF2-40B4-BE49-F238E27FC236}">
                <a16:creationId xmlns:a16="http://schemas.microsoft.com/office/drawing/2014/main" id="{1B710587-DE6E-13AA-188C-EF218339546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0557" y="3648962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0" name="Oval 16">
            <a:extLst>
              <a:ext uri="{FF2B5EF4-FFF2-40B4-BE49-F238E27FC236}">
                <a16:creationId xmlns:a16="http://schemas.microsoft.com/office/drawing/2014/main" id="{8030DF2A-8122-3B2E-88EB-969E190C9BF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70861" y="3779776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1" name="Oval 17">
            <a:extLst>
              <a:ext uri="{FF2B5EF4-FFF2-40B4-BE49-F238E27FC236}">
                <a16:creationId xmlns:a16="http://schemas.microsoft.com/office/drawing/2014/main" id="{8A7E9B89-7CAC-A7D0-6C2F-89F4C650344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06942" y="3946437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2" name="Oval 18">
            <a:extLst>
              <a:ext uri="{FF2B5EF4-FFF2-40B4-BE49-F238E27FC236}">
                <a16:creationId xmlns:a16="http://schemas.microsoft.com/office/drawing/2014/main" id="{4480EDFF-C853-4907-F96F-5FFD6B182D8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55682" y="3384267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3" name="Oval 15">
            <a:extLst>
              <a:ext uri="{FF2B5EF4-FFF2-40B4-BE49-F238E27FC236}">
                <a16:creationId xmlns:a16="http://schemas.microsoft.com/office/drawing/2014/main" id="{949F4379-2194-DBF7-53DE-92D3FA8CFAE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81733" y="4041051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4" name="Oval 19">
            <a:extLst>
              <a:ext uri="{FF2B5EF4-FFF2-40B4-BE49-F238E27FC236}">
                <a16:creationId xmlns:a16="http://schemas.microsoft.com/office/drawing/2014/main" id="{7EA7822D-2F4B-28B3-A541-3AA7706C3A8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57802" y="3442990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5" name="Oval 19">
            <a:extLst>
              <a:ext uri="{FF2B5EF4-FFF2-40B4-BE49-F238E27FC236}">
                <a16:creationId xmlns:a16="http://schemas.microsoft.com/office/drawing/2014/main" id="{C8432A68-7061-79D9-67C0-A4C9B4DFFF0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56100" y="3954314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6" name="Oval 12">
            <a:extLst>
              <a:ext uri="{FF2B5EF4-FFF2-40B4-BE49-F238E27FC236}">
                <a16:creationId xmlns:a16="http://schemas.microsoft.com/office/drawing/2014/main" id="{41361A87-195F-A7F5-D015-D051827F7B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91934" y="4141667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7" name="Oval 12">
            <a:extLst>
              <a:ext uri="{FF2B5EF4-FFF2-40B4-BE49-F238E27FC236}">
                <a16:creationId xmlns:a16="http://schemas.microsoft.com/office/drawing/2014/main" id="{8EAA1343-FFE8-4A63-787B-66930FE3FC2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24535" y="3552604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8" name="Rectangle 58">
            <a:extLst>
              <a:ext uri="{FF2B5EF4-FFF2-40B4-BE49-F238E27FC236}">
                <a16:creationId xmlns:a16="http://schemas.microsoft.com/office/drawing/2014/main" id="{F2158B20-E6BD-163D-A3FD-8CDDFEB7FC3A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35292" y="2541313"/>
            <a:ext cx="2201703" cy="2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000" b="1" u="sng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Selected vaccines</a:t>
            </a:r>
          </a:p>
        </p:txBody>
      </p:sp>
      <p:grpSp>
        <p:nvGrpSpPr>
          <p:cNvPr id="129" name="Group 13">
            <a:extLst>
              <a:ext uri="{FF2B5EF4-FFF2-40B4-BE49-F238E27FC236}">
                <a16:creationId xmlns:a16="http://schemas.microsoft.com/office/drawing/2014/main" id="{F399AC74-13C4-57A9-8138-6EA9CB97C66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126264" y="3006632"/>
            <a:ext cx="350456" cy="1550217"/>
            <a:chOff x="3421" y="1257"/>
            <a:chExt cx="624" cy="1152"/>
          </a:xfrm>
        </p:grpSpPr>
        <p:sp>
          <p:nvSpPr>
            <p:cNvPr id="130" name="Rectangle 14" descr="90%">
              <a:extLst>
                <a:ext uri="{FF2B5EF4-FFF2-40B4-BE49-F238E27FC236}">
                  <a16:creationId xmlns:a16="http://schemas.microsoft.com/office/drawing/2014/main" id="{0C5FE4B6-6E2F-15E5-4F3A-C1B7DCA55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1" y="1401"/>
              <a:ext cx="104" cy="1008"/>
            </a:xfrm>
            <a:prstGeom prst="rect">
              <a:avLst/>
            </a:prstGeom>
            <a:pattFill prst="pct90">
              <a:fgClr>
                <a:schemeClr val="bg1"/>
              </a:fgClr>
              <a:bgClr>
                <a:schemeClr val="bg1"/>
              </a:bgClr>
            </a:pattFill>
            <a:ln w="12700">
              <a:solidFill>
                <a:srgbClr val="0F5D6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1" name="Freeform 15" descr="90%">
              <a:extLst>
                <a:ext uri="{FF2B5EF4-FFF2-40B4-BE49-F238E27FC236}">
                  <a16:creationId xmlns:a16="http://schemas.microsoft.com/office/drawing/2014/main" id="{DF3BF174-1069-FBA0-B2DB-1D14EC33B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" y="1257"/>
              <a:ext cx="624" cy="144"/>
            </a:xfrm>
            <a:custGeom>
              <a:avLst/>
              <a:gdLst>
                <a:gd name="T0" fmla="*/ 96 w 576"/>
                <a:gd name="T1" fmla="*/ 144 h 144"/>
                <a:gd name="T2" fmla="*/ 576 w 576"/>
                <a:gd name="T3" fmla="*/ 0 h 144"/>
                <a:gd name="T4" fmla="*/ 488 w 576"/>
                <a:gd name="T5" fmla="*/ 0 h 144"/>
                <a:gd name="T6" fmla="*/ 0 w 576"/>
                <a:gd name="T7" fmla="*/ 144 h 144"/>
                <a:gd name="T8" fmla="*/ 96 w 576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" h="144">
                  <a:moveTo>
                    <a:pt x="96" y="144"/>
                  </a:moveTo>
                  <a:lnTo>
                    <a:pt x="576" y="0"/>
                  </a:lnTo>
                  <a:lnTo>
                    <a:pt x="488" y="0"/>
                  </a:lnTo>
                  <a:lnTo>
                    <a:pt x="0" y="144"/>
                  </a:lnTo>
                  <a:lnTo>
                    <a:pt x="96" y="144"/>
                  </a:lnTo>
                  <a:close/>
                </a:path>
              </a:pathLst>
            </a:custGeom>
            <a:pattFill prst="pct90">
              <a:fgClr>
                <a:schemeClr val="bg1"/>
              </a:fgClr>
              <a:bgClr>
                <a:schemeClr val="bg1"/>
              </a:bgClr>
            </a:pattFill>
            <a:ln w="12700" cap="flat" cmpd="sng">
              <a:solidFill>
                <a:srgbClr val="0F5D6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2" name="Freeform 16">
              <a:extLst>
                <a:ext uri="{FF2B5EF4-FFF2-40B4-BE49-F238E27FC236}">
                  <a16:creationId xmlns:a16="http://schemas.microsoft.com/office/drawing/2014/main" id="{E1115483-4DC8-9B43-1A5D-102EC811F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1257"/>
              <a:ext cx="520" cy="1152"/>
            </a:xfrm>
            <a:custGeom>
              <a:avLst/>
              <a:gdLst>
                <a:gd name="T0" fmla="*/ 0 w 480"/>
                <a:gd name="T1" fmla="*/ 1152 h 1152"/>
                <a:gd name="T2" fmla="*/ 0 w 480"/>
                <a:gd name="T3" fmla="*/ 144 h 1152"/>
                <a:gd name="T4" fmla="*/ 480 w 480"/>
                <a:gd name="T5" fmla="*/ 0 h 1152"/>
                <a:gd name="T6" fmla="*/ 480 w 480"/>
                <a:gd name="T7" fmla="*/ 960 h 1152"/>
                <a:gd name="T8" fmla="*/ 0 w 480"/>
                <a:gd name="T9" fmla="*/ 1152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1152">
                  <a:moveTo>
                    <a:pt x="0" y="1152"/>
                  </a:moveTo>
                  <a:lnTo>
                    <a:pt x="0" y="144"/>
                  </a:lnTo>
                  <a:lnTo>
                    <a:pt x="480" y="0"/>
                  </a:lnTo>
                  <a:lnTo>
                    <a:pt x="480" y="960"/>
                  </a:lnTo>
                  <a:lnTo>
                    <a:pt x="0" y="1152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rgbClr val="0F5D6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3" name="Freeform 17" descr="Outlined diamond">
              <a:extLst>
                <a:ext uri="{FF2B5EF4-FFF2-40B4-BE49-F238E27FC236}">
                  <a16:creationId xmlns:a16="http://schemas.microsoft.com/office/drawing/2014/main" id="{2C17C21F-B425-6D22-0224-9493542A2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" y="1333"/>
              <a:ext cx="425" cy="968"/>
            </a:xfrm>
            <a:custGeom>
              <a:avLst/>
              <a:gdLst>
                <a:gd name="T0" fmla="*/ 0 w 392"/>
                <a:gd name="T1" fmla="*/ 968 h 968"/>
                <a:gd name="T2" fmla="*/ 0 w 392"/>
                <a:gd name="T3" fmla="*/ 128 h 968"/>
                <a:gd name="T4" fmla="*/ 392 w 392"/>
                <a:gd name="T5" fmla="*/ 0 h 968"/>
                <a:gd name="T6" fmla="*/ 392 w 392"/>
                <a:gd name="T7" fmla="*/ 820 h 968"/>
                <a:gd name="T8" fmla="*/ 0 w 392"/>
                <a:gd name="T9" fmla="*/ 968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968">
                  <a:moveTo>
                    <a:pt x="0" y="968"/>
                  </a:moveTo>
                  <a:lnTo>
                    <a:pt x="0" y="128"/>
                  </a:lnTo>
                  <a:lnTo>
                    <a:pt x="392" y="0"/>
                  </a:lnTo>
                  <a:lnTo>
                    <a:pt x="392" y="820"/>
                  </a:lnTo>
                  <a:lnTo>
                    <a:pt x="0" y="968"/>
                  </a:lnTo>
                  <a:close/>
                </a:path>
              </a:pathLst>
            </a:custGeom>
            <a:pattFill prst="openDmnd">
              <a:fgClr>
                <a:schemeClr val="folHlink"/>
              </a:fgClr>
              <a:bgClr>
                <a:srgbClr val="FFFFFF"/>
              </a:bgClr>
            </a:pattFill>
            <a:ln w="12700" cap="flat" cmpd="sng">
              <a:solidFill>
                <a:srgbClr val="0F5D6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4" name="Line 18">
              <a:extLst>
                <a:ext uri="{FF2B5EF4-FFF2-40B4-BE49-F238E27FC236}">
                  <a16:creationId xmlns:a16="http://schemas.microsoft.com/office/drawing/2014/main" id="{A7BC181A-B845-DBA3-1BA3-D80829FC75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3" y="1344"/>
              <a:ext cx="0" cy="805"/>
            </a:xfrm>
            <a:prstGeom prst="line">
              <a:avLst/>
            </a:prstGeom>
            <a:noFill/>
            <a:ln w="12700">
              <a:solidFill>
                <a:srgbClr val="0F5D6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5" name="Line 19">
              <a:extLst>
                <a:ext uri="{FF2B5EF4-FFF2-40B4-BE49-F238E27FC236}">
                  <a16:creationId xmlns:a16="http://schemas.microsoft.com/office/drawing/2014/main" id="{1F488C4C-CC89-8398-CCF2-EC4170EC1D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77" y="2149"/>
              <a:ext cx="416" cy="147"/>
            </a:xfrm>
            <a:prstGeom prst="line">
              <a:avLst/>
            </a:prstGeom>
            <a:noFill/>
            <a:ln w="19050">
              <a:solidFill>
                <a:srgbClr val="0F5D6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36" name="Rectangle 135">
            <a:extLst>
              <a:ext uri="{FF2B5EF4-FFF2-40B4-BE49-F238E27FC236}">
                <a16:creationId xmlns:a16="http://schemas.microsoft.com/office/drawing/2014/main" id="{81881DFE-9620-62AE-A2E8-C635DD99E577}"/>
              </a:ext>
            </a:extLst>
          </p:cNvPr>
          <p:cNvSpPr/>
          <p:nvPr/>
        </p:nvSpPr>
        <p:spPr>
          <a:xfrm>
            <a:off x="8806160" y="3488656"/>
            <a:ext cx="889707" cy="75561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0" rIns="0" bIns="0" anchor="ctr"/>
          <a:lstStyle/>
          <a:p>
            <a:r>
              <a:rPr lang="en-US" sz="1200" dirty="0">
                <a:solidFill>
                  <a:schemeClr val="tx1"/>
                </a:solidFill>
              </a:rPr>
              <a:t>202X </a:t>
            </a:r>
          </a:p>
          <a:p>
            <a:r>
              <a:rPr lang="en-US" sz="1200" dirty="0">
                <a:solidFill>
                  <a:schemeClr val="tx1"/>
                </a:solidFill>
              </a:rPr>
              <a:t>202Y</a:t>
            </a:r>
          </a:p>
          <a:p>
            <a:r>
              <a:rPr lang="en-US" sz="1200" dirty="0"/>
              <a:t>202Z</a:t>
            </a:r>
          </a:p>
          <a:p>
            <a:r>
              <a:rPr lang="en-US" sz="1200" dirty="0"/>
              <a:t>202A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7" name="Oval 12">
            <a:extLst>
              <a:ext uri="{FF2B5EF4-FFF2-40B4-BE49-F238E27FC236}">
                <a16:creationId xmlns:a16="http://schemas.microsoft.com/office/drawing/2014/main" id="{422710D6-9778-AF04-82D8-E3E7E0949CAA}"/>
              </a:ext>
            </a:extLst>
          </p:cNvPr>
          <p:cNvSpPr>
            <a:spLocks noChangeArrowheads="1"/>
          </p:cNvSpPr>
          <p:nvPr/>
        </p:nvSpPr>
        <p:spPr bwMode="gray">
          <a:xfrm>
            <a:off x="9500626" y="3719125"/>
            <a:ext cx="108000" cy="108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/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8" name="Oval 12">
            <a:extLst>
              <a:ext uri="{FF2B5EF4-FFF2-40B4-BE49-F238E27FC236}">
                <a16:creationId xmlns:a16="http://schemas.microsoft.com/office/drawing/2014/main" id="{044F8DC2-B4A8-EF8C-ECD2-0207506D29C3}"/>
              </a:ext>
            </a:extLst>
          </p:cNvPr>
          <p:cNvSpPr>
            <a:spLocks noChangeArrowheads="1"/>
          </p:cNvSpPr>
          <p:nvPr/>
        </p:nvSpPr>
        <p:spPr bwMode="gray">
          <a:xfrm>
            <a:off x="9500626" y="3898414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9" name="Oval 12">
            <a:extLst>
              <a:ext uri="{FF2B5EF4-FFF2-40B4-BE49-F238E27FC236}">
                <a16:creationId xmlns:a16="http://schemas.microsoft.com/office/drawing/2014/main" id="{5967B68C-1D51-3AF3-7612-7793FA33F759}"/>
              </a:ext>
            </a:extLst>
          </p:cNvPr>
          <p:cNvSpPr>
            <a:spLocks noChangeArrowheads="1"/>
          </p:cNvSpPr>
          <p:nvPr/>
        </p:nvSpPr>
        <p:spPr bwMode="gray">
          <a:xfrm>
            <a:off x="9500626" y="3539836"/>
            <a:ext cx="108000" cy="108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/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0" name="Oval 12">
            <a:extLst>
              <a:ext uri="{FF2B5EF4-FFF2-40B4-BE49-F238E27FC236}">
                <a16:creationId xmlns:a16="http://schemas.microsoft.com/office/drawing/2014/main" id="{60428E65-347B-8D6C-BC4B-E8A94615F0F4}"/>
              </a:ext>
            </a:extLst>
          </p:cNvPr>
          <p:cNvSpPr>
            <a:spLocks noChangeArrowheads="1"/>
          </p:cNvSpPr>
          <p:nvPr/>
        </p:nvSpPr>
        <p:spPr bwMode="gray">
          <a:xfrm>
            <a:off x="9500626" y="4079032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F0657B6-3AD8-7329-2FBA-9E504816C61D}"/>
              </a:ext>
            </a:extLst>
          </p:cNvPr>
          <p:cNvSpPr/>
          <p:nvPr/>
        </p:nvSpPr>
        <p:spPr>
          <a:xfrm>
            <a:off x="9801872" y="3488656"/>
            <a:ext cx="889707" cy="75561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0" rIns="0" bIns="0" anchor="ctr"/>
          <a:lstStyle/>
          <a:p>
            <a:r>
              <a:rPr lang="en-US" sz="1200" dirty="0">
                <a:solidFill>
                  <a:schemeClr val="tx1"/>
                </a:solidFill>
              </a:rPr>
              <a:t>202X </a:t>
            </a:r>
          </a:p>
          <a:p>
            <a:r>
              <a:rPr lang="en-US" sz="1200" dirty="0">
                <a:solidFill>
                  <a:schemeClr val="tx1"/>
                </a:solidFill>
              </a:rPr>
              <a:t>202Y</a:t>
            </a:r>
          </a:p>
          <a:p>
            <a:r>
              <a:rPr lang="en-US" sz="1200" dirty="0"/>
              <a:t>202Z</a:t>
            </a:r>
          </a:p>
          <a:p>
            <a:r>
              <a:rPr lang="en-US" sz="1200" dirty="0"/>
              <a:t>202A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3" name="Oval 12">
            <a:extLst>
              <a:ext uri="{FF2B5EF4-FFF2-40B4-BE49-F238E27FC236}">
                <a16:creationId xmlns:a16="http://schemas.microsoft.com/office/drawing/2014/main" id="{659A020F-E7F5-B52A-6092-F76FF81DE09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496338" y="4078895"/>
            <a:ext cx="108000" cy="108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/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4" name="Oval 12">
            <a:extLst>
              <a:ext uri="{FF2B5EF4-FFF2-40B4-BE49-F238E27FC236}">
                <a16:creationId xmlns:a16="http://schemas.microsoft.com/office/drawing/2014/main" id="{92A3C575-3E3D-9F44-3CAB-02AD868331D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496338" y="3899208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5" name="Oval 12">
            <a:extLst>
              <a:ext uri="{FF2B5EF4-FFF2-40B4-BE49-F238E27FC236}">
                <a16:creationId xmlns:a16="http://schemas.microsoft.com/office/drawing/2014/main" id="{8E47358B-CEA0-F516-8E2F-A9271AA6033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496338" y="3539836"/>
            <a:ext cx="108000" cy="108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/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7" name="Oval 12">
            <a:extLst>
              <a:ext uri="{FF2B5EF4-FFF2-40B4-BE49-F238E27FC236}">
                <a16:creationId xmlns:a16="http://schemas.microsoft.com/office/drawing/2014/main" id="{97C2A981-C074-043E-5ACC-9AAD8CE3B46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496338" y="3719522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8" name="Rectangle 60">
            <a:extLst>
              <a:ext uri="{FF2B5EF4-FFF2-40B4-BE49-F238E27FC236}">
                <a16:creationId xmlns:a16="http://schemas.microsoft.com/office/drawing/2014/main" id="{D4BE75D0-4CC3-69D6-706B-24E401289E77}"/>
              </a:ext>
            </a:extLst>
          </p:cNvPr>
          <p:cNvSpPr>
            <a:spLocks noChangeArrowheads="1"/>
          </p:cNvSpPr>
          <p:nvPr/>
        </p:nvSpPr>
        <p:spPr bwMode="gray">
          <a:xfrm>
            <a:off x="8811074" y="4212384"/>
            <a:ext cx="837569" cy="2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0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Scenario I</a:t>
            </a:r>
          </a:p>
        </p:txBody>
      </p:sp>
      <p:sp>
        <p:nvSpPr>
          <p:cNvPr id="149" name="Rectangle 60">
            <a:extLst>
              <a:ext uri="{FF2B5EF4-FFF2-40B4-BE49-F238E27FC236}">
                <a16:creationId xmlns:a16="http://schemas.microsoft.com/office/drawing/2014/main" id="{6E5034E8-90E4-6823-A733-20666FA4DC4F}"/>
              </a:ext>
            </a:extLst>
          </p:cNvPr>
          <p:cNvSpPr>
            <a:spLocks noChangeArrowheads="1"/>
          </p:cNvSpPr>
          <p:nvPr/>
        </p:nvSpPr>
        <p:spPr bwMode="gray">
          <a:xfrm>
            <a:off x="9851676" y="4212384"/>
            <a:ext cx="837569" cy="2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0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Scenario II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A091265B-DDF1-E98D-474B-8F77516A64B9}"/>
              </a:ext>
            </a:extLst>
          </p:cNvPr>
          <p:cNvSpPr txBox="1"/>
          <p:nvPr/>
        </p:nvSpPr>
        <p:spPr>
          <a:xfrm rot="5400000">
            <a:off x="1187268" y="5350746"/>
            <a:ext cx="169277" cy="983551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algn="ctr"/>
            <a:r>
              <a:rPr lang="en-US" sz="1100" b="1" kern="0" dirty="0"/>
              <a:t>Main questions</a:t>
            </a: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B5F08EA4-C6C5-71BF-FD37-581001693C1B}"/>
              </a:ext>
            </a:extLst>
          </p:cNvPr>
          <p:cNvGrpSpPr/>
          <p:nvPr/>
        </p:nvGrpSpPr>
        <p:grpSpPr>
          <a:xfrm>
            <a:off x="3551429" y="3214247"/>
            <a:ext cx="2160882" cy="1181899"/>
            <a:chOff x="5601573" y="5057312"/>
            <a:chExt cx="2160882" cy="1181899"/>
          </a:xfrm>
        </p:grpSpPr>
        <p:sp>
          <p:nvSpPr>
            <p:cNvPr id="152" name="Oval 24">
              <a:extLst>
                <a:ext uri="{FF2B5EF4-FFF2-40B4-BE49-F238E27FC236}">
                  <a16:creationId xmlns:a16="http://schemas.microsoft.com/office/drawing/2014/main" id="{DEF628A9-F8DA-B8C8-8CA5-06144D75F0A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616637" y="5057312"/>
              <a:ext cx="2145818" cy="11818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F5D6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9985" tIns="46792" rIns="89985" bIns="46792" anchor="ctr"/>
            <a:lstStyle/>
            <a:p>
              <a:pPr algn="ctr">
                <a:lnSpc>
                  <a:spcPct val="100000"/>
                </a:lnSpc>
                <a:buFont typeface="Times" pitchFamily="18" charset="0"/>
                <a:buNone/>
              </a:pPr>
              <a:endParaRPr lang="en-US" sz="1000" dirty="0"/>
            </a:p>
          </p:txBody>
        </p:sp>
        <p:sp>
          <p:nvSpPr>
            <p:cNvPr id="153" name="Rectangle 58">
              <a:extLst>
                <a:ext uri="{FF2B5EF4-FFF2-40B4-BE49-F238E27FC236}">
                  <a16:creationId xmlns:a16="http://schemas.microsoft.com/office/drawing/2014/main" id="{B5715496-1210-1B9C-7227-C9177416864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>
              <a:off x="5261431" y="5472785"/>
              <a:ext cx="916118" cy="177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100000"/>
                </a:lnSpc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tx1">
                      <a:lumMod val="50000"/>
                    </a:schemeClr>
                  </a:solidFill>
                  <a:cs typeface="Arial" pitchFamily="34" charset="0"/>
                </a:rPr>
                <a:t>Importance</a:t>
              </a:r>
            </a:p>
          </p:txBody>
        </p: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7EF96E08-9B91-CC50-AB76-CE0C851962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6637" y="5057312"/>
              <a:ext cx="9034" cy="117036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Oval 15">
              <a:extLst>
                <a:ext uri="{FF2B5EF4-FFF2-40B4-BE49-F238E27FC236}">
                  <a16:creationId xmlns:a16="http://schemas.microsoft.com/office/drawing/2014/main" id="{815DFFF3-1ED2-D529-D9D3-13F3D50B729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267023" y="5267373"/>
              <a:ext cx="108000" cy="108000"/>
            </a:xfrm>
            <a:prstGeom prst="ellipse">
              <a:avLst/>
            </a:prstGeom>
            <a:solidFill>
              <a:srgbClr val="0F5D61"/>
            </a:solidFill>
            <a:ln w="9525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/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6" name="Oval 16">
              <a:extLst>
                <a:ext uri="{FF2B5EF4-FFF2-40B4-BE49-F238E27FC236}">
                  <a16:creationId xmlns:a16="http://schemas.microsoft.com/office/drawing/2014/main" id="{23F4B1AE-8BBC-BB6E-014D-6068BB0155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950096" y="5839968"/>
              <a:ext cx="108000" cy="108000"/>
            </a:xfrm>
            <a:prstGeom prst="ellipse">
              <a:avLst/>
            </a:prstGeom>
            <a:solidFill>
              <a:srgbClr val="0F5D61"/>
            </a:solidFill>
            <a:ln w="9525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/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7" name="Oval 12">
              <a:extLst>
                <a:ext uri="{FF2B5EF4-FFF2-40B4-BE49-F238E27FC236}">
                  <a16:creationId xmlns:a16="http://schemas.microsoft.com/office/drawing/2014/main" id="{D002E27E-8A14-470D-47BD-4624097906F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13479" y="5814517"/>
              <a:ext cx="108000" cy="108000"/>
            </a:xfrm>
            <a:prstGeom prst="ellipse">
              <a:avLst/>
            </a:prstGeom>
            <a:solidFill>
              <a:srgbClr val="0F5D61"/>
            </a:solidFill>
            <a:ln w="9525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/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8" name="Oval 12">
              <a:extLst>
                <a:ext uri="{FF2B5EF4-FFF2-40B4-BE49-F238E27FC236}">
                  <a16:creationId xmlns:a16="http://schemas.microsoft.com/office/drawing/2014/main" id="{7ED7E434-B365-1FD9-BA89-534ADCD3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046802" y="5596079"/>
              <a:ext cx="108000" cy="108000"/>
            </a:xfrm>
            <a:prstGeom prst="ellipse">
              <a:avLst/>
            </a:prstGeom>
            <a:solidFill>
              <a:srgbClr val="0F5D61"/>
            </a:solidFill>
            <a:ln w="9525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>
                <a:lnSpc>
                  <a:spcPct val="100000"/>
                </a:lnSpc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9" name="Oval 15">
              <a:extLst>
                <a:ext uri="{FF2B5EF4-FFF2-40B4-BE49-F238E27FC236}">
                  <a16:creationId xmlns:a16="http://schemas.microsoft.com/office/drawing/2014/main" id="{FFDC1051-CCE9-EB04-EE5B-6D54E6131D0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356240" y="5246362"/>
              <a:ext cx="108000" cy="108000"/>
            </a:xfrm>
            <a:prstGeom prst="ellipse">
              <a:avLst/>
            </a:prstGeom>
            <a:solidFill>
              <a:srgbClr val="0F5D61"/>
            </a:solidFill>
            <a:ln w="9525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/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0" name="Oval 16">
              <a:extLst>
                <a:ext uri="{FF2B5EF4-FFF2-40B4-BE49-F238E27FC236}">
                  <a16:creationId xmlns:a16="http://schemas.microsoft.com/office/drawing/2014/main" id="{D72CAD46-E15C-EFF7-88A5-D0337754B38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005103" y="5277717"/>
              <a:ext cx="108000" cy="108000"/>
            </a:xfrm>
            <a:prstGeom prst="ellipse">
              <a:avLst/>
            </a:prstGeom>
            <a:solidFill>
              <a:srgbClr val="0F5D61"/>
            </a:solidFill>
            <a:ln w="9525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/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" name="Oval 12">
              <a:extLst>
                <a:ext uri="{FF2B5EF4-FFF2-40B4-BE49-F238E27FC236}">
                  <a16:creationId xmlns:a16="http://schemas.microsoft.com/office/drawing/2014/main" id="{D9CD0688-669E-70D4-1AD4-A04014D3BA0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14537" y="5517503"/>
              <a:ext cx="108000" cy="108000"/>
            </a:xfrm>
            <a:prstGeom prst="ellipse">
              <a:avLst/>
            </a:prstGeom>
            <a:solidFill>
              <a:srgbClr val="0F5D61"/>
            </a:solidFill>
            <a:ln w="9525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/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C4203830-DC0D-8F83-712B-CC0AF5BE308F}"/>
                </a:ext>
              </a:extLst>
            </p:cNvPr>
            <p:cNvCxnSpPr>
              <a:cxnSpLocks/>
            </p:cNvCxnSpPr>
            <p:nvPr/>
          </p:nvCxnSpPr>
          <p:spPr>
            <a:xfrm>
              <a:off x="5601573" y="6227038"/>
              <a:ext cx="2160882" cy="6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Rectangle 58">
              <a:extLst>
                <a:ext uri="{FF2B5EF4-FFF2-40B4-BE49-F238E27FC236}">
                  <a16:creationId xmlns:a16="http://schemas.microsoft.com/office/drawing/2014/main" id="{5AD5A4DF-591A-2304-5820-50434523267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795594" y="6036765"/>
              <a:ext cx="916118" cy="177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100000"/>
                </a:lnSpc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tx1">
                      <a:lumMod val="50000"/>
                    </a:schemeClr>
                  </a:solidFill>
                  <a:cs typeface="Arial" pitchFamily="34" charset="0"/>
                </a:rPr>
                <a:t>Feasibility</a:t>
              </a:r>
            </a:p>
          </p:txBody>
        </p:sp>
        <p:sp>
          <p:nvSpPr>
            <p:cNvPr id="164" name="Oval 12">
              <a:extLst>
                <a:ext uri="{FF2B5EF4-FFF2-40B4-BE49-F238E27FC236}">
                  <a16:creationId xmlns:a16="http://schemas.microsoft.com/office/drawing/2014/main" id="{C7F458C3-4823-4A18-960F-84C10A16FF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40764" y="5540751"/>
              <a:ext cx="108000" cy="108000"/>
            </a:xfrm>
            <a:prstGeom prst="ellipse">
              <a:avLst/>
            </a:prstGeom>
            <a:solidFill>
              <a:srgbClr val="0F5D61"/>
            </a:solidFill>
            <a:ln w="9525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>
                <a:lnSpc>
                  <a:spcPct val="100000"/>
                </a:lnSpc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5" name="Oval 12">
              <a:extLst>
                <a:ext uri="{FF2B5EF4-FFF2-40B4-BE49-F238E27FC236}">
                  <a16:creationId xmlns:a16="http://schemas.microsoft.com/office/drawing/2014/main" id="{9631E2BA-A683-89FC-64BD-285210AD845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789831" y="5745288"/>
              <a:ext cx="108000" cy="108000"/>
            </a:xfrm>
            <a:prstGeom prst="ellipse">
              <a:avLst/>
            </a:prstGeom>
            <a:solidFill>
              <a:srgbClr val="0F5D61"/>
            </a:solidFill>
            <a:ln w="9525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>
                <a:lnSpc>
                  <a:spcPct val="100000"/>
                </a:lnSpc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6" name="Oval 12">
              <a:extLst>
                <a:ext uri="{FF2B5EF4-FFF2-40B4-BE49-F238E27FC236}">
                  <a16:creationId xmlns:a16="http://schemas.microsoft.com/office/drawing/2014/main" id="{7B22E828-1D69-DD18-71BE-D62A9647F74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640063" y="5496797"/>
              <a:ext cx="108000" cy="108000"/>
            </a:xfrm>
            <a:prstGeom prst="ellipse">
              <a:avLst/>
            </a:prstGeom>
            <a:solidFill>
              <a:srgbClr val="0F5D61"/>
            </a:solidFill>
            <a:ln w="9525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>
                <a:lnSpc>
                  <a:spcPct val="100000"/>
                </a:lnSpc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A3CC7CB0-8532-1B69-827F-143834CC3E41}"/>
              </a:ext>
            </a:extLst>
          </p:cNvPr>
          <p:cNvGrpSpPr/>
          <p:nvPr/>
        </p:nvGrpSpPr>
        <p:grpSpPr>
          <a:xfrm>
            <a:off x="4390251" y="5376984"/>
            <a:ext cx="3691217" cy="913200"/>
            <a:chOff x="3182567" y="1692315"/>
            <a:chExt cx="3244730" cy="913200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2BAE4841-9ADB-056C-05AC-8DA2C44A91B1}"/>
                </a:ext>
              </a:extLst>
            </p:cNvPr>
            <p:cNvSpPr/>
            <p:nvPr/>
          </p:nvSpPr>
          <p:spPr>
            <a:xfrm>
              <a:off x="3187204" y="1693731"/>
              <a:ext cx="3232637" cy="9117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F5D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t"/>
            <a:lstStyle/>
            <a:p>
              <a:pPr marR="0" lvl="0"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tabLst/>
                <a:defRPr/>
              </a:pPr>
              <a:r>
                <a:rPr lang="en-US" sz="1200" b="1" kern="0" dirty="0">
                  <a:solidFill>
                    <a:schemeClr val="tx1"/>
                  </a:solidFill>
                </a:rPr>
                <a:t>IMPORTANCE &amp; FEASIBILITY</a:t>
              </a:r>
            </a:p>
            <a:p>
              <a:pPr marR="0" lvl="0"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tabLst/>
                <a:defRPr/>
              </a:pPr>
              <a:r>
                <a:rPr lang="en-US" sz="1200" kern="0" dirty="0">
                  <a:solidFill>
                    <a:schemeClr val="tx1"/>
                  </a:solidFill>
                </a:rPr>
                <a:t>Which vaccines are the most important to introduce? Which vaccines are the easiest to introduce?</a:t>
              </a:r>
            </a:p>
          </p:txBody>
        </p: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1FC02B8C-6D3B-42DB-EA51-7E8EBA2979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82567" y="1692315"/>
              <a:ext cx="3244730" cy="0"/>
            </a:xfrm>
            <a:prstGeom prst="line">
              <a:avLst/>
            </a:prstGeom>
            <a:ln w="38100">
              <a:solidFill>
                <a:srgbClr val="89AFB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88B32393-B7B9-CD4A-D304-8375355AC833}"/>
              </a:ext>
            </a:extLst>
          </p:cNvPr>
          <p:cNvGrpSpPr/>
          <p:nvPr/>
        </p:nvGrpSpPr>
        <p:grpSpPr>
          <a:xfrm>
            <a:off x="8578681" y="5367496"/>
            <a:ext cx="2545990" cy="911783"/>
            <a:chOff x="6575236" y="1689502"/>
            <a:chExt cx="2545990" cy="911783"/>
          </a:xfrm>
        </p:grpSpPr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351B2640-B987-01C9-E730-B4A97572F4DC}"/>
                </a:ext>
              </a:extLst>
            </p:cNvPr>
            <p:cNvSpPr/>
            <p:nvPr/>
          </p:nvSpPr>
          <p:spPr>
            <a:xfrm>
              <a:off x="6575236" y="1689502"/>
              <a:ext cx="2545990" cy="9117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F5D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t"/>
            <a:lstStyle/>
            <a:p>
              <a:pPr>
                <a:spcBef>
                  <a:spcPts val="600"/>
                </a:spcBef>
                <a:buSzPct val="100000"/>
              </a:pPr>
              <a:r>
                <a:rPr lang="en-US" sz="1200" b="1" kern="0" dirty="0">
                  <a:solidFill>
                    <a:schemeClr val="tx1"/>
                  </a:solidFill>
                </a:rPr>
                <a:t>BURDEN OF INTRODUCTION</a:t>
              </a:r>
            </a:p>
            <a:p>
              <a:pPr>
                <a:spcBef>
                  <a:spcPts val="600"/>
                </a:spcBef>
                <a:buSzPct val="100000"/>
              </a:pPr>
              <a:r>
                <a:rPr lang="en-US" sz="1200" kern="0" dirty="0">
                  <a:solidFill>
                    <a:schemeClr val="tx1"/>
                  </a:solidFill>
                </a:rPr>
                <a:t>What programmatic constraints and other uncertainties must be considered for introduction?</a:t>
              </a:r>
              <a:endParaRPr lang="en-US" sz="1050" kern="0" dirty="0">
                <a:solidFill>
                  <a:schemeClr val="tx1"/>
                </a:solidFill>
              </a:endParaRPr>
            </a:p>
          </p:txBody>
        </p: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15F15C78-A3A0-065D-0655-F5951540AD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5236" y="1711961"/>
              <a:ext cx="2545990" cy="0"/>
            </a:xfrm>
            <a:prstGeom prst="line">
              <a:avLst/>
            </a:prstGeom>
            <a:ln w="38100">
              <a:solidFill>
                <a:srgbClr val="0F5D6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62FC2411-0390-7099-9EFB-951BD206C774}"/>
              </a:ext>
            </a:extLst>
          </p:cNvPr>
          <p:cNvGrpSpPr/>
          <p:nvPr/>
        </p:nvGrpSpPr>
        <p:grpSpPr>
          <a:xfrm>
            <a:off x="1984996" y="5369052"/>
            <a:ext cx="1627632" cy="911783"/>
            <a:chOff x="1017262" y="3292961"/>
            <a:chExt cx="1627632" cy="760003"/>
          </a:xfrm>
        </p:grpSpPr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7DB623C9-4D95-AF57-1041-D0E675EE210E}"/>
                </a:ext>
              </a:extLst>
            </p:cNvPr>
            <p:cNvSpPr/>
            <p:nvPr/>
          </p:nvSpPr>
          <p:spPr>
            <a:xfrm>
              <a:off x="1024395" y="3292961"/>
              <a:ext cx="1615224" cy="7600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F5D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t"/>
            <a:lstStyle/>
            <a:p>
              <a:pPr>
                <a:spcBef>
                  <a:spcPts val="600"/>
                </a:spcBef>
                <a:buSzPct val="100000"/>
              </a:pPr>
              <a:r>
                <a:rPr lang="en-US" sz="1200" b="1" kern="0" dirty="0">
                  <a:solidFill>
                    <a:schemeClr val="tx1"/>
                  </a:solidFill>
                </a:rPr>
                <a:t>PRESELECTION</a:t>
              </a:r>
            </a:p>
            <a:p>
              <a:pPr>
                <a:spcBef>
                  <a:spcPts val="600"/>
                </a:spcBef>
                <a:buSzPct val="100000"/>
              </a:pPr>
              <a:r>
                <a:rPr lang="en-US" sz="1200" kern="0" dirty="0">
                  <a:solidFill>
                    <a:schemeClr val="tx1"/>
                  </a:solidFill>
                </a:rPr>
                <a:t>Which vaccines should be considered for introduction?</a:t>
              </a:r>
              <a:endParaRPr lang="en-US" sz="1050" kern="0" dirty="0">
                <a:solidFill>
                  <a:schemeClr val="tx1"/>
                </a:solidFill>
              </a:endParaRPr>
            </a:p>
          </p:txBody>
        </p: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2D54EAC7-817F-40C2-B38B-0F77F2D058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7262" y="3301175"/>
              <a:ext cx="1627632" cy="0"/>
            </a:xfrm>
            <a:prstGeom prst="line">
              <a:avLst/>
            </a:prstGeom>
            <a:ln w="38100">
              <a:solidFill>
                <a:srgbClr val="E5EEEE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3">
            <a:extLst>
              <a:ext uri="{FF2B5EF4-FFF2-40B4-BE49-F238E27FC236}">
                <a16:creationId xmlns:a16="http://schemas.microsoft.com/office/drawing/2014/main" id="{74E8CB42-44AD-0989-934D-B840C847CBE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203062" y="3237167"/>
            <a:ext cx="350456" cy="1134499"/>
            <a:chOff x="3421" y="1257"/>
            <a:chExt cx="624" cy="1152"/>
          </a:xfrm>
        </p:grpSpPr>
        <p:sp>
          <p:nvSpPr>
            <p:cNvPr id="177" name="Rectangle 14" descr="90%">
              <a:extLst>
                <a:ext uri="{FF2B5EF4-FFF2-40B4-BE49-F238E27FC236}">
                  <a16:creationId xmlns:a16="http://schemas.microsoft.com/office/drawing/2014/main" id="{CEF53EAA-06F0-E2F0-77EC-8FF2046C0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1" y="1401"/>
              <a:ext cx="104" cy="1008"/>
            </a:xfrm>
            <a:prstGeom prst="rect">
              <a:avLst/>
            </a:prstGeom>
            <a:pattFill prst="pct90">
              <a:fgClr>
                <a:schemeClr val="bg1"/>
              </a:fgClr>
              <a:bgClr>
                <a:schemeClr val="bg1"/>
              </a:bgClr>
            </a:pattFill>
            <a:ln w="12700">
              <a:solidFill>
                <a:srgbClr val="0F5D6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78" name="Freeform 15" descr="90%">
              <a:extLst>
                <a:ext uri="{FF2B5EF4-FFF2-40B4-BE49-F238E27FC236}">
                  <a16:creationId xmlns:a16="http://schemas.microsoft.com/office/drawing/2014/main" id="{B40DA4FE-7BF7-C816-7872-4EADF129C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" y="1257"/>
              <a:ext cx="624" cy="144"/>
            </a:xfrm>
            <a:custGeom>
              <a:avLst/>
              <a:gdLst>
                <a:gd name="T0" fmla="*/ 96 w 576"/>
                <a:gd name="T1" fmla="*/ 144 h 144"/>
                <a:gd name="T2" fmla="*/ 576 w 576"/>
                <a:gd name="T3" fmla="*/ 0 h 144"/>
                <a:gd name="T4" fmla="*/ 488 w 576"/>
                <a:gd name="T5" fmla="*/ 0 h 144"/>
                <a:gd name="T6" fmla="*/ 0 w 576"/>
                <a:gd name="T7" fmla="*/ 144 h 144"/>
                <a:gd name="T8" fmla="*/ 96 w 576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" h="144">
                  <a:moveTo>
                    <a:pt x="96" y="144"/>
                  </a:moveTo>
                  <a:lnTo>
                    <a:pt x="576" y="0"/>
                  </a:lnTo>
                  <a:lnTo>
                    <a:pt x="488" y="0"/>
                  </a:lnTo>
                  <a:lnTo>
                    <a:pt x="0" y="144"/>
                  </a:lnTo>
                  <a:lnTo>
                    <a:pt x="96" y="144"/>
                  </a:lnTo>
                  <a:close/>
                </a:path>
              </a:pathLst>
            </a:custGeom>
            <a:pattFill prst="pct90">
              <a:fgClr>
                <a:schemeClr val="bg1"/>
              </a:fgClr>
              <a:bgClr>
                <a:schemeClr val="bg1"/>
              </a:bgClr>
            </a:pattFill>
            <a:ln w="12700" cap="flat" cmpd="sng">
              <a:solidFill>
                <a:srgbClr val="0F5D6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id="{B6249B6C-D257-4A1A-F248-4D59A0C86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1257"/>
              <a:ext cx="520" cy="1152"/>
            </a:xfrm>
            <a:custGeom>
              <a:avLst/>
              <a:gdLst>
                <a:gd name="T0" fmla="*/ 0 w 480"/>
                <a:gd name="T1" fmla="*/ 1152 h 1152"/>
                <a:gd name="T2" fmla="*/ 0 w 480"/>
                <a:gd name="T3" fmla="*/ 144 h 1152"/>
                <a:gd name="T4" fmla="*/ 480 w 480"/>
                <a:gd name="T5" fmla="*/ 0 h 1152"/>
                <a:gd name="T6" fmla="*/ 480 w 480"/>
                <a:gd name="T7" fmla="*/ 960 h 1152"/>
                <a:gd name="T8" fmla="*/ 0 w 480"/>
                <a:gd name="T9" fmla="*/ 1152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1152">
                  <a:moveTo>
                    <a:pt x="0" y="1152"/>
                  </a:moveTo>
                  <a:lnTo>
                    <a:pt x="0" y="144"/>
                  </a:lnTo>
                  <a:lnTo>
                    <a:pt x="480" y="0"/>
                  </a:lnTo>
                  <a:lnTo>
                    <a:pt x="480" y="960"/>
                  </a:lnTo>
                  <a:lnTo>
                    <a:pt x="0" y="1152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rgbClr val="0F5D6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80" name="Freeform 17" descr="Outlined diamond">
              <a:extLst>
                <a:ext uri="{FF2B5EF4-FFF2-40B4-BE49-F238E27FC236}">
                  <a16:creationId xmlns:a16="http://schemas.microsoft.com/office/drawing/2014/main" id="{CF45FAAE-830F-5408-9F84-7302F8665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" y="1333"/>
              <a:ext cx="425" cy="968"/>
            </a:xfrm>
            <a:custGeom>
              <a:avLst/>
              <a:gdLst>
                <a:gd name="T0" fmla="*/ 0 w 392"/>
                <a:gd name="T1" fmla="*/ 968 h 968"/>
                <a:gd name="T2" fmla="*/ 0 w 392"/>
                <a:gd name="T3" fmla="*/ 128 h 968"/>
                <a:gd name="T4" fmla="*/ 392 w 392"/>
                <a:gd name="T5" fmla="*/ 0 h 968"/>
                <a:gd name="T6" fmla="*/ 392 w 392"/>
                <a:gd name="T7" fmla="*/ 820 h 968"/>
                <a:gd name="T8" fmla="*/ 0 w 392"/>
                <a:gd name="T9" fmla="*/ 968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968">
                  <a:moveTo>
                    <a:pt x="0" y="968"/>
                  </a:moveTo>
                  <a:lnTo>
                    <a:pt x="0" y="128"/>
                  </a:lnTo>
                  <a:lnTo>
                    <a:pt x="392" y="0"/>
                  </a:lnTo>
                  <a:lnTo>
                    <a:pt x="392" y="820"/>
                  </a:lnTo>
                  <a:lnTo>
                    <a:pt x="0" y="968"/>
                  </a:lnTo>
                  <a:close/>
                </a:path>
              </a:pathLst>
            </a:custGeom>
            <a:pattFill prst="openDmnd">
              <a:fgClr>
                <a:schemeClr val="folHlink"/>
              </a:fgClr>
              <a:bgClr>
                <a:srgbClr val="FFFFFF"/>
              </a:bgClr>
            </a:pattFill>
            <a:ln w="12700" cap="flat" cmpd="sng">
              <a:solidFill>
                <a:srgbClr val="0F5D6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88" name="Line 18">
              <a:extLst>
                <a:ext uri="{FF2B5EF4-FFF2-40B4-BE49-F238E27FC236}">
                  <a16:creationId xmlns:a16="http://schemas.microsoft.com/office/drawing/2014/main" id="{344E1571-0226-7326-6E8C-528398F4C6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3" y="1344"/>
              <a:ext cx="0" cy="805"/>
            </a:xfrm>
            <a:prstGeom prst="line">
              <a:avLst/>
            </a:prstGeom>
            <a:noFill/>
            <a:ln w="12700">
              <a:solidFill>
                <a:srgbClr val="0F5D6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89" name="Line 19">
              <a:extLst>
                <a:ext uri="{FF2B5EF4-FFF2-40B4-BE49-F238E27FC236}">
                  <a16:creationId xmlns:a16="http://schemas.microsoft.com/office/drawing/2014/main" id="{DA04A462-AB99-347B-CB34-E8C95A6098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77" y="2149"/>
              <a:ext cx="416" cy="147"/>
            </a:xfrm>
            <a:prstGeom prst="line">
              <a:avLst/>
            </a:prstGeom>
            <a:noFill/>
            <a:ln w="19050">
              <a:solidFill>
                <a:srgbClr val="0F5D6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90" name="Arrow: Pentagon 202">
            <a:extLst>
              <a:ext uri="{FF2B5EF4-FFF2-40B4-BE49-F238E27FC236}">
                <a16:creationId xmlns:a16="http://schemas.microsoft.com/office/drawing/2014/main" id="{11E0D035-E35E-B51E-8208-7739B8FF5F8C}"/>
              </a:ext>
            </a:extLst>
          </p:cNvPr>
          <p:cNvSpPr/>
          <p:nvPr/>
        </p:nvSpPr>
        <p:spPr>
          <a:xfrm>
            <a:off x="782904" y="1823532"/>
            <a:ext cx="2191849" cy="521821"/>
          </a:xfrm>
          <a:prstGeom prst="homePlate">
            <a:avLst/>
          </a:prstGeom>
          <a:solidFill>
            <a:srgbClr val="E6E6E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24003" rIns="0" bIns="24003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1" dirty="0">
                <a:solidFill>
                  <a:srgbClr val="0B4649"/>
                </a:solidFill>
                <a:latin typeface="Calibri" panose="020F0502020204030204"/>
              </a:rPr>
              <a:t>Phase 1: </a:t>
            </a:r>
            <a:r>
              <a:rPr lang="en-GB" sz="1400" b="1" kern="1200" dirty="0">
                <a:solidFill>
                  <a:srgbClr val="0B4649"/>
                </a:solidFill>
                <a:latin typeface="Calibri" panose="020F0502020204030204"/>
                <a:ea typeface="+mn-ea"/>
                <a:cs typeface="+mn-cs"/>
              </a:rPr>
              <a:t>Framework Adaptation</a:t>
            </a:r>
            <a:endParaRPr lang="en-GB" sz="1400" b="1" dirty="0">
              <a:solidFill>
                <a:srgbClr val="0B4649"/>
              </a:solidFill>
              <a:latin typeface="Calibri" panose="020F0502020204030204"/>
            </a:endParaRPr>
          </a:p>
        </p:txBody>
      </p:sp>
      <p:sp>
        <p:nvSpPr>
          <p:cNvPr id="191" name="Arrow: Chevron 203">
            <a:extLst>
              <a:ext uri="{FF2B5EF4-FFF2-40B4-BE49-F238E27FC236}">
                <a16:creationId xmlns:a16="http://schemas.microsoft.com/office/drawing/2014/main" id="{43C8BAC7-73D9-1948-DAC4-F3AE9376E5EC}"/>
              </a:ext>
            </a:extLst>
          </p:cNvPr>
          <p:cNvSpPr/>
          <p:nvPr/>
        </p:nvSpPr>
        <p:spPr>
          <a:xfrm>
            <a:off x="2773075" y="1813447"/>
            <a:ext cx="6813041" cy="521821"/>
          </a:xfrm>
          <a:prstGeom prst="chevron">
            <a:avLst/>
          </a:prstGeom>
          <a:solidFill>
            <a:srgbClr val="E6E6E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320" tIns="24003" rIns="274320" bIns="24003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1" dirty="0">
                <a:solidFill>
                  <a:srgbClr val="0B4649"/>
                </a:solidFill>
                <a:latin typeface="Calibri" panose="020F0502020204030204"/>
              </a:rPr>
              <a:t>Phase 2: </a:t>
            </a:r>
            <a:r>
              <a:rPr lang="en-GB" sz="1400" b="1" kern="1200" dirty="0">
                <a:solidFill>
                  <a:srgbClr val="0B4649"/>
                </a:solidFill>
                <a:latin typeface="Calibri" panose="020F0502020204030204"/>
                <a:ea typeface="+mn-ea"/>
                <a:cs typeface="+mn-cs"/>
              </a:rPr>
              <a:t>Assessment, Prioritization and Sequencing</a:t>
            </a:r>
            <a:endParaRPr lang="en-GB" sz="1400" b="1" dirty="0">
              <a:solidFill>
                <a:srgbClr val="0B4649"/>
              </a:solidFill>
              <a:latin typeface="Calibri" panose="020F0502020204030204"/>
            </a:endParaRPr>
          </a:p>
        </p:txBody>
      </p:sp>
      <p:sp>
        <p:nvSpPr>
          <p:cNvPr id="192" name="Arrow: Chevron 206">
            <a:extLst>
              <a:ext uri="{FF2B5EF4-FFF2-40B4-BE49-F238E27FC236}">
                <a16:creationId xmlns:a16="http://schemas.microsoft.com/office/drawing/2014/main" id="{4FD24691-5AD8-D30A-457A-0C09B51F05AC}"/>
              </a:ext>
            </a:extLst>
          </p:cNvPr>
          <p:cNvSpPr/>
          <p:nvPr/>
        </p:nvSpPr>
        <p:spPr>
          <a:xfrm>
            <a:off x="9390876" y="1803706"/>
            <a:ext cx="2262749" cy="521821"/>
          </a:xfrm>
          <a:prstGeom prst="chevron">
            <a:avLst/>
          </a:prstGeom>
          <a:solidFill>
            <a:srgbClr val="E6E6E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24003" rIns="0" bIns="24003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1" dirty="0">
                <a:solidFill>
                  <a:srgbClr val="0B4649"/>
                </a:solidFill>
                <a:latin typeface="Calibri" panose="020F0502020204030204"/>
              </a:rPr>
              <a:t>Phase 3: Recommendations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1D4F226F-5BEE-829A-F576-B207554BED2C}"/>
              </a:ext>
            </a:extLst>
          </p:cNvPr>
          <p:cNvSpPr/>
          <p:nvPr/>
        </p:nvSpPr>
        <p:spPr>
          <a:xfrm>
            <a:off x="780132" y="1429242"/>
            <a:ext cx="10631735" cy="388932"/>
          </a:xfrm>
          <a:prstGeom prst="rect">
            <a:avLst/>
          </a:prstGeom>
          <a:solidFill>
            <a:srgbClr val="99B9B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320" tIns="24003" rIns="274320" bIns="24003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1" dirty="0">
                <a:solidFill>
                  <a:srgbClr val="0B4649"/>
                </a:solidFill>
                <a:latin typeface="Calibri" panose="020F0502020204030204"/>
              </a:rPr>
              <a:t>Framework Implementation Process </a:t>
            </a:r>
          </a:p>
        </p:txBody>
      </p:sp>
      <p:sp>
        <p:nvSpPr>
          <p:cNvPr id="194" name="Rectangle 60">
            <a:extLst>
              <a:ext uri="{FF2B5EF4-FFF2-40B4-BE49-F238E27FC236}">
                <a16:creationId xmlns:a16="http://schemas.microsoft.com/office/drawing/2014/main" id="{2902D70C-1146-BE30-DDD6-D47173667C0E}"/>
              </a:ext>
            </a:extLst>
          </p:cNvPr>
          <p:cNvSpPr>
            <a:spLocks noChangeArrowheads="1"/>
          </p:cNvSpPr>
          <p:nvPr/>
        </p:nvSpPr>
        <p:spPr bwMode="gray">
          <a:xfrm>
            <a:off x="8756709" y="2561246"/>
            <a:ext cx="1974946" cy="2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ctr"/>
          <a:lstStyle/>
          <a:p>
            <a:pPr algn="ctr">
              <a:spcBef>
                <a:spcPct val="50000"/>
              </a:spcBef>
            </a:pPr>
            <a:r>
              <a:rPr lang="en-US" sz="1000" b="1" u="sng" dirty="0" err="1">
                <a:solidFill>
                  <a:schemeClr val="tx1">
                    <a:lumMod val="50000"/>
                  </a:schemeClr>
                </a:solidFill>
                <a:cs typeface="Arial"/>
              </a:rPr>
              <a:t>Scenarii</a:t>
            </a:r>
            <a:r>
              <a:rPr lang="en-US" sz="1000" b="1" u="sng" dirty="0">
                <a:solidFill>
                  <a:schemeClr val="tx1">
                    <a:lumMod val="50000"/>
                  </a:schemeClr>
                </a:solidFill>
                <a:cs typeface="Arial"/>
              </a:rPr>
              <a:t> of NVI sequence </a:t>
            </a:r>
          </a:p>
        </p:txBody>
      </p:sp>
      <p:sp>
        <p:nvSpPr>
          <p:cNvPr id="195" name="Oval 10">
            <a:extLst>
              <a:ext uri="{FF2B5EF4-FFF2-40B4-BE49-F238E27FC236}">
                <a16:creationId xmlns:a16="http://schemas.microsoft.com/office/drawing/2014/main" id="{EF14D920-D9E3-1BC0-1EA6-0FA3DEA198C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33338" y="3800481"/>
            <a:ext cx="822987" cy="363477"/>
          </a:xfrm>
          <a:prstGeom prst="ellipse">
            <a:avLst/>
          </a:prstGeom>
          <a:solidFill>
            <a:schemeClr val="bg1"/>
          </a:solidFill>
          <a:ln w="9525">
            <a:solidFill>
              <a:srgbClr val="0F5D6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buFont typeface="Times" pitchFamily="18" charset="0"/>
              <a:buNone/>
            </a:pPr>
            <a:endParaRPr lang="en-US" sz="1000" dirty="0"/>
          </a:p>
        </p:txBody>
      </p:sp>
      <p:sp>
        <p:nvSpPr>
          <p:cNvPr id="203" name="Oval 12">
            <a:extLst>
              <a:ext uri="{FF2B5EF4-FFF2-40B4-BE49-F238E27FC236}">
                <a16:creationId xmlns:a16="http://schemas.microsoft.com/office/drawing/2014/main" id="{E3028E33-46AD-989C-E23C-3A874FB24D7D}"/>
              </a:ext>
            </a:extLst>
          </p:cNvPr>
          <p:cNvSpPr>
            <a:spLocks noChangeArrowheads="1"/>
          </p:cNvSpPr>
          <p:nvPr/>
        </p:nvSpPr>
        <p:spPr bwMode="gray">
          <a:xfrm>
            <a:off x="7107166" y="3960047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4" name="Oval 11">
            <a:extLst>
              <a:ext uri="{FF2B5EF4-FFF2-40B4-BE49-F238E27FC236}">
                <a16:creationId xmlns:a16="http://schemas.microsoft.com/office/drawing/2014/main" id="{1091D101-B5E6-AFB7-C4B5-FC2C340F233E}"/>
              </a:ext>
            </a:extLst>
          </p:cNvPr>
          <p:cNvSpPr>
            <a:spLocks noChangeArrowheads="1"/>
          </p:cNvSpPr>
          <p:nvPr/>
        </p:nvSpPr>
        <p:spPr bwMode="gray">
          <a:xfrm>
            <a:off x="7374619" y="3891340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7" name="Oval 10">
            <a:extLst>
              <a:ext uri="{FF2B5EF4-FFF2-40B4-BE49-F238E27FC236}">
                <a16:creationId xmlns:a16="http://schemas.microsoft.com/office/drawing/2014/main" id="{EECA4A09-60C5-8958-2A08-39E481775B05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33920" y="3477291"/>
            <a:ext cx="822987" cy="363477"/>
          </a:xfrm>
          <a:prstGeom prst="ellipse">
            <a:avLst/>
          </a:prstGeom>
          <a:solidFill>
            <a:schemeClr val="bg1"/>
          </a:solidFill>
          <a:ln w="9525">
            <a:solidFill>
              <a:srgbClr val="0F5D6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buFont typeface="Times" pitchFamily="18" charset="0"/>
              <a:buNone/>
            </a:pPr>
            <a:endParaRPr lang="en-US" sz="1000" dirty="0"/>
          </a:p>
        </p:txBody>
      </p:sp>
      <p:sp>
        <p:nvSpPr>
          <p:cNvPr id="208" name="Oval 15">
            <a:extLst>
              <a:ext uri="{FF2B5EF4-FFF2-40B4-BE49-F238E27FC236}">
                <a16:creationId xmlns:a16="http://schemas.microsoft.com/office/drawing/2014/main" id="{1A783EE2-2165-32AD-5545-1632B3686C77}"/>
              </a:ext>
            </a:extLst>
          </p:cNvPr>
          <p:cNvSpPr>
            <a:spLocks noChangeArrowheads="1"/>
          </p:cNvSpPr>
          <p:nvPr/>
        </p:nvSpPr>
        <p:spPr bwMode="gray">
          <a:xfrm>
            <a:off x="7185629" y="3625844"/>
            <a:ext cx="108000" cy="108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2" name="Oval 16">
            <a:extLst>
              <a:ext uri="{FF2B5EF4-FFF2-40B4-BE49-F238E27FC236}">
                <a16:creationId xmlns:a16="http://schemas.microsoft.com/office/drawing/2014/main" id="{F3B549FA-A86C-B5AC-32F6-5E008F4F5B5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89389" y="3589584"/>
            <a:ext cx="108000" cy="108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3" name="Rectangle 60">
            <a:extLst>
              <a:ext uri="{FF2B5EF4-FFF2-40B4-BE49-F238E27FC236}">
                <a16:creationId xmlns:a16="http://schemas.microsoft.com/office/drawing/2014/main" id="{327F68B9-2615-83C2-2A9F-E1A8BC53DAAD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15069" y="4127106"/>
            <a:ext cx="1974946" cy="2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cs typeface="Arial"/>
              </a:rPr>
              <a:t>Medium Priority vaccines</a:t>
            </a:r>
          </a:p>
        </p:txBody>
      </p:sp>
      <p:sp>
        <p:nvSpPr>
          <p:cNvPr id="214" name="Rectangle 58">
            <a:extLst>
              <a:ext uri="{FF2B5EF4-FFF2-40B4-BE49-F238E27FC236}">
                <a16:creationId xmlns:a16="http://schemas.microsoft.com/office/drawing/2014/main" id="{A01ECC98-E849-97AE-935F-13FC55640886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15135" y="3255728"/>
            <a:ext cx="2201703" cy="2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High Priority vaccines</a:t>
            </a:r>
          </a:p>
        </p:txBody>
      </p:sp>
      <p:sp>
        <p:nvSpPr>
          <p:cNvPr id="4" name="Oval 10">
            <a:extLst>
              <a:ext uri="{FF2B5EF4-FFF2-40B4-BE49-F238E27FC236}">
                <a16:creationId xmlns:a16="http://schemas.microsoft.com/office/drawing/2014/main" id="{31723D0A-9040-C4FC-CE84-2F9E2DB78415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75426" y="4474776"/>
            <a:ext cx="618323" cy="330434"/>
          </a:xfrm>
          <a:prstGeom prst="ellipse">
            <a:avLst/>
          </a:prstGeom>
          <a:solidFill>
            <a:schemeClr val="bg1"/>
          </a:solidFill>
          <a:ln w="9525">
            <a:solidFill>
              <a:srgbClr val="0F5D6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buFont typeface="Times" pitchFamily="18" charset="0"/>
              <a:buNone/>
            </a:pPr>
            <a:endParaRPr lang="en-US" sz="1000" dirty="0"/>
          </a:p>
        </p:txBody>
      </p:sp>
      <p:sp>
        <p:nvSpPr>
          <p:cNvPr id="5" name="Rectangle 60">
            <a:extLst>
              <a:ext uri="{FF2B5EF4-FFF2-40B4-BE49-F238E27FC236}">
                <a16:creationId xmlns:a16="http://schemas.microsoft.com/office/drawing/2014/main" id="{227F9E7D-59E9-5685-05BA-66A63A0F6D9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15069" y="4784880"/>
            <a:ext cx="1974946" cy="2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cs typeface="Arial"/>
              </a:rPr>
              <a:t>Low Priority vaccines</a:t>
            </a:r>
          </a:p>
        </p:txBody>
      </p:sp>
      <p:sp>
        <p:nvSpPr>
          <p:cNvPr id="6" name="Oval 12">
            <a:extLst>
              <a:ext uri="{FF2B5EF4-FFF2-40B4-BE49-F238E27FC236}">
                <a16:creationId xmlns:a16="http://schemas.microsoft.com/office/drawing/2014/main" id="{3C92B79B-3CAE-7C52-CCBE-7D269164E987}"/>
              </a:ext>
            </a:extLst>
          </p:cNvPr>
          <p:cNvSpPr>
            <a:spLocks noChangeArrowheads="1"/>
          </p:cNvSpPr>
          <p:nvPr/>
        </p:nvSpPr>
        <p:spPr bwMode="gray">
          <a:xfrm>
            <a:off x="7107166" y="4603095"/>
            <a:ext cx="108000" cy="108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Oval 11">
            <a:extLst>
              <a:ext uri="{FF2B5EF4-FFF2-40B4-BE49-F238E27FC236}">
                <a16:creationId xmlns:a16="http://schemas.microsoft.com/office/drawing/2014/main" id="{941F8C64-D4A2-5F44-FEFA-7B04A3C418D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374619" y="4534388"/>
            <a:ext cx="108000" cy="108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28721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414141"/>
      </a:dk1>
      <a:lt1>
        <a:srgbClr val="FFFFFF"/>
      </a:lt1>
      <a:dk2>
        <a:srgbClr val="595959"/>
      </a:dk2>
      <a:lt2>
        <a:srgbClr val="EEEEEE"/>
      </a:lt2>
      <a:accent1>
        <a:srgbClr val="002878"/>
      </a:accent1>
      <a:accent2>
        <a:srgbClr val="145ABE"/>
      </a:accent2>
      <a:accent3>
        <a:srgbClr val="3C8CF0"/>
      </a:accent3>
      <a:accent4>
        <a:srgbClr val="50AAFA"/>
      </a:accent4>
      <a:accent5>
        <a:srgbClr val="64C8FA"/>
      </a:accent5>
      <a:accent6>
        <a:srgbClr val="FFFFFF"/>
      </a:accent6>
      <a:hlink>
        <a:srgbClr val="64C8FA"/>
      </a:hlink>
      <a:folHlink>
        <a:srgbClr val="0097A7"/>
      </a:folHlink>
    </a:clrScheme>
    <a:fontScheme name="Custom 2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24A3051011584F950AE2CC6F5E5BE5" ma:contentTypeVersion="18" ma:contentTypeDescription="Create a new document." ma:contentTypeScope="" ma:versionID="430ebc9db689783d456319d673f29f2d">
  <xsd:schema xmlns:xsd="http://www.w3.org/2001/XMLSchema" xmlns:xs="http://www.w3.org/2001/XMLSchema" xmlns:p="http://schemas.microsoft.com/office/2006/metadata/properties" xmlns:ns2="971568fa-a5f5-451f-8b70-f242365aa3a4" xmlns:ns3="72cef56f-da44-488f-8d9e-8b6f3c1d174e" targetNamespace="http://schemas.microsoft.com/office/2006/metadata/properties" ma:root="true" ma:fieldsID="0d4a49a7f24f40f6e2df39c6dc6bc8d1" ns2:_="" ns3:_="">
    <xsd:import namespace="971568fa-a5f5-451f-8b70-f242365aa3a4"/>
    <xsd:import namespace="72cef56f-da44-488f-8d9e-8b6f3c1d17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Season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1568fa-a5f5-451f-8b70-f242365aa3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Seasons" ma:index="10" nillable="true" ma:displayName="Seasons" ma:format="Dropdown" ma:internalName="Seasons">
      <xsd:simpleType>
        <xsd:restriction base="dms:Choice">
          <xsd:enumeration value="Fall"/>
          <xsd:enumeration value="Summer"/>
          <xsd:enumeration value="Winter"/>
        </xsd:restriction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497590d4-f9cd-4952-aa38-5a1111e36f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cef56f-da44-488f-8d9e-8b6f3c1d174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59deb003-9a44-4a4e-9d03-aa00ceff5f56}" ma:internalName="TaxCatchAll" ma:showField="CatchAllData" ma:web="72cef56f-da44-488f-8d9e-8b6f3c1d1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2cef56f-da44-488f-8d9e-8b6f3c1d174e" xsi:nil="true"/>
    <Seasons xmlns="971568fa-a5f5-451f-8b70-f242365aa3a4" xsi:nil="true"/>
    <lcf76f155ced4ddcb4097134ff3c332f xmlns="971568fa-a5f5-451f-8b70-f242365aa3a4">
      <Terms xmlns="http://schemas.microsoft.com/office/infopath/2007/PartnerControls"/>
    </lcf76f155ced4ddcb4097134ff3c332f>
    <SharedWithUsers xmlns="72cef56f-da44-488f-8d9e-8b6f3c1d174e">
      <UserInfo>
        <DisplayName>Yusuf Yusufari</DisplayName>
        <AccountId>608</AccountId>
        <AccountType/>
      </UserInfo>
      <UserInfo>
        <DisplayName>Emily Nickels</DisplayName>
        <AccountId>47</AccountId>
        <AccountType/>
      </UserInfo>
      <UserInfo>
        <DisplayName>Liya Wondwossen</DisplayName>
        <AccountId>2002</AccountId>
        <AccountType/>
      </UserInfo>
      <UserInfo>
        <DisplayName>Chris Culver</DisplayName>
        <AccountId>541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685C6E7-5815-40D1-9021-C0974D8B1B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9197AF-1B9E-46DD-AC64-3AEF6FEE1A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1568fa-a5f5-451f-8b70-f242365aa3a4"/>
    <ds:schemaRef ds:uri="72cef56f-da44-488f-8d9e-8b6f3c1d17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B374E8-4810-401F-874B-B3DA1F14D2F5}">
  <ds:schemaRefs>
    <ds:schemaRef ds:uri="http://schemas.microsoft.com/office/2006/metadata/properties"/>
    <ds:schemaRef ds:uri="http://schemas.microsoft.com/office/infopath/2007/PartnerControls"/>
    <ds:schemaRef ds:uri="72cef56f-da44-488f-8d9e-8b6f3c1d174e"/>
    <ds:schemaRef ds:uri="971568fa-a5f5-451f-8b70-f242365aa3a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28245</TotalTime>
  <Words>4112</Words>
  <Application>Microsoft Office PowerPoint</Application>
  <PresentationFormat>Widescreen</PresentationFormat>
  <Paragraphs>698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Aptos</vt:lpstr>
      <vt:lpstr>Arial</vt:lpstr>
      <vt:lpstr>Calibri</vt:lpstr>
      <vt:lpstr>Lato</vt:lpstr>
      <vt:lpstr>Times</vt:lpstr>
      <vt:lpstr>Times New Roman</vt:lpstr>
      <vt:lpstr>Wingdings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Florian Guiod</dc:creator>
  <cp:lastModifiedBy>Florian Guiod</cp:lastModifiedBy>
  <cp:revision>998</cp:revision>
  <dcterms:created xsi:type="dcterms:W3CDTF">2022-06-29T11:27:31Z</dcterms:created>
  <dcterms:modified xsi:type="dcterms:W3CDTF">2025-02-18T10:02:55Z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0x0101004624A3051011584F950AE2CC6F5E5BE5</vt:lpwstr>
  </property>
  <property fmtid="{D5CDD505-2E9C-101B-9397-08002B2CF9AE}" pid="3" name="MediaServiceImageTags">
    <vt:lpwstr/>
  </property>
</Properties>
</file>