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1154106703" r:id="rId5"/>
    <p:sldId id="1154106723" r:id="rId6"/>
    <p:sldId id="1154106829" r:id="rId7"/>
    <p:sldId id="1154106776" r:id="rId8"/>
    <p:sldId id="1154106721" r:id="rId9"/>
    <p:sldId id="1154106766" r:id="rId10"/>
    <p:sldId id="1154106764" r:id="rId11"/>
    <p:sldId id="1154106754" r:id="rId12"/>
    <p:sldId id="1154106731" r:id="rId13"/>
    <p:sldId id="1154106729" r:id="rId14"/>
    <p:sldId id="1154106755" r:id="rId15"/>
    <p:sldId id="1154106800" r:id="rId16"/>
    <p:sldId id="11541068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78" userDrawn="1">
          <p15:clr>
            <a:srgbClr val="A4A3A4"/>
          </p15:clr>
        </p15:guide>
        <p15:guide id="2" pos="640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106A06-D1F9-E8CB-C379-83E8D8847C42}" name="Philippe Duclos" initials="PD" userId="8ad31b28183b21dc" providerId="Windows Live"/>
  <p188:author id="{96B00E2C-0269-1AE3-FB5E-1CC29E1802F7}" name="Jenna Groman" initials="JG" userId="cccde213d03f6991" providerId="Windows Live"/>
  <p188:author id="{64496C3D-CE5B-3417-0F4B-6F5E8F88795A}" name="Nahad Sadr-Azodi" initials="NS" userId="S::NSadr-Azodi@Sabin.org::ebf4ebee-bee8-4fa8-948c-83bb8cadd255" providerId="AD"/>
  <p188:author id="{FFEA344E-C494-FB95-3A77-9D8678F16C83}" name="Jenna Groman" initials="JG" userId="VlcMPxBHKhNQKtBiUWebHAOp0Pp0aC6N1gkvkaSWVv0=" providerId="None"/>
  <p188:author id="{C16C8E6A-F867-75BE-F84A-36F91CB142D2}" name="Florian Guiod" initials="FG" userId="467a635d1002deb1" providerId="Windows Live"/>
  <p188:author id="{3DF787E7-6AE6-D3C5-21B8-72124DEE5D1C}" name="Florian Guiod" initials="FG" userId="vzbpcdys6dinr02k8i5sfeuqfjbnfarj3pcpk3yfjhs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700"/>
    <a:srgbClr val="8ABAF6"/>
    <a:srgbClr val="0F5D61"/>
    <a:srgbClr val="0B4649"/>
    <a:srgbClr val="F2F2F2"/>
    <a:srgbClr val="E6E6E6"/>
    <a:srgbClr val="68999B"/>
    <a:srgbClr val="F9F9F9"/>
    <a:srgbClr val="000A2F"/>
    <a:srgbClr val="0E5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91" autoAdjust="0"/>
    <p:restoredTop sz="88980" autoAdjust="0"/>
  </p:normalViewPr>
  <p:slideViewPr>
    <p:cSldViewPr snapToGrid="0">
      <p:cViewPr varScale="1">
        <p:scale>
          <a:sx n="98" d="100"/>
          <a:sy n="98" d="100"/>
        </p:scale>
        <p:origin x="276" y="108"/>
      </p:cViewPr>
      <p:guideLst>
        <p:guide pos="7378"/>
        <p:guide pos="6403"/>
        <p:guide orient="horz" pos="1502"/>
        <p:guide orient="horz" pos="86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D8F4-6785-498F-8D92-B2F6B34A16C4}" type="datetimeFigureOut">
              <a:rPr lang="fr-FR" smtClean="0"/>
              <a:t>21/06/2024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3418-E3CD-458E-8280-75CFF9992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79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41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0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63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98F89-4323-40BC-BE1A-84953DD8BB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3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415637" y="992767"/>
            <a:ext cx="11361559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415626" y="3778833"/>
            <a:ext cx="11361559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" name="Google Shape;12;p19">
            <a:extLst>
              <a:ext uri="{FF2B5EF4-FFF2-40B4-BE49-F238E27FC236}">
                <a16:creationId xmlns:a16="http://schemas.microsoft.com/office/drawing/2014/main" id="{B11D06FB-8C12-4435-BB1E-CCAAA692A6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68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50F1-7ED3-0BC7-2CCA-ACC195A8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1691-BA80-743C-B718-9AD5145B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9DB0-1F10-10A2-B165-0071375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4A85-F487-4DAE-8832-725338EDF46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6652-4A90-CAE5-42C6-9C53AC27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7E860-C4EB-E773-C66C-EA1A3779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2F99-6DAD-47CE-BB68-4661152F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113615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88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53335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6443610" y="1536633"/>
            <a:ext cx="53335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41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415626" y="740800"/>
            <a:ext cx="3744375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415626" y="1852800"/>
            <a:ext cx="3744375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0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653708" y="600200"/>
            <a:ext cx="8491011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3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/>
          <p:nvPr/>
        </p:nvSpPr>
        <p:spPr>
          <a:xfrm>
            <a:off x="6096387" y="-167"/>
            <a:ext cx="609638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354022" y="1644233"/>
            <a:ext cx="5393905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ubTitle" idx="1"/>
          </p:nvPr>
        </p:nvSpPr>
        <p:spPr>
          <a:xfrm>
            <a:off x="354022" y="3737433"/>
            <a:ext cx="5393905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2"/>
          </p:nvPr>
        </p:nvSpPr>
        <p:spPr>
          <a:xfrm>
            <a:off x="6586419" y="965433"/>
            <a:ext cx="5116332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5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415626" y="5640767"/>
            <a:ext cx="7998883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6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 hasCustomPrompt="1"/>
          </p:nvPr>
        </p:nvSpPr>
        <p:spPr>
          <a:xfrm>
            <a:off x="415626" y="1474833"/>
            <a:ext cx="11361559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15626" y="4202967"/>
            <a:ext cx="11361559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42d34dc66_9_10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6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113615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524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STXinwei" panose="020B0503020204020204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Lato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2099363" y="1516400"/>
            <a:ext cx="373500" cy="1867200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zebra with text on it&#10;&#10;Description automatically generated">
            <a:extLst>
              <a:ext uri="{FF2B5EF4-FFF2-40B4-BE49-F238E27FC236}">
                <a16:creationId xmlns:a16="http://schemas.microsoft.com/office/drawing/2014/main" id="{9A466B9C-30E9-BBA3-65DF-C22B17730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32500" r="24112" b="32500"/>
          <a:stretch/>
        </p:blipFill>
        <p:spPr>
          <a:xfrm>
            <a:off x="9092137" y="5470609"/>
            <a:ext cx="2952250" cy="1231733"/>
          </a:xfrm>
          <a:prstGeom prst="rect">
            <a:avLst/>
          </a:prstGeom>
        </p:spPr>
      </p:pic>
      <p:sp>
        <p:nvSpPr>
          <p:cNvPr id="5" name="Google Shape;47;p1">
            <a:extLst>
              <a:ext uri="{FF2B5EF4-FFF2-40B4-BE49-F238E27FC236}">
                <a16:creationId xmlns:a16="http://schemas.microsoft.com/office/drawing/2014/main" id="{EB2B3FD3-5DE2-0F68-F062-F699B5C84D63}"/>
              </a:ext>
            </a:extLst>
          </p:cNvPr>
          <p:cNvSpPr txBox="1"/>
          <p:nvPr/>
        </p:nvSpPr>
        <p:spPr>
          <a:xfrm>
            <a:off x="2752725" y="1538000"/>
            <a:ext cx="9180963" cy="2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 b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New vaccines Introduction Prioritization and Sequencing Framework</a:t>
            </a:r>
            <a:endParaRPr lang="en-US" sz="1200" dirty="0">
              <a:solidFill>
                <a:srgbClr val="0F5D61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endParaRPr lang="en-US" dirty="0">
              <a:solidFill>
                <a:srgbClr val="0F5D61"/>
              </a:solidFill>
              <a:latin typeface="Lato" panose="020F0502020204030203" pitchFamily="34" charset="0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2800" b="1" i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Introduction to the approach and methodology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Through a series of 2 workshops, up to 16 of these 71 criteria are selected to ensure simplicity and readability of the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400CE-E208-4C45-21B2-73D9A1D0C9A0}"/>
              </a:ext>
            </a:extLst>
          </p:cNvPr>
          <p:cNvGraphicFramePr>
            <a:graphicFrameLocks noGrp="1"/>
          </p:cNvGraphicFramePr>
          <p:nvPr/>
        </p:nvGraphicFramePr>
        <p:xfrm>
          <a:off x="472962" y="956942"/>
          <a:ext cx="5333949" cy="5900353"/>
        </p:xfrm>
        <a:graphic>
          <a:graphicData uri="http://schemas.openxmlformats.org/drawingml/2006/table">
            <a:tbl>
              <a:tblPr/>
              <a:tblGrid>
                <a:gridCol w="2760432">
                  <a:extLst>
                    <a:ext uri="{9D8B030D-6E8A-4147-A177-3AD203B41FA5}">
                      <a16:colId xmlns:a16="http://schemas.microsoft.com/office/drawing/2014/main" val="454814299"/>
                    </a:ext>
                  </a:extLst>
                </a:gridCol>
                <a:gridCol w="1378499">
                  <a:extLst>
                    <a:ext uri="{9D8B030D-6E8A-4147-A177-3AD203B41FA5}">
                      <a16:colId xmlns:a16="http://schemas.microsoft.com/office/drawing/2014/main" val="1045922711"/>
                    </a:ext>
                  </a:extLst>
                </a:gridCol>
                <a:gridCol w="1195018">
                  <a:extLst>
                    <a:ext uri="{9D8B030D-6E8A-4147-A177-3AD203B41FA5}">
                      <a16:colId xmlns:a16="http://schemas.microsoft.com/office/drawing/2014/main" val="271391339"/>
                    </a:ext>
                  </a:extLst>
                </a:gridCol>
              </a:tblGrid>
              <a:tr h="124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Sud-category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36633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Ethical, programmatic, reputational or social issues that may affect acceptability of the vaccine to the target population (e.g. reputation of the country producer, halal)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8099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Level of use in HICs, thought-leader 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neighbouring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countries (e.g. related to safety)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365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the target population of the disease risk, severity, fear and demand for disease control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2596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the target population on the desirable and undesirable effects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08530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schedule (e.g. multiple injections, additional visits)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8975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Availability of resources for marketing and communication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Demand generation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6915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Coverage of active serogroups or serotypes in the country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63147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Effectiveness of the vaccine including in different populations/age groups/cohorts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290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Efficacy and immunogenicity of the vaccine in target population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2817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Duration of protection and waning of immunity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45056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needed to vaccinate to prevent a case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005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on resistance to antibiotics &amp; antivirals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9529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Herd immunity / protection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99550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Effect of the vaccine on transmission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2238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the disease to the health system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4787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&amp; indirect costs to patient &amp; families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8754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Short- and long-term use of health care (e.g. treatments, hospitalization)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52135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Productivity losses e.g. linked to work &amp; school absenteeism linked to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5106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Burden inequity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4142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Incidence including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8710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Prevalence including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68600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Outbreak potential incl. past occurrence of outbreaks and potential for international spread, and epidemic and pandemic risk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87068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Hospitalization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652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Mortality and lethality incl.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0667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Intensity of suffering/severity of disease symptoms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825"/>
                  </a:ext>
                </a:extLst>
              </a:tr>
              <a:tr h="1089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Long-term complications of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2233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Disability-adjusted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life </a:t>
                      </a:r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years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DALYs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33803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Loss of quality-adjusted life years (QALYs)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12737"/>
                  </a:ext>
                </a:extLst>
              </a:tr>
              <a:tr h="1614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Absence of satisfactory alternatives to prevent/treat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Alternatives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08893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and economic benefits including reduction in health care costs, improvement in life expectancy, in quality of life for individuals, families, caregivers and communities, productivity gains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6297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Indirect benefits (i.e. reduced antimicrobial resistance, reduced emergency room overcrowding)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956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Direct costs (cost of vaccine, materials, vaccinators, delivery)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6286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Indirect costs (e.g. training of health-care workers, supply chain expenses)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4343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Perspective on vaccine price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12554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Availability and sustainability of funding to cover the total cost of the program (incl. GAVI eligibility)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23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EAC8D3-CB54-C4C5-9153-F2680F1EE1E0}"/>
              </a:ext>
            </a:extLst>
          </p:cNvPr>
          <p:cNvGraphicFramePr>
            <a:graphicFrameLocks noGrp="1"/>
          </p:cNvGraphicFramePr>
          <p:nvPr/>
        </p:nvGraphicFramePr>
        <p:xfrm>
          <a:off x="6212346" y="956941"/>
          <a:ext cx="5580585" cy="5860786"/>
        </p:xfrm>
        <a:graphic>
          <a:graphicData uri="http://schemas.openxmlformats.org/drawingml/2006/table">
            <a:tbl>
              <a:tblPr/>
              <a:tblGrid>
                <a:gridCol w="3247349">
                  <a:extLst>
                    <a:ext uri="{9D8B030D-6E8A-4147-A177-3AD203B41FA5}">
                      <a16:colId xmlns:a16="http://schemas.microsoft.com/office/drawing/2014/main" val="454814299"/>
                    </a:ext>
                  </a:extLst>
                </a:gridCol>
                <a:gridCol w="1082962">
                  <a:extLst>
                    <a:ext uri="{9D8B030D-6E8A-4147-A177-3AD203B41FA5}">
                      <a16:colId xmlns:a16="http://schemas.microsoft.com/office/drawing/2014/main" val="1045922711"/>
                    </a:ext>
                  </a:extLst>
                </a:gridCol>
                <a:gridCol w="1250274">
                  <a:extLst>
                    <a:ext uri="{9D8B030D-6E8A-4147-A177-3AD203B41FA5}">
                      <a16:colId xmlns:a16="http://schemas.microsoft.com/office/drawing/2014/main" val="271391339"/>
                    </a:ext>
                  </a:extLst>
                </a:gridCol>
              </a:tblGrid>
              <a:tr h="115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Sub-category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36633"/>
                  </a:ext>
                </a:extLst>
              </a:tr>
              <a:tr h="25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present cost benefit ratios (from health care and societal perspectives) of vaccine vs. alternative strategies (per life saved, case prevented, life year gained, quality-adjusted life year gained)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8099"/>
                  </a:ext>
                </a:extLst>
              </a:tr>
              <a:tr h="25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Absence of legal constraints concerning use of vaccine (i.e. departure from manufacturers’ recommendations/off license use of the vaccine, mandatory, recording, potential compensation for adverse events, incentives)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365"/>
                  </a:ext>
                </a:extLst>
              </a:tr>
              <a:tr h="10364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Licensing by foreign NRA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259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Prequalified by WHO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0853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Licensing by national RA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89759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and equity of vaccination for the target population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6915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Ethical, market and diplomatic issues that may affect acceptability of the vaccine to stakeholders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63147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of the presentation of the vaccines with the expected uses in the country (e.g. to population spread in the country)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aspect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2909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conservation (volume &amp; cold chain requirements)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281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Shelf life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45056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adequate cold chain equipment at all levels or ability to procure CCE required to store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0059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 of the existing distribution channels in the country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9529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Indicative wastage rate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9955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maintain wastage at expected levels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2238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manage waste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478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Adequacy of the labels to the local language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aspect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8754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availability of the vaccine and supplies over the selected time period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5213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 of the market availability of the vaccine and supplies in the longer term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510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procurement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414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issues related to the product being similar to an existing vaccines or drugs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8710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at population level (e.g. risk of displacement of average age of infection, potential impact of strain selection or emergence of non-vaccine serotypes)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68600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at individual level incl. Type, severity, consequences and frequency of AEFI, including reactogenicity profile &amp; capacity to mitigate known adverse events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87068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Contraindications and precautions for vaccination (e.g. requirement to check background especially factoring risk groups or risk factors)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6522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Interference with other vaccines regarding immunity/protection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06671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preparation, reconstitution &amp; administration (open-vial policy, CTC)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82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impact of the introduction on the 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2233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existing immunization services or other health sectors - risk of overload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3380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information systems to manage the vaccine supply chain and measure related performance metrics (i.e. coverage and vaccine utilization)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1273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Interchangeability with alternative or future products/presentations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0889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Contribution to national/regional/global goals (e.g., eradication, control, elimination, reduction)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62972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to pair introduction with other planned program (e.g. other vaccine introduction or switch with same target population)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95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recommendations / guidelines for use (e.g. SAGE, professional organizations)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6286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of the target population (age, gender, special risk)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434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the considered immunization strategies - incl. geographic (stepwise or nationwide) and target populations (selective/stepwise or universal)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12554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strategy (single dose, routine primary series only, booster, campaigns)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23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of the program delivery strategy (physicians, CHW, nurses, pharmacists, school-based)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6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6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16">
            <a:extLst>
              <a:ext uri="{FF2B5EF4-FFF2-40B4-BE49-F238E27FC236}">
                <a16:creationId xmlns:a16="http://schemas.microsoft.com/office/drawing/2014/main" id="{A436C083-7193-45CB-E15A-2F71139880E4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6;p14">
            <a:extLst>
              <a:ext uri="{FF2B5EF4-FFF2-40B4-BE49-F238E27FC236}">
                <a16:creationId xmlns:a16="http://schemas.microsoft.com/office/drawing/2014/main" id="{620710FA-3D46-1E11-74A8-97A47980EC03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These chosen criteria are selected based on clear benchmarks, classified 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by prioritization weight, 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and assessed by the 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NITAG to produce evidence-driven prioritization and sequencing recommendations that reflect country context and priorities.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7C963-6E8B-2459-5D3C-E4E6FD9DD97F}"/>
              </a:ext>
            </a:extLst>
          </p:cNvPr>
          <p:cNvSpPr txBox="1"/>
          <p:nvPr/>
        </p:nvSpPr>
        <p:spPr>
          <a:xfrm>
            <a:off x="2923312" y="1824181"/>
            <a:ext cx="47910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sz="1400" b="1" kern="0" dirty="0">
                <a:solidFill>
                  <a:srgbClr val="0F5D61"/>
                </a:solidFill>
                <a:latin typeface="+mj-lt"/>
              </a:rPr>
              <a:t>Criteria Selection Benchmarks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37CA0C-6B02-83EB-FADB-E4A232F725EC}"/>
              </a:ext>
            </a:extLst>
          </p:cNvPr>
          <p:cNvGrpSpPr/>
          <p:nvPr/>
        </p:nvGrpSpPr>
        <p:grpSpPr>
          <a:xfrm>
            <a:off x="471656" y="2130672"/>
            <a:ext cx="7459286" cy="1005840"/>
            <a:chOff x="472963" y="1700871"/>
            <a:chExt cx="7459286" cy="1005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405CF3-0F18-FC34-00A3-8EDAB1ACC44D}"/>
                </a:ext>
              </a:extLst>
            </p:cNvPr>
            <p:cNvSpPr/>
            <p:nvPr/>
          </p:nvSpPr>
          <p:spPr>
            <a:xfrm>
              <a:off x="2055407" y="1700871"/>
              <a:ext cx="5876842" cy="10058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this criteria more important for decision-making than other criteria?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potential for the data to singularly impact decision-making?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FA9306B-406C-9BBA-A3C4-E1C2CD28091B}"/>
                </a:ext>
              </a:extLst>
            </p:cNvPr>
            <p:cNvSpPr/>
            <p:nvPr/>
          </p:nvSpPr>
          <p:spPr>
            <a:xfrm>
              <a:off x="838200" y="1700871"/>
              <a:ext cx="1905001" cy="100584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Relative importance of criteria</a:t>
              </a:r>
              <a:endParaRPr lang="en-US" sz="14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53457B-990F-3680-B645-4F7044617C1B}"/>
                </a:ext>
              </a:extLst>
            </p:cNvPr>
            <p:cNvSpPr/>
            <p:nvPr/>
          </p:nvSpPr>
          <p:spPr>
            <a:xfrm>
              <a:off x="472963" y="1700871"/>
              <a:ext cx="435745" cy="100584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4C21C7-7BB1-97F5-21AA-DBFD02D9D9E2}"/>
              </a:ext>
            </a:extLst>
          </p:cNvPr>
          <p:cNvGrpSpPr/>
          <p:nvPr/>
        </p:nvGrpSpPr>
        <p:grpSpPr>
          <a:xfrm>
            <a:off x="472962" y="3299705"/>
            <a:ext cx="7457981" cy="1001002"/>
            <a:chOff x="472963" y="2967409"/>
            <a:chExt cx="7457981" cy="1001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DADBA6-4AEC-8C9B-C2C4-129D415213F0}"/>
                </a:ext>
              </a:extLst>
            </p:cNvPr>
            <p:cNvSpPr/>
            <p:nvPr/>
          </p:nvSpPr>
          <p:spPr>
            <a:xfrm>
              <a:off x="2054102" y="2967409"/>
              <a:ext cx="5876842" cy="100100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a reasonable expectation that country-specific data is available that is current, representative and credible?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regional or global data that exists and is made available?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If no published evidence is expected to be available, are there experts that can provide advice and considerations?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4B41CFAA-43FC-F608-DB7E-2DAD7FB151B3}"/>
                </a:ext>
              </a:extLst>
            </p:cNvPr>
            <p:cNvSpPr/>
            <p:nvPr/>
          </p:nvSpPr>
          <p:spPr>
            <a:xfrm>
              <a:off x="838200" y="2967411"/>
              <a:ext cx="1905001" cy="100100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Expected availability of data</a:t>
              </a:r>
              <a:endParaRPr lang="en-US" sz="1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3F197-A3DC-84ED-FE9F-1FD59D3A7B53}"/>
                </a:ext>
              </a:extLst>
            </p:cNvPr>
            <p:cNvSpPr/>
            <p:nvPr/>
          </p:nvSpPr>
          <p:spPr>
            <a:xfrm>
              <a:off x="472963" y="2967411"/>
              <a:ext cx="435745" cy="100100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5ABF6F-D6CC-5F13-B857-472793E54C7F}"/>
              </a:ext>
            </a:extLst>
          </p:cNvPr>
          <p:cNvGrpSpPr/>
          <p:nvPr/>
        </p:nvGrpSpPr>
        <p:grpSpPr>
          <a:xfrm>
            <a:off x="472962" y="4460894"/>
            <a:ext cx="7457980" cy="1005840"/>
            <a:chOff x="472962" y="4233947"/>
            <a:chExt cx="7457980" cy="10058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DF855A-38DF-E51A-CF7D-3F85794114A4}"/>
                </a:ext>
              </a:extLst>
            </p:cNvPr>
            <p:cNvSpPr/>
            <p:nvPr/>
          </p:nvSpPr>
          <p:spPr>
            <a:xfrm>
              <a:off x="2054100" y="4233947"/>
              <a:ext cx="5876842" cy="10058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Will the data vary sufficiently to differentiate between vaccines, or are all vaccines expected to have similar results?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64613EF-EC6F-39BA-53EC-BC4D5FEE97FF}"/>
                </a:ext>
              </a:extLst>
            </p:cNvPr>
            <p:cNvSpPr/>
            <p:nvPr/>
          </p:nvSpPr>
          <p:spPr>
            <a:xfrm>
              <a:off x="838200" y="4233947"/>
              <a:ext cx="1905001" cy="100584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Ability to easily differentiate among vaccines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47E6CF-8AB0-6AD9-4A54-432D30B7A37A}"/>
                </a:ext>
              </a:extLst>
            </p:cNvPr>
            <p:cNvSpPr/>
            <p:nvPr/>
          </p:nvSpPr>
          <p:spPr>
            <a:xfrm>
              <a:off x="472962" y="4233947"/>
              <a:ext cx="435744" cy="100584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CDFDB8-0FBB-5168-6F4C-220B6A88A1E4}"/>
              </a:ext>
            </a:extLst>
          </p:cNvPr>
          <p:cNvSpPr txBox="1"/>
          <p:nvPr/>
        </p:nvSpPr>
        <p:spPr>
          <a:xfrm>
            <a:off x="8109836" y="1824181"/>
            <a:ext cx="384189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GB" sz="1400" b="1" kern="0" dirty="0">
                <a:solidFill>
                  <a:srgbClr val="0F5D61"/>
                </a:solidFill>
                <a:latin typeface="+mj-lt"/>
              </a:rPr>
              <a:t>Criteria classifications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9198AA-4A67-5455-6F07-69F406B30568}"/>
              </a:ext>
            </a:extLst>
          </p:cNvPr>
          <p:cNvSpPr/>
          <p:nvPr/>
        </p:nvSpPr>
        <p:spPr>
          <a:xfrm>
            <a:off x="8269944" y="3679341"/>
            <a:ext cx="3553322" cy="6025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Essential criteria </a:t>
            </a:r>
            <a:r>
              <a:rPr lang="en-US" sz="1400" dirty="0">
                <a:solidFill>
                  <a:schemeClr val="tx1"/>
                </a:solidFill>
              </a:rPr>
              <a:t>will have a higher weight and are globally relevant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B3B444-EF44-1EA5-853D-3327ADEC1CBB}"/>
              </a:ext>
            </a:extLst>
          </p:cNvPr>
          <p:cNvSpPr/>
          <p:nvPr/>
        </p:nvSpPr>
        <p:spPr>
          <a:xfrm>
            <a:off x="8270885" y="4392457"/>
            <a:ext cx="3552381" cy="118872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Important criteria </a:t>
            </a:r>
            <a:r>
              <a:rPr lang="en-US" sz="1400" dirty="0">
                <a:solidFill>
                  <a:schemeClr val="tx1"/>
                </a:solidFill>
              </a:rPr>
              <a:t>will have a lower weight and should be chosen based on country-specific relevancy and priorities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2067F5-DB74-73AD-EFD7-E7E02410C8E7}"/>
              </a:ext>
            </a:extLst>
          </p:cNvPr>
          <p:cNvGrpSpPr/>
          <p:nvPr/>
        </p:nvGrpSpPr>
        <p:grpSpPr>
          <a:xfrm rot="10800000">
            <a:off x="8495944" y="869593"/>
            <a:ext cx="3101321" cy="2667939"/>
            <a:chOff x="5750049" y="1759219"/>
            <a:chExt cx="3492214" cy="3492214"/>
          </a:xfrm>
        </p:grpSpPr>
        <p:sp>
          <p:nvSpPr>
            <p:cNvPr id="49" name="Partial Circle 48">
              <a:extLst>
                <a:ext uri="{FF2B5EF4-FFF2-40B4-BE49-F238E27FC236}">
                  <a16:creationId xmlns:a16="http://schemas.microsoft.com/office/drawing/2014/main" id="{7FB05794-5AC9-8B0A-B7F2-5EAF3C00AC4A}"/>
                </a:ext>
              </a:extLst>
            </p:cNvPr>
            <p:cNvSpPr/>
            <p:nvPr/>
          </p:nvSpPr>
          <p:spPr>
            <a:xfrm rot="16200000">
              <a:off x="6280534" y="2298328"/>
              <a:ext cx="2385229" cy="2385229"/>
            </a:xfrm>
            <a:prstGeom prst="pie">
              <a:avLst>
                <a:gd name="adj1" fmla="val 16205912"/>
                <a:gd name="adj2" fmla="val 542778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CE2743-0B87-185D-B5F1-5FF09F73F2F6}"/>
                </a:ext>
              </a:extLst>
            </p:cNvPr>
            <p:cNvGrpSpPr/>
            <p:nvPr/>
          </p:nvGrpSpPr>
          <p:grpSpPr>
            <a:xfrm rot="16200000">
              <a:off x="5750049" y="1759219"/>
              <a:ext cx="3492214" cy="3492214"/>
              <a:chOff x="5750048" y="1759218"/>
              <a:chExt cx="3492214" cy="3492214"/>
            </a:xfrm>
          </p:grpSpPr>
          <p:sp>
            <p:nvSpPr>
              <p:cNvPr id="50" name="Partial Circle 49">
                <a:extLst>
                  <a:ext uri="{FF2B5EF4-FFF2-40B4-BE49-F238E27FC236}">
                    <a16:creationId xmlns:a16="http://schemas.microsoft.com/office/drawing/2014/main" id="{EE8022F2-22CA-B37F-1D3C-1BF8E653F33B}"/>
                  </a:ext>
                </a:extLst>
              </p:cNvPr>
              <p:cNvSpPr/>
              <p:nvPr/>
            </p:nvSpPr>
            <p:spPr>
              <a:xfrm>
                <a:off x="5750048" y="1759218"/>
                <a:ext cx="3492214" cy="3492214"/>
              </a:xfrm>
              <a:prstGeom prst="pie">
                <a:avLst>
                  <a:gd name="adj1" fmla="val 16205912"/>
                  <a:gd name="adj2" fmla="val 5427780"/>
                </a:avLst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  <p:sp>
            <p:nvSpPr>
              <p:cNvPr id="51" name="Partial Circle 50">
                <a:extLst>
                  <a:ext uri="{FF2B5EF4-FFF2-40B4-BE49-F238E27FC236}">
                    <a16:creationId xmlns:a16="http://schemas.microsoft.com/office/drawing/2014/main" id="{5CB21F0A-0741-B6AB-6D7A-66356A5EB157}"/>
                  </a:ext>
                </a:extLst>
              </p:cNvPr>
              <p:cNvSpPr/>
              <p:nvPr/>
            </p:nvSpPr>
            <p:spPr>
              <a:xfrm>
                <a:off x="6861148" y="2869926"/>
                <a:ext cx="1224000" cy="1224000"/>
              </a:xfrm>
              <a:prstGeom prst="pie">
                <a:avLst>
                  <a:gd name="adj1" fmla="val 16205912"/>
                  <a:gd name="adj2" fmla="val 5427780"/>
                </a:avLst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endParaRPr lang="fr-FR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466C3F-3492-EF23-D764-6C5CB254F3FE}"/>
                  </a:ext>
                </a:extLst>
              </p:cNvPr>
              <p:cNvSpPr txBox="1"/>
              <p:nvPr/>
            </p:nvSpPr>
            <p:spPr>
              <a:xfrm rot="16200000">
                <a:off x="7928341" y="3182163"/>
                <a:ext cx="1444641" cy="6463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 rtl="0"/>
                <a:r>
                  <a:rPr lang="fr-FR" sz="1600" b="1" dirty="0" err="1">
                    <a:solidFill>
                      <a:schemeClr val="tx1">
                        <a:lumMod val="50000"/>
                      </a:schemeClr>
                    </a:solidFill>
                  </a:rPr>
                  <a:t>Other</a:t>
                </a:r>
                <a:endParaRPr lang="fr-FR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2D265B-8D00-C0CD-E304-427B86CAF442}"/>
                  </a:ext>
                </a:extLst>
              </p:cNvPr>
              <p:cNvSpPr txBox="1"/>
              <p:nvPr/>
            </p:nvSpPr>
            <p:spPr>
              <a:xfrm rot="16200000">
                <a:off x="7332928" y="3171184"/>
                <a:ext cx="1444641" cy="6463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tx1">
                        <a:lumMod val="50000"/>
                      </a:schemeClr>
                    </a:solidFill>
                  </a:rPr>
                  <a:t>Important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E976A8-9E65-CAE9-9180-10348C695F01}"/>
                  </a:ext>
                </a:extLst>
              </p:cNvPr>
              <p:cNvSpPr txBox="1"/>
              <p:nvPr/>
            </p:nvSpPr>
            <p:spPr>
              <a:xfrm rot="16200000">
                <a:off x="6970365" y="3307298"/>
                <a:ext cx="1444641" cy="3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bg1"/>
                    </a:solidFill>
                  </a:rPr>
                  <a:t>Essential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7D9CAC-D5EC-28E6-C949-BA2EF97E8F9C}"/>
              </a:ext>
            </a:extLst>
          </p:cNvPr>
          <p:cNvGrpSpPr/>
          <p:nvPr/>
        </p:nvGrpSpPr>
        <p:grpSpPr>
          <a:xfrm>
            <a:off x="472962" y="5626921"/>
            <a:ext cx="7457980" cy="1005840"/>
            <a:chOff x="472962" y="5500485"/>
            <a:chExt cx="7457980" cy="10058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EAAB79-C656-2060-5CE3-9301D6844C87}"/>
                </a:ext>
              </a:extLst>
            </p:cNvPr>
            <p:cNvSpPr/>
            <p:nvPr/>
          </p:nvSpPr>
          <p:spPr>
            <a:xfrm>
              <a:off x="2054100" y="5500485"/>
              <a:ext cx="5876842" cy="10058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 criteria relevant to the country profile? (e.g., Gavi status)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Does the criteria focus on issues or questions that are directly relevant to country context?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Does the criteria address country priorities?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Arrow: Pentagon 16">
              <a:extLst>
                <a:ext uri="{FF2B5EF4-FFF2-40B4-BE49-F238E27FC236}">
                  <a16:creationId xmlns:a16="http://schemas.microsoft.com/office/drawing/2014/main" id="{64D0FC93-C3D6-4F87-1F4B-215EC3DC9AC4}"/>
                </a:ext>
              </a:extLst>
            </p:cNvPr>
            <p:cNvSpPr/>
            <p:nvPr/>
          </p:nvSpPr>
          <p:spPr>
            <a:xfrm>
              <a:off x="838200" y="5500485"/>
              <a:ext cx="1905001" cy="1005840"/>
            </a:xfrm>
            <a:prstGeom prst="homePlate">
              <a:avLst/>
            </a:prstGeom>
            <a:solidFill>
              <a:schemeClr val="accent6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Applicability to the country context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3E8FF6-DC2F-6DDE-96C4-8ED68E16F874}"/>
                </a:ext>
              </a:extLst>
            </p:cNvPr>
            <p:cNvSpPr/>
            <p:nvPr/>
          </p:nvSpPr>
          <p:spPr>
            <a:xfrm>
              <a:off x="472962" y="5500485"/>
              <a:ext cx="435744" cy="10058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62527D7-D637-A004-4F33-C9BD16A075F7}"/>
              </a:ext>
            </a:extLst>
          </p:cNvPr>
          <p:cNvSpPr/>
          <p:nvPr/>
        </p:nvSpPr>
        <p:spPr>
          <a:xfrm>
            <a:off x="8269944" y="5691785"/>
            <a:ext cx="3552381" cy="9409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Other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criteria</a:t>
            </a:r>
            <a:r>
              <a:rPr lang="en-US" sz="1400" dirty="0">
                <a:solidFill>
                  <a:schemeClr val="tx1"/>
                </a:solidFill>
              </a:rPr>
              <a:t> will have the lowest weight and are chosen based on country-specific relevancy and priorities.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051E8-CDE6-42E2-D21A-3DE8596613E8}"/>
              </a:ext>
            </a:extLst>
          </p:cNvPr>
          <p:cNvSpPr txBox="1"/>
          <p:nvPr/>
        </p:nvSpPr>
        <p:spPr>
          <a:xfrm>
            <a:off x="12450" y="5613808"/>
            <a:ext cx="461665" cy="9902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050" dirty="0" err="1"/>
              <a:t>Considered</a:t>
            </a:r>
            <a:r>
              <a:rPr lang="fr-FR" sz="1050" dirty="0"/>
              <a:t> for workshop #1</a:t>
            </a:r>
          </a:p>
        </p:txBody>
      </p:sp>
    </p:spTree>
    <p:extLst>
      <p:ext uri="{BB962C8B-B14F-4D97-AF65-F5344CB8AC3E}">
        <p14:creationId xmlns:p14="http://schemas.microsoft.com/office/powerpoint/2010/main" val="313307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2;p19">
            <a:extLst>
              <a:ext uri="{FF2B5EF4-FFF2-40B4-BE49-F238E27FC236}">
                <a16:creationId xmlns:a16="http://schemas.microsoft.com/office/drawing/2014/main" id="{A2EDEBFA-F417-B077-ECA8-C68E0FEDA6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 rtl="0"/>
            <a:fld id="{00000000-1234-1234-1234-123412341234}" type="slidenum">
              <a:rPr lang="en-US" smtClean="0">
                <a:latin typeface="+mj-lt"/>
              </a:rPr>
              <a:pPr algn="l" rtl="0"/>
              <a:t>12</a:t>
            </a:fld>
            <a:endParaRPr lang="en-US" dirty="0">
              <a:latin typeface="+mj-lt"/>
            </a:endParaRPr>
          </a:p>
        </p:txBody>
      </p:sp>
      <p:sp>
        <p:nvSpPr>
          <p:cNvPr id="24" name="Google Shape;427;p16">
            <a:extLst>
              <a:ext uri="{FF2B5EF4-FFF2-40B4-BE49-F238E27FC236}">
                <a16:creationId xmlns:a16="http://schemas.microsoft.com/office/drawing/2014/main" id="{A2D15212-6ACE-1509-DA22-7505C98572E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26;p14">
            <a:extLst>
              <a:ext uri="{FF2B5EF4-FFF2-40B4-BE49-F238E27FC236}">
                <a16:creationId xmlns:a16="http://schemas.microsoft.com/office/drawing/2014/main" id="{7DFD5503-1DFD-877E-4309-B317F0FCB82B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first workshop will aim at defining the parameters of the prioritization methodology, it could leverage results from an online survey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B598A-7D57-6839-4BB7-22F62100515A}"/>
              </a:ext>
            </a:extLst>
          </p:cNvPr>
          <p:cNvSpPr/>
          <p:nvPr/>
        </p:nvSpPr>
        <p:spPr>
          <a:xfrm>
            <a:off x="768242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Timeline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548FA-CE9B-3C3D-E413-DF4AB6F8BF7A}"/>
              </a:ext>
            </a:extLst>
          </p:cNvPr>
          <p:cNvSpPr/>
          <p:nvPr/>
        </p:nvSpPr>
        <p:spPr>
          <a:xfrm>
            <a:off x="4381498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Vaccines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927B4-EF73-660F-46F7-2AD009D38E6D}"/>
              </a:ext>
            </a:extLst>
          </p:cNvPr>
          <p:cNvSpPr/>
          <p:nvPr/>
        </p:nvSpPr>
        <p:spPr>
          <a:xfrm>
            <a:off x="7994754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Criteria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84325-8F61-2674-119E-C1F5AECB6738}"/>
              </a:ext>
            </a:extLst>
          </p:cNvPr>
          <p:cNvSpPr/>
          <p:nvPr/>
        </p:nvSpPr>
        <p:spPr>
          <a:xfrm>
            <a:off x="768242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Defining the time horizon and target recurrence of the prioritization exercise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7A10-253E-09C7-993D-AD8B06325B80}"/>
              </a:ext>
            </a:extLst>
          </p:cNvPr>
          <p:cNvSpPr/>
          <p:nvPr/>
        </p:nvSpPr>
        <p:spPr>
          <a:xfrm>
            <a:off x="4381498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Shortlisting vaccines to be further prioritized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575DD-F1E5-C538-BBA6-1CDFCE637BF3}"/>
              </a:ext>
            </a:extLst>
          </p:cNvPr>
          <p:cNvSpPr/>
          <p:nvPr/>
        </p:nvSpPr>
        <p:spPr>
          <a:xfrm>
            <a:off x="7994754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Selecting the final list of criteria used for prioritization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B391F-FFB0-DF06-5B07-50F53842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6" y="2975938"/>
            <a:ext cx="2817562" cy="3075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17ACD-F3DB-0D6D-D6A5-AB807923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06" y="2930756"/>
            <a:ext cx="3531588" cy="1724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E18FE7-D1DA-7813-AC26-11436EA2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425" y="2910210"/>
            <a:ext cx="3179302" cy="2185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0D988F-7382-0AFD-DCE3-D2EDF589A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79" y="4184925"/>
            <a:ext cx="3099319" cy="1820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1" name="Rectangle 230">
            <a:extLst>
              <a:ext uri="{FF2B5EF4-FFF2-40B4-BE49-F238E27FC236}">
                <a16:creationId xmlns:a16="http://schemas.microsoft.com/office/drawing/2014/main" id="{7B991F87-E320-BA12-BAEE-C7537DFB8231}"/>
              </a:ext>
            </a:extLst>
          </p:cNvPr>
          <p:cNvSpPr/>
          <p:nvPr/>
        </p:nvSpPr>
        <p:spPr>
          <a:xfrm>
            <a:off x="898273" y="6324600"/>
            <a:ext cx="4197602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u="sng" dirty="0">
                <a:solidFill>
                  <a:schemeClr val="tx1">
                    <a:lumMod val="50000"/>
                  </a:schemeClr>
                </a:solidFill>
              </a:rPr>
              <a:t>Example charts from the Niger workshop</a:t>
            </a:r>
          </a:p>
        </p:txBody>
      </p:sp>
    </p:spTree>
    <p:extLst>
      <p:ext uri="{BB962C8B-B14F-4D97-AF65-F5344CB8AC3E}">
        <p14:creationId xmlns:p14="http://schemas.microsoft.com/office/powerpoint/2010/main" val="24481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2E20A4-BF2E-91BD-6518-D323DDE5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7" y="2976239"/>
            <a:ext cx="3137394" cy="1630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8" name="Google Shape;12;p19">
            <a:extLst>
              <a:ext uri="{FF2B5EF4-FFF2-40B4-BE49-F238E27FC236}">
                <a16:creationId xmlns:a16="http://schemas.microsoft.com/office/drawing/2014/main" id="{A2EDEBFA-F417-B077-ECA8-C68E0FEDA6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 rtl="0"/>
            <a:fld id="{00000000-1234-1234-1234-123412341234}" type="slidenum">
              <a:rPr lang="en-US" smtClean="0">
                <a:latin typeface="+mj-lt"/>
              </a:rPr>
              <a:pPr algn="l" rtl="0"/>
              <a:t>13</a:t>
            </a:fld>
            <a:endParaRPr lang="en-US" dirty="0">
              <a:latin typeface="+mj-lt"/>
            </a:endParaRPr>
          </a:p>
        </p:txBody>
      </p:sp>
      <p:sp>
        <p:nvSpPr>
          <p:cNvPr id="24" name="Google Shape;427;p16">
            <a:extLst>
              <a:ext uri="{FF2B5EF4-FFF2-40B4-BE49-F238E27FC236}">
                <a16:creationId xmlns:a16="http://schemas.microsoft.com/office/drawing/2014/main" id="{A2D15212-6ACE-1509-DA22-7505C98572E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26;p14">
            <a:extLst>
              <a:ext uri="{FF2B5EF4-FFF2-40B4-BE49-F238E27FC236}">
                <a16:creationId xmlns:a16="http://schemas.microsoft.com/office/drawing/2014/main" id="{7DFD5503-1DFD-877E-4309-B317F0FCB82B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second workshop will aim at prioritizing between candidate vaccines and producing sequencing scenarios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B598A-7D57-6839-4BB7-22F62100515A}"/>
              </a:ext>
            </a:extLst>
          </p:cNvPr>
          <p:cNvSpPr/>
          <p:nvPr/>
        </p:nvSpPr>
        <p:spPr>
          <a:xfrm>
            <a:off x="768242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Reviewing evidence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548FA-CE9B-3C3D-E413-DF4AB6F8BF7A}"/>
              </a:ext>
            </a:extLst>
          </p:cNvPr>
          <p:cNvSpPr/>
          <p:nvPr/>
        </p:nvSpPr>
        <p:spPr>
          <a:xfrm>
            <a:off x="4381498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Ranking vaccines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927B4-EF73-660F-46F7-2AD009D38E6D}"/>
              </a:ext>
            </a:extLst>
          </p:cNvPr>
          <p:cNvSpPr/>
          <p:nvPr/>
        </p:nvSpPr>
        <p:spPr>
          <a:xfrm>
            <a:off x="7994754" y="1431235"/>
            <a:ext cx="3429004" cy="596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Prioritizing and sequencing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84325-8F61-2674-119E-C1F5AECB6738}"/>
              </a:ext>
            </a:extLst>
          </p:cNvPr>
          <p:cNvSpPr/>
          <p:nvPr/>
        </p:nvSpPr>
        <p:spPr>
          <a:xfrm>
            <a:off x="768242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Reviewing evidence for each criteria and vaccine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7A10-253E-09C7-993D-AD8B06325B80}"/>
              </a:ext>
            </a:extLst>
          </p:cNvPr>
          <p:cNvSpPr/>
          <p:nvPr/>
        </p:nvSpPr>
        <p:spPr>
          <a:xfrm>
            <a:off x="4381498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Ranking between candidate vaccines for each criteria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575DD-F1E5-C538-BBA6-1CDFCE637BF3}"/>
              </a:ext>
            </a:extLst>
          </p:cNvPr>
          <p:cNvSpPr/>
          <p:nvPr/>
        </p:nvSpPr>
        <p:spPr>
          <a:xfrm>
            <a:off x="7994754" y="2162175"/>
            <a:ext cx="34290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i="1" dirty="0">
                <a:solidFill>
                  <a:schemeClr val="tx1"/>
                </a:solidFill>
              </a:rPr>
              <a:t>Drafting ‘High </a:t>
            </a:r>
            <a:r>
              <a:rPr lang="fr-FR" sz="1400" b="1" i="1" dirty="0" err="1">
                <a:solidFill>
                  <a:schemeClr val="tx1"/>
                </a:solidFill>
              </a:rPr>
              <a:t>priority</a:t>
            </a:r>
            <a:r>
              <a:rPr lang="fr-FR" sz="1400" b="1" i="1" dirty="0">
                <a:solidFill>
                  <a:schemeClr val="tx1"/>
                </a:solidFill>
              </a:rPr>
              <a:t>’ and ‘Medium </a:t>
            </a:r>
            <a:r>
              <a:rPr lang="fr-FR" sz="1400" b="1" i="1" dirty="0" err="1">
                <a:solidFill>
                  <a:schemeClr val="tx1"/>
                </a:solidFill>
              </a:rPr>
              <a:t>priority</a:t>
            </a:r>
            <a:r>
              <a:rPr lang="fr-FR" sz="1400" b="1" i="1" dirty="0">
                <a:solidFill>
                  <a:schemeClr val="tx1"/>
                </a:solidFill>
              </a:rPr>
              <a:t>’ and ‘</a:t>
            </a:r>
            <a:r>
              <a:rPr lang="fr-FR" sz="1400" b="1" i="1" dirty="0" err="1">
                <a:solidFill>
                  <a:schemeClr val="tx1"/>
                </a:solidFill>
              </a:rPr>
              <a:t>Others</a:t>
            </a:r>
            <a:r>
              <a:rPr lang="fr-FR" sz="1400" b="1" i="1" dirty="0">
                <a:solidFill>
                  <a:schemeClr val="tx1"/>
                </a:solidFill>
              </a:rPr>
              <a:t>’ vaccine </a:t>
            </a:r>
            <a:r>
              <a:rPr lang="fr-FR" sz="1400" b="1" i="1" dirty="0" err="1">
                <a:solidFill>
                  <a:schemeClr val="tx1"/>
                </a:solidFill>
              </a:rPr>
              <a:t>lists</a:t>
            </a:r>
            <a:r>
              <a:rPr lang="fr-FR" sz="1400" b="1" i="1" dirty="0">
                <a:solidFill>
                  <a:schemeClr val="tx1"/>
                </a:solidFill>
              </a:rPr>
              <a:t> and </a:t>
            </a:r>
            <a:r>
              <a:rPr lang="fr-FR" sz="1400" b="1" i="1" dirty="0" err="1">
                <a:solidFill>
                  <a:schemeClr val="tx1"/>
                </a:solidFill>
              </a:rPr>
              <a:t>preparing</a:t>
            </a:r>
            <a:r>
              <a:rPr lang="fr-FR" sz="1400" b="1" i="1" dirty="0">
                <a:solidFill>
                  <a:schemeClr val="tx1"/>
                </a:solidFill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</a:rPr>
              <a:t>two</a:t>
            </a:r>
            <a:r>
              <a:rPr lang="fr-FR" sz="1400" b="1" i="1" dirty="0">
                <a:solidFill>
                  <a:schemeClr val="tx1"/>
                </a:solidFill>
              </a:rPr>
              <a:t> scenarios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B991F87-E320-BA12-BAEE-C7537DFB8231}"/>
              </a:ext>
            </a:extLst>
          </p:cNvPr>
          <p:cNvSpPr/>
          <p:nvPr/>
        </p:nvSpPr>
        <p:spPr>
          <a:xfrm>
            <a:off x="898273" y="6324600"/>
            <a:ext cx="4197602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u="sng" dirty="0">
                <a:solidFill>
                  <a:schemeClr val="tx1">
                    <a:lumMod val="50000"/>
                  </a:schemeClr>
                </a:solidFill>
              </a:rPr>
              <a:t>Example charts from the DRC workshop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345A1-C5D4-7811-4C20-B6F4F274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59" y="3388914"/>
            <a:ext cx="3137394" cy="1695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29957-8AC8-4E91-A139-D0AB4C2B2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35" y="3890639"/>
            <a:ext cx="3137394" cy="1627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981F9-DC06-9DDF-6CFD-C31AA1E14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666" y="2956594"/>
            <a:ext cx="2918668" cy="132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38330-BEE3-5C68-A331-E51075E33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665" y="4471425"/>
            <a:ext cx="2918669" cy="1360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4AB5F-AE2D-30B6-67F2-976DDC493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618" y="2927627"/>
            <a:ext cx="3210535" cy="1521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912CD-7939-84DF-DB3C-2FDEA6CD3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7617" y="4595146"/>
            <a:ext cx="3210535" cy="1476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0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02D4D43-519C-BED9-6FDA-EEB6A695CD44}"/>
              </a:ext>
            </a:extLst>
          </p:cNvPr>
          <p:cNvSpPr/>
          <p:nvPr/>
        </p:nvSpPr>
        <p:spPr>
          <a:xfrm>
            <a:off x="4501586" y="3120661"/>
            <a:ext cx="3338478" cy="2563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Context: Countries are pushed to introduce more and more vaccines, potentially resulting in the entire EPI being overwhelmed and unable to deliver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7BECDF-7DA1-F39A-BE38-83CE26C0FBAF}"/>
              </a:ext>
            </a:extLst>
          </p:cNvPr>
          <p:cNvSpPr/>
          <p:nvPr/>
        </p:nvSpPr>
        <p:spPr>
          <a:xfrm rot="5400000">
            <a:off x="2998520" y="4196820"/>
            <a:ext cx="2300653" cy="20040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68856E1-8A6E-7855-C71E-BA45F00D90F3}"/>
              </a:ext>
            </a:extLst>
          </p:cNvPr>
          <p:cNvSpPr/>
          <p:nvPr/>
        </p:nvSpPr>
        <p:spPr>
          <a:xfrm rot="5400000">
            <a:off x="7072726" y="4196820"/>
            <a:ext cx="2300653" cy="20040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82FF3-6E21-22CA-4477-7ED06DFE0876}"/>
              </a:ext>
            </a:extLst>
          </p:cNvPr>
          <p:cNvSpPr/>
          <p:nvPr/>
        </p:nvSpPr>
        <p:spPr>
          <a:xfrm>
            <a:off x="609600" y="1619250"/>
            <a:ext cx="3434453" cy="73170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Countries &amp; NITAGs are facing increased pressure to introduce new vaccines and NVI recommendations are often siloed…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2AEC08-024C-892E-F5FC-CC09C6833D81}"/>
              </a:ext>
            </a:extLst>
          </p:cNvPr>
          <p:cNvSpPr/>
          <p:nvPr/>
        </p:nvSpPr>
        <p:spPr>
          <a:xfrm>
            <a:off x="4310788" y="1619250"/>
            <a:ext cx="3529276" cy="73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</a:rPr>
              <a:t>…resulting in the adoption of ambitious new vaccine introduction roadmaps built without an adequate process…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3F2F56-6A64-F0CD-5A82-957B2180701F}"/>
              </a:ext>
            </a:extLst>
          </p:cNvPr>
          <p:cNvSpPr/>
          <p:nvPr/>
        </p:nvSpPr>
        <p:spPr>
          <a:xfrm>
            <a:off x="8118260" y="1619250"/>
            <a:ext cx="3409035" cy="73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… which bears risks on the immunization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6FD4E-E4B5-9DE2-EA5C-385011D9F6C2}"/>
              </a:ext>
            </a:extLst>
          </p:cNvPr>
          <p:cNvSpPr txBox="1"/>
          <p:nvPr/>
        </p:nvSpPr>
        <p:spPr>
          <a:xfrm>
            <a:off x="609600" y="2619374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Political agenda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AC040-C410-55F4-1FFA-192F150CEF4D}"/>
              </a:ext>
            </a:extLst>
          </p:cNvPr>
          <p:cNvSpPr txBox="1"/>
          <p:nvPr/>
        </p:nvSpPr>
        <p:spPr>
          <a:xfrm>
            <a:off x="609600" y="3349006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Donors’ agenda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30A82-1310-189F-F4DF-EA814069DF89}"/>
              </a:ext>
            </a:extLst>
          </p:cNvPr>
          <p:cNvSpPr txBox="1"/>
          <p:nvPr/>
        </p:nvSpPr>
        <p:spPr>
          <a:xfrm>
            <a:off x="609600" y="4808270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Public and media </a:t>
            </a:r>
          </a:p>
          <a:p>
            <a:pPr algn="ctr"/>
            <a:r>
              <a:rPr lang="en-US" sz="1400" b="1" dirty="0">
                <a:solidFill>
                  <a:srgbClr val="0F5D61"/>
                </a:solidFill>
              </a:rPr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CAA8A-4A47-E195-59C1-518D8E21EB4B}"/>
              </a:ext>
            </a:extLst>
          </p:cNvPr>
          <p:cNvSpPr txBox="1"/>
          <p:nvPr/>
        </p:nvSpPr>
        <p:spPr>
          <a:xfrm>
            <a:off x="8647295" y="2619374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Absence of financial 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88D64-0267-F705-8924-3A70AA67D9E9}"/>
              </a:ext>
            </a:extLst>
          </p:cNvPr>
          <p:cNvSpPr txBox="1"/>
          <p:nvPr/>
        </p:nvSpPr>
        <p:spPr>
          <a:xfrm>
            <a:off x="8647295" y="3349006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Inability for the program to deliver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6CA66-5D84-9217-5741-41A9860267A4}"/>
              </a:ext>
            </a:extLst>
          </p:cNvPr>
          <p:cNvSpPr txBox="1"/>
          <p:nvPr/>
        </p:nvSpPr>
        <p:spPr>
          <a:xfrm>
            <a:off x="8647295" y="4078638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Competition for resources between vaccine programs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BED4-3E6D-E326-5EE0-CA12E5911A39}"/>
              </a:ext>
            </a:extLst>
          </p:cNvPr>
          <p:cNvSpPr txBox="1"/>
          <p:nvPr/>
        </p:nvSpPr>
        <p:spPr>
          <a:xfrm>
            <a:off x="8647295" y="4808270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Competition for resources with other health </a:t>
            </a:r>
            <a:r>
              <a:rPr lang="en-US" sz="1400" b="1" dirty="0" err="1">
                <a:solidFill>
                  <a:srgbClr val="B80000"/>
                </a:solidFill>
              </a:rPr>
              <a:t>programmes</a:t>
            </a:r>
            <a:endParaRPr lang="en-US" sz="1400" b="1" dirty="0">
              <a:solidFill>
                <a:srgbClr val="B8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73E51-82A3-B7D4-5CA2-852486A9F00D}"/>
              </a:ext>
            </a:extLst>
          </p:cNvPr>
          <p:cNvSpPr txBox="1"/>
          <p:nvPr/>
        </p:nvSpPr>
        <p:spPr>
          <a:xfrm>
            <a:off x="4407681" y="2571411"/>
            <a:ext cx="391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14D641-23FD-F4DD-0E39-C51B47856A3D}"/>
              </a:ext>
            </a:extLst>
          </p:cNvPr>
          <p:cNvSpPr txBox="1"/>
          <p:nvPr/>
        </p:nvSpPr>
        <p:spPr>
          <a:xfrm>
            <a:off x="8647295" y="5537903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Lower acceptability &amp; demand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6B3842-8B2D-FF92-C1FF-DC5F916EC80D}"/>
              </a:ext>
            </a:extLst>
          </p:cNvPr>
          <p:cNvSpPr txBox="1"/>
          <p:nvPr/>
        </p:nvSpPr>
        <p:spPr>
          <a:xfrm>
            <a:off x="609600" y="4078638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Recommendations from experts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FBFFCFB-FFC0-8B85-C953-1CB59F698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31461"/>
              </p:ext>
            </p:extLst>
          </p:nvPr>
        </p:nvGraphicFramePr>
        <p:xfrm>
          <a:off x="4616449" y="3146788"/>
          <a:ext cx="3223615" cy="2409428"/>
        </p:xfrm>
        <a:graphic>
          <a:graphicData uri="http://schemas.openxmlformats.org/drawingml/2006/table">
            <a:tbl>
              <a:tblPr/>
              <a:tblGrid>
                <a:gridCol w="1272844">
                  <a:extLst>
                    <a:ext uri="{9D8B030D-6E8A-4147-A177-3AD203B41FA5}">
                      <a16:colId xmlns:a16="http://schemas.microsoft.com/office/drawing/2014/main" val="3565192111"/>
                    </a:ext>
                  </a:extLst>
                </a:gridCol>
                <a:gridCol w="1231338">
                  <a:extLst>
                    <a:ext uri="{9D8B030D-6E8A-4147-A177-3AD203B41FA5}">
                      <a16:colId xmlns:a16="http://schemas.microsoft.com/office/drawing/2014/main" val="2698093845"/>
                    </a:ext>
                  </a:extLst>
                </a:gridCol>
                <a:gridCol w="719433">
                  <a:extLst>
                    <a:ext uri="{9D8B030D-6E8A-4147-A177-3AD203B41FA5}">
                      <a16:colId xmlns:a16="http://schemas.microsoft.com/office/drawing/2014/main" val="305177378"/>
                    </a:ext>
                  </a:extLst>
                </a:gridCol>
              </a:tblGrid>
              <a:tr h="2163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78942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RTS, S/AS 01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238281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Measles &amp; Rubella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3769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Rotarix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Rotavirus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2024/2025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588892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R21-Matrix-M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2024/2025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59840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Gardasil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HPV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516125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Shanchol/Euvichol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Cholera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27051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HepB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B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91040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Typhoid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3609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283D5A-E75C-95F5-A58B-81A454CF5CCD}"/>
              </a:ext>
            </a:extLst>
          </p:cNvPr>
          <p:cNvSpPr txBox="1"/>
          <p:nvPr/>
        </p:nvSpPr>
        <p:spPr>
          <a:xfrm>
            <a:off x="609600" y="5537903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Regional &amp; neighboring countries expectations</a:t>
            </a:r>
          </a:p>
        </p:txBody>
      </p:sp>
      <p:sp>
        <p:nvSpPr>
          <p:cNvPr id="7" name="Google Shape;12;p19">
            <a:extLst>
              <a:ext uri="{FF2B5EF4-FFF2-40B4-BE49-F238E27FC236}">
                <a16:creationId xmlns:a16="http://schemas.microsoft.com/office/drawing/2014/main" id="{31228298-BC78-4B96-9796-7CCDC8A96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1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318734-7990-EBA9-AEC3-76CD752A09B8}"/>
              </a:ext>
            </a:extLst>
          </p:cNvPr>
          <p:cNvSpPr/>
          <p:nvPr/>
        </p:nvSpPr>
        <p:spPr>
          <a:xfrm>
            <a:off x="8126547" y="1838215"/>
            <a:ext cx="3436994" cy="478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WHO CAPACITI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7ACA98-2F6B-9700-F949-172AD82E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17" y="3659918"/>
            <a:ext cx="3278441" cy="153684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CBFEE92-2C30-0E5D-0B77-831B3DE4B44C}"/>
              </a:ext>
            </a:extLst>
          </p:cNvPr>
          <p:cNvSpPr/>
          <p:nvPr/>
        </p:nvSpPr>
        <p:spPr>
          <a:xfrm>
            <a:off x="8126547" y="2442222"/>
            <a:ext cx="3436994" cy="1038665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CAPACITI is a comprehensive process tool that enables the comparison of interventions and selection of the best option thanks to a structured process excel tool that enables the grading of each option along predefined criteria.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35B3CC-2BB6-ED83-4A19-A1C033D7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85" y="4495546"/>
            <a:ext cx="3269210" cy="166882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Several tools are available to support countries in these decisions: </a:t>
            </a:r>
            <a:r>
              <a:rPr kumimoji="0" lang="en-US" sz="2400" u="none" strike="noStrike" kern="0" cap="none" spc="0" normalizeH="0" baseline="0" dirty="0" err="1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EtR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is the sole tool suited for NITAG to make recommendations on whether and how vaccines should be introduced ; NVI Prioritization and CAPACITI are complementary tools allowing NITAG to rank options and plan introductions over time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4DD89-FA45-ABCF-3B2A-7B11DC92A356}"/>
              </a:ext>
            </a:extLst>
          </p:cNvPr>
          <p:cNvSpPr/>
          <p:nvPr/>
        </p:nvSpPr>
        <p:spPr>
          <a:xfrm>
            <a:off x="434780" y="1838215"/>
            <a:ext cx="3436994" cy="478172"/>
          </a:xfrm>
          <a:prstGeom prst="rect">
            <a:avLst/>
          </a:prstGeom>
          <a:solidFill>
            <a:srgbClr val="3B5F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/>
              <a:t>Evidence to Recommendations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ED3F83-B50D-6F8C-86F1-B669E33A5CD1}"/>
              </a:ext>
            </a:extLst>
          </p:cNvPr>
          <p:cNvSpPr/>
          <p:nvPr/>
        </p:nvSpPr>
        <p:spPr>
          <a:xfrm>
            <a:off x="4413025" y="1838215"/>
            <a:ext cx="3436994" cy="478172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NVI Prioritization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32890-D20A-649C-4AD1-A6A78108F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82" y="3604707"/>
            <a:ext cx="1659479" cy="249947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3A5E39-0717-C38C-654B-17FF3280F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790" y="3605006"/>
            <a:ext cx="1726232" cy="255936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F14110-2807-BBA3-9D07-4A77652DAB2F}"/>
              </a:ext>
            </a:extLst>
          </p:cNvPr>
          <p:cNvSpPr/>
          <p:nvPr/>
        </p:nvSpPr>
        <p:spPr>
          <a:xfrm>
            <a:off x="434780" y="2442222"/>
            <a:ext cx="3436994" cy="1038665"/>
          </a:xfrm>
          <a:prstGeom prst="rect">
            <a:avLst/>
          </a:prstGeom>
          <a:noFill/>
          <a:ln w="6350">
            <a:solidFill>
              <a:srgbClr val="3B5F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414141">
                    <a:lumMod val="50000"/>
                  </a:srgbClr>
                </a:solidFill>
                <a:latin typeface="Lato"/>
              </a:rPr>
              <a:t>Evidence-to-Recommendations (</a:t>
            </a:r>
            <a:r>
              <a:rPr lang="en-US" sz="1050" dirty="0" err="1">
                <a:solidFill>
                  <a:srgbClr val="414141">
                    <a:lumMod val="50000"/>
                  </a:srgbClr>
                </a:solidFill>
                <a:latin typeface="Lato"/>
              </a:rPr>
              <a:t>EtR</a:t>
            </a:r>
            <a:r>
              <a:rPr lang="en-US" sz="1050" dirty="0">
                <a:solidFill>
                  <a:srgbClr val="414141">
                    <a:lumMod val="50000"/>
                  </a:srgbClr>
                </a:solidFill>
                <a:latin typeface="Lato"/>
              </a:rPr>
              <a:t>) is a framework that enables the adoption of recommendations regarding potential interventions by NITAGs. It is based on a list of criteria representing aspects that need to be incorporated when considering introduction of a new vaccine or intervention.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14141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594462-08F6-B0F0-2691-1B13F905B747}"/>
              </a:ext>
            </a:extLst>
          </p:cNvPr>
          <p:cNvSpPr/>
          <p:nvPr/>
        </p:nvSpPr>
        <p:spPr>
          <a:xfrm>
            <a:off x="4413025" y="2442222"/>
            <a:ext cx="3436994" cy="1038665"/>
          </a:xfrm>
          <a:prstGeom prst="rect">
            <a:avLst/>
          </a:prstGeom>
          <a:noFill/>
          <a:ln w="6350">
            <a:solidFill>
              <a:srgbClr val="0F5D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srgbClr val="414141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NVI prioritization is a proven NITAG-driven framework supporting the prioritization of new vaccine introductions. It leverages a simple, evidence-based and comprehensive approach to support the preparation of NVI sequencing scenarios based on a pre-hierarchized list of potential criteria.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F82670-6D4E-0952-4512-5897F0C97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693" y="3652682"/>
            <a:ext cx="3409658" cy="155131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D3F447-A7B0-5B28-B53E-53CD4F80B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852" y="4687732"/>
            <a:ext cx="3091087" cy="151605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2941D0-6C25-8F93-9959-CBC3AD66DF77}"/>
              </a:ext>
            </a:extLst>
          </p:cNvPr>
          <p:cNvSpPr/>
          <p:nvPr/>
        </p:nvSpPr>
        <p:spPr>
          <a:xfrm>
            <a:off x="364443" y="1746389"/>
            <a:ext cx="3613136" cy="4950070"/>
          </a:xfrm>
          <a:prstGeom prst="roundRect">
            <a:avLst>
              <a:gd name="adj" fmla="val 1821"/>
            </a:avLst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80000"/>
              </a:lnSpc>
            </a:pPr>
            <a:r>
              <a:rPr lang="fr-FR" sz="1200" b="1" dirty="0">
                <a:solidFill>
                  <a:srgbClr val="C00000"/>
                </a:solidFill>
              </a:rPr>
              <a:t>Unique process for </a:t>
            </a:r>
            <a:r>
              <a:rPr lang="fr-FR" sz="1200" b="1" dirty="0" err="1">
                <a:solidFill>
                  <a:srgbClr val="C00000"/>
                </a:solidFill>
              </a:rPr>
              <a:t>recommendations</a:t>
            </a:r>
            <a:r>
              <a:rPr lang="fr-FR" sz="1200" b="1" dirty="0">
                <a:solidFill>
                  <a:srgbClr val="C00000"/>
                </a:solidFill>
              </a:rPr>
              <a:t> on </a:t>
            </a:r>
            <a:r>
              <a:rPr lang="fr-FR" sz="1200" b="1" dirty="0" err="1">
                <a:solidFill>
                  <a:srgbClr val="C00000"/>
                </a:solidFill>
              </a:rPr>
              <a:t>whether</a:t>
            </a:r>
            <a:r>
              <a:rPr lang="fr-FR" sz="1200" b="1" dirty="0">
                <a:solidFill>
                  <a:srgbClr val="C00000"/>
                </a:solidFill>
              </a:rPr>
              <a:t> an intervention </a:t>
            </a:r>
            <a:r>
              <a:rPr lang="fr-FR" sz="1200" b="1" dirty="0" err="1">
                <a:solidFill>
                  <a:srgbClr val="C00000"/>
                </a:solidFill>
              </a:rPr>
              <a:t>should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be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implemented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4C700-D402-8F25-BF16-E0DCF88BF50A}"/>
              </a:ext>
            </a:extLst>
          </p:cNvPr>
          <p:cNvSpPr/>
          <p:nvPr/>
        </p:nvSpPr>
        <p:spPr>
          <a:xfrm>
            <a:off x="4339144" y="1759131"/>
            <a:ext cx="7328211" cy="4950070"/>
          </a:xfrm>
          <a:prstGeom prst="roundRect">
            <a:avLst>
              <a:gd name="adj" fmla="val 1821"/>
            </a:avLst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dirty="0" err="1">
                <a:solidFill>
                  <a:srgbClr val="DEA700"/>
                </a:solidFill>
              </a:rPr>
              <a:t>Complementary</a:t>
            </a:r>
            <a:r>
              <a:rPr lang="fr-FR" sz="1200" b="1" dirty="0">
                <a:solidFill>
                  <a:srgbClr val="DEA700"/>
                </a:solidFill>
              </a:rPr>
              <a:t> </a:t>
            </a:r>
            <a:r>
              <a:rPr lang="fr-FR" sz="1200" b="1" dirty="0" err="1">
                <a:solidFill>
                  <a:srgbClr val="DEA700"/>
                </a:solidFill>
              </a:rPr>
              <a:t>tools</a:t>
            </a:r>
            <a:r>
              <a:rPr lang="fr-FR" sz="1200" b="1" dirty="0">
                <a:solidFill>
                  <a:srgbClr val="DEA700"/>
                </a:solidFill>
              </a:rPr>
              <a:t> to compare and </a:t>
            </a:r>
            <a:r>
              <a:rPr lang="fr-FR" sz="1200" b="1" dirty="0" err="1">
                <a:solidFill>
                  <a:srgbClr val="DEA700"/>
                </a:solidFill>
              </a:rPr>
              <a:t>rank</a:t>
            </a:r>
            <a:r>
              <a:rPr lang="fr-FR" sz="1200" b="1" dirty="0">
                <a:solidFill>
                  <a:srgbClr val="DEA700"/>
                </a:solidFill>
              </a:rPr>
              <a:t> options, </a:t>
            </a:r>
            <a:r>
              <a:rPr lang="fr-FR" sz="1200" b="1" dirty="0" err="1">
                <a:solidFill>
                  <a:srgbClr val="DEA700"/>
                </a:solidFill>
              </a:rPr>
              <a:t>define</a:t>
            </a:r>
            <a:r>
              <a:rPr lang="fr-FR" sz="1200" b="1" dirty="0">
                <a:solidFill>
                  <a:srgbClr val="DEA700"/>
                </a:solidFill>
              </a:rPr>
              <a:t> </a:t>
            </a:r>
            <a:r>
              <a:rPr lang="fr-FR" sz="1200" b="1" dirty="0" err="1">
                <a:solidFill>
                  <a:srgbClr val="DEA700"/>
                </a:solidFill>
              </a:rPr>
              <a:t>sequence</a:t>
            </a:r>
            <a:r>
              <a:rPr lang="fr-FR" sz="1200" b="1" dirty="0">
                <a:solidFill>
                  <a:srgbClr val="DEA700"/>
                </a:solidFill>
              </a:rPr>
              <a:t> (NVI </a:t>
            </a:r>
            <a:r>
              <a:rPr lang="fr-FR" sz="1200" b="1" dirty="0" err="1">
                <a:solidFill>
                  <a:srgbClr val="DEA700"/>
                </a:solidFill>
              </a:rPr>
              <a:t>Prioritization</a:t>
            </a:r>
            <a:r>
              <a:rPr lang="fr-FR" sz="1200" b="1" dirty="0">
                <a:solidFill>
                  <a:srgbClr val="DEA700"/>
                </a:solidFill>
              </a:rPr>
              <a:t> </a:t>
            </a:r>
            <a:r>
              <a:rPr lang="fr-FR" sz="1200" b="1" dirty="0" err="1">
                <a:solidFill>
                  <a:srgbClr val="DEA700"/>
                </a:solidFill>
              </a:rPr>
              <a:t>only</a:t>
            </a:r>
            <a:r>
              <a:rPr lang="fr-FR" sz="1200" b="1" dirty="0">
                <a:solidFill>
                  <a:srgbClr val="DEA700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0B15F7-3D66-964A-CEAF-7B835AB7E584}"/>
              </a:ext>
            </a:extLst>
          </p:cNvPr>
          <p:cNvCxnSpPr/>
          <p:nvPr/>
        </p:nvCxnSpPr>
        <p:spPr>
          <a:xfrm>
            <a:off x="4158761" y="1746389"/>
            <a:ext cx="0" cy="495007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5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NVI-PST Framework was designed specifically for prioritization and sequencing of several vaccines for a defined future period of time 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5927475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0483D-9AA7-0CD1-5E54-B189D46B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89900"/>
              </p:ext>
            </p:extLst>
          </p:nvPr>
        </p:nvGraphicFramePr>
        <p:xfrm>
          <a:off x="472962" y="1184289"/>
          <a:ext cx="11141675" cy="5221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393">
                  <a:extLst>
                    <a:ext uri="{9D8B030D-6E8A-4147-A177-3AD203B41FA5}">
                      <a16:colId xmlns:a16="http://schemas.microsoft.com/office/drawing/2014/main" val="788932049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509282080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320856536"/>
                    </a:ext>
                  </a:extLst>
                </a:gridCol>
              </a:tblGrid>
              <a:tr h="264208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NVI Prioritization Framework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WHO CAPACITI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D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1494"/>
                  </a:ext>
                </a:extLst>
              </a:tr>
              <a:tr h="369891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Inception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Pilot-driven approach to answer short-term needs in pilot countries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BMGF-funded tool developed iteratively with 12 countries’ inputs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83976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Examples of countries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DRC, Niger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20269"/>
                  </a:ext>
                </a:extLst>
              </a:tr>
              <a:tr h="369891">
                <a:tc>
                  <a:txBody>
                    <a:bodyPr/>
                    <a:lstStyle/>
                    <a:p>
                      <a:pPr rtl="0"/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decision question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Which vaccines should be prioritized and when should they be introduced?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Should EPI introduce this vaccine or that vaccine next?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7627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New intervention (yes / no)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72982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Comparison between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81706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Sequencing of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5596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Mode of decision &amp; recommendation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decision by highlighting “important” and “feasible” interventions based on rankings and constraints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decision by highlighting “best option” based on grading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2506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Statement-based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6419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Visualization-based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79978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Grade-based decision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066925" algn="l"/>
                        </a:tabLst>
                        <a:defRPr/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Preference-based grading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Evidence-based grading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1495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9425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Process and methodology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314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List of criteria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14970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Grading tool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Vote-based tool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Excel grading tool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66670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Other (describe)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Voting system, criteria hierarchization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Step-by-step guidelines, uncertainty modelling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91044"/>
                  </a:ext>
                </a:extLst>
              </a:tr>
              <a:tr h="237787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Specific to immunization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01762"/>
                  </a:ext>
                </a:extLst>
              </a:tr>
            </a:tbl>
          </a:graphicData>
        </a:graphic>
      </p:graphicFrame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AA074A5D-10BF-D2D0-B6DD-BE6B5833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2904067"/>
            <a:ext cx="240790" cy="240790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99C66F00-74EF-443F-8EF8-869DD576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810" y="2904067"/>
            <a:ext cx="240790" cy="240790"/>
          </a:xfrm>
          <a:prstGeom prst="rect">
            <a:avLst/>
          </a:prstGeom>
        </p:spPr>
      </p:pic>
      <p:pic>
        <p:nvPicPr>
          <p:cNvPr id="15" name="Graphic 14" descr="Tick with solid fill">
            <a:extLst>
              <a:ext uri="{FF2B5EF4-FFF2-40B4-BE49-F238E27FC236}">
                <a16:creationId xmlns:a16="http://schemas.microsoft.com/office/drawing/2014/main" id="{160C87D3-3E5C-86CD-710A-5088484C2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3174998"/>
            <a:ext cx="240790" cy="240790"/>
          </a:xfrm>
          <a:prstGeom prst="rect">
            <a:avLst/>
          </a:prstGeom>
        </p:spPr>
      </p:pic>
      <p:pic>
        <p:nvPicPr>
          <p:cNvPr id="16" name="Graphic 15" descr="Tick with solid fill">
            <a:extLst>
              <a:ext uri="{FF2B5EF4-FFF2-40B4-BE49-F238E27FC236}">
                <a16:creationId xmlns:a16="http://schemas.microsoft.com/office/drawing/2014/main" id="{995F7B36-E5DD-3D73-EDBF-C565F4EA4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810" y="5055462"/>
            <a:ext cx="240790" cy="240790"/>
          </a:xfrm>
          <a:prstGeom prst="rect">
            <a:avLst/>
          </a:prstGeom>
        </p:spPr>
      </p:pic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41D8170A-8204-6FCA-60CD-C9506108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5055462"/>
            <a:ext cx="240790" cy="240790"/>
          </a:xfrm>
          <a:prstGeom prst="rect">
            <a:avLst/>
          </a:prstGeom>
        </p:spPr>
      </p:pic>
      <p:pic>
        <p:nvPicPr>
          <p:cNvPr id="23" name="Graphic 22" descr="Tick with solid fill">
            <a:extLst>
              <a:ext uri="{FF2B5EF4-FFF2-40B4-BE49-F238E27FC236}">
                <a16:creationId xmlns:a16="http://schemas.microsoft.com/office/drawing/2014/main" id="{EF127F5C-52B4-D848-57AF-4FB70397B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5623621"/>
            <a:ext cx="240790" cy="240790"/>
          </a:xfrm>
          <a:prstGeom prst="rect">
            <a:avLst/>
          </a:prstGeom>
        </p:spPr>
      </p:pic>
      <p:pic>
        <p:nvPicPr>
          <p:cNvPr id="25" name="Graphic 24" descr="Tick with solid fill">
            <a:extLst>
              <a:ext uri="{FF2B5EF4-FFF2-40B4-BE49-F238E27FC236}">
                <a16:creationId xmlns:a16="http://schemas.microsoft.com/office/drawing/2014/main" id="{31DE00A8-E407-0D8D-1A9F-EE81FB60E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810" y="5623621"/>
            <a:ext cx="240790" cy="240790"/>
          </a:xfrm>
          <a:prstGeom prst="rect">
            <a:avLst/>
          </a:prstGeom>
        </p:spPr>
      </p:pic>
      <p:pic>
        <p:nvPicPr>
          <p:cNvPr id="30" name="Graphic 29" descr="Tick with solid fill">
            <a:extLst>
              <a:ext uri="{FF2B5EF4-FFF2-40B4-BE49-F238E27FC236}">
                <a16:creationId xmlns:a16="http://schemas.microsoft.com/office/drawing/2014/main" id="{A5CA6780-E712-4462-DD85-A392EBE2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5332124"/>
            <a:ext cx="240790" cy="240790"/>
          </a:xfrm>
          <a:prstGeom prst="rect">
            <a:avLst/>
          </a:prstGeom>
        </p:spPr>
      </p:pic>
      <p:pic>
        <p:nvPicPr>
          <p:cNvPr id="34" name="Graphic 33" descr="Tick with solid fill">
            <a:extLst>
              <a:ext uri="{FF2B5EF4-FFF2-40B4-BE49-F238E27FC236}">
                <a16:creationId xmlns:a16="http://schemas.microsoft.com/office/drawing/2014/main" id="{09E203D9-FBE8-C1B5-4F84-FA58CBE00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4239055"/>
            <a:ext cx="240790" cy="240790"/>
          </a:xfrm>
          <a:prstGeom prst="rect">
            <a:avLst/>
          </a:prstGeom>
        </p:spPr>
      </p:pic>
      <p:pic>
        <p:nvPicPr>
          <p:cNvPr id="35" name="Graphic 34" descr="Tick with solid fill">
            <a:extLst>
              <a:ext uri="{FF2B5EF4-FFF2-40B4-BE49-F238E27FC236}">
                <a16:creationId xmlns:a16="http://schemas.microsoft.com/office/drawing/2014/main" id="{E39AA000-B62F-43F3-8000-035F1391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6014" y="4516833"/>
            <a:ext cx="240790" cy="240790"/>
          </a:xfrm>
          <a:prstGeom prst="rect">
            <a:avLst/>
          </a:prstGeom>
        </p:spPr>
      </p:pic>
      <p:pic>
        <p:nvPicPr>
          <p:cNvPr id="2" name="Graphic 1" descr="Tick with solid fill">
            <a:extLst>
              <a:ext uri="{FF2B5EF4-FFF2-40B4-BE49-F238E27FC236}">
                <a16:creationId xmlns:a16="http://schemas.microsoft.com/office/drawing/2014/main" id="{56A814DA-955F-F15D-029B-1D6D7EC07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6014" y="3958942"/>
            <a:ext cx="240790" cy="240790"/>
          </a:xfrm>
          <a:prstGeom prst="rect">
            <a:avLst/>
          </a:prstGeom>
        </p:spPr>
      </p:pic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86AD058B-3171-24F5-C467-A1515F15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4516833"/>
            <a:ext cx="240790" cy="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3DD7F1-8689-C8B5-12A9-BC93C83BD6FD}"/>
              </a:ext>
            </a:extLst>
          </p:cNvPr>
          <p:cNvSpPr/>
          <p:nvPr/>
        </p:nvSpPr>
        <p:spPr>
          <a:xfrm>
            <a:off x="600075" y="3411645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Comprehensive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18325-0DB0-2FCC-CCF4-9AB31AB05D3D}"/>
              </a:ext>
            </a:extLst>
          </p:cNvPr>
          <p:cNvSpPr txBox="1"/>
          <p:nvPr/>
        </p:nvSpPr>
        <p:spPr>
          <a:xfrm>
            <a:off x="3200399" y="3497336"/>
            <a:ext cx="8512175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Decisions regarding vaccine introductions are often taken independently and with different processes based on the nature of the decision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is designed to </a:t>
            </a:r>
            <a:r>
              <a:rPr lang="en-US" sz="1300" b="1" dirty="0"/>
              <a:t>be comprehensive in terms of vaccines </a:t>
            </a:r>
            <a:r>
              <a:rPr lang="en-US" sz="1300" dirty="0"/>
              <a:t>and </a:t>
            </a:r>
            <a:r>
              <a:rPr lang="en-US" sz="1300" b="1" dirty="0"/>
              <a:t>type of country</a:t>
            </a:r>
            <a:endParaRPr lang="en-US" sz="1300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NVI-PST Framework 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has been built to be evidence-based, simple yet comprehensive, iterative and to allow for tweaks based on countries own priorities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B59F25-78A0-D197-5A8B-47742E0AC73B}"/>
              </a:ext>
            </a:extLst>
          </p:cNvPr>
          <p:cNvSpPr/>
          <p:nvPr/>
        </p:nvSpPr>
        <p:spPr>
          <a:xfrm>
            <a:off x="600075" y="1350699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Evidence-based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B3B41-635A-8807-5828-3B5E90F87894}"/>
              </a:ext>
            </a:extLst>
          </p:cNvPr>
          <p:cNvSpPr/>
          <p:nvPr/>
        </p:nvSpPr>
        <p:spPr>
          <a:xfrm>
            <a:off x="600075" y="2381172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Simple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4F1B8-B624-0FF5-58AD-297D2F24EEB7}"/>
              </a:ext>
            </a:extLst>
          </p:cNvPr>
          <p:cNvSpPr/>
          <p:nvPr/>
        </p:nvSpPr>
        <p:spPr>
          <a:xfrm>
            <a:off x="600075" y="4442118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Adaptative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1F2DA-7C4E-59B0-8094-740805AAC81A}"/>
              </a:ext>
            </a:extLst>
          </p:cNvPr>
          <p:cNvSpPr txBox="1"/>
          <p:nvPr/>
        </p:nvSpPr>
        <p:spPr>
          <a:xfrm>
            <a:off x="3198574" y="1436390"/>
            <a:ext cx="8512175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Decisions on sequencing are often influenced by national and international agenda and rely on opinions rather than facts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relies on </a:t>
            </a:r>
            <a:r>
              <a:rPr lang="en-US" sz="1300" b="1" dirty="0"/>
              <a:t>measurable evidence </a:t>
            </a:r>
            <a:r>
              <a:rPr lang="en-US" sz="1300" dirty="0"/>
              <a:t>to ensure consistency of decision-making through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C1D2A-98A0-8C8A-4A80-7DDD4417B313}"/>
              </a:ext>
            </a:extLst>
          </p:cNvPr>
          <p:cNvSpPr txBox="1"/>
          <p:nvPr/>
        </p:nvSpPr>
        <p:spPr>
          <a:xfrm>
            <a:off x="3200399" y="2455792"/>
            <a:ext cx="8512175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Existing tools and processes either refer to overabundant criteria or to no criteria at all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refers to </a:t>
            </a:r>
            <a:r>
              <a:rPr lang="en-US" sz="1300" b="1" dirty="0"/>
              <a:t>a limited number of criteria </a:t>
            </a:r>
            <a:r>
              <a:rPr lang="en-US" sz="1300" dirty="0"/>
              <a:t>which will be selected by the NITAG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The selected criteria should allow the NITAG to answer simple but crucial questions.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6A2B4-8A19-986F-1953-ACE5680A79DC}"/>
              </a:ext>
            </a:extLst>
          </p:cNvPr>
          <p:cNvSpPr/>
          <p:nvPr/>
        </p:nvSpPr>
        <p:spPr>
          <a:xfrm>
            <a:off x="600075" y="5472591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Iterative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A8D7C-B8FE-BB98-C129-DA1D22E7B41C}"/>
              </a:ext>
            </a:extLst>
          </p:cNvPr>
          <p:cNvSpPr txBox="1"/>
          <p:nvPr/>
        </p:nvSpPr>
        <p:spPr>
          <a:xfrm>
            <a:off x="3200399" y="5473068"/>
            <a:ext cx="8512175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Current decision-making on NVI sequencing is done on a reactive basis, often to answer requests from technical partners or submit grant applications to donors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exercise can be conducted by the NITAGs on a </a:t>
            </a:r>
            <a:r>
              <a:rPr lang="en-US" sz="1300" b="1" dirty="0"/>
              <a:t>recurring basis </a:t>
            </a:r>
            <a:r>
              <a:rPr lang="en-US" sz="1300" dirty="0"/>
              <a:t>to ensure </a:t>
            </a:r>
            <a:r>
              <a:rPr lang="en-US" sz="1300" b="1" dirty="0"/>
              <a:t>adaptation to evolving research and markets</a:t>
            </a:r>
            <a:endParaRPr lang="en-US" sz="1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F66D1-7B32-AF96-8A35-A5C7E94A3A70}"/>
              </a:ext>
            </a:extLst>
          </p:cNvPr>
          <p:cNvSpPr txBox="1"/>
          <p:nvPr/>
        </p:nvSpPr>
        <p:spPr>
          <a:xfrm>
            <a:off x="3200399" y="4540633"/>
            <a:ext cx="85121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To allow for better appropriation by countries, the prioritization framework will be </a:t>
            </a:r>
            <a:r>
              <a:rPr lang="en-US" sz="1300" b="1" dirty="0"/>
              <a:t>discussed and adapted by the NITAG</a:t>
            </a:r>
            <a:r>
              <a:rPr lang="en-US" sz="1300" dirty="0"/>
              <a:t>, which will be done mainly through the </a:t>
            </a:r>
            <a:r>
              <a:rPr lang="en-US" sz="1300" b="1" dirty="0"/>
              <a:t>addition or removal of secondary criteria</a:t>
            </a:r>
            <a:r>
              <a:rPr lang="en-US" sz="1300" dirty="0"/>
              <a:t> and the selection of </a:t>
            </a:r>
            <a:r>
              <a:rPr lang="en-US" sz="1300" b="1" dirty="0"/>
              <a:t>candidate vaccines</a:t>
            </a:r>
          </a:p>
        </p:txBody>
      </p:sp>
      <p:sp>
        <p:nvSpPr>
          <p:cNvPr id="15" name="Google Shape;12;p19">
            <a:extLst>
              <a:ext uri="{FF2B5EF4-FFF2-40B4-BE49-F238E27FC236}">
                <a16:creationId xmlns:a16="http://schemas.microsoft.com/office/drawing/2014/main" id="{00559526-B7A9-A165-BE82-0651B15A74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5</a:t>
            </a:fld>
            <a:endParaRPr lang="fr-FR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BDE79-2303-0CAF-C3FF-2BAA01F5C19E}"/>
              </a:ext>
            </a:extLst>
          </p:cNvPr>
          <p:cNvSpPr txBox="1"/>
          <p:nvPr/>
        </p:nvSpPr>
        <p:spPr>
          <a:xfrm>
            <a:off x="400049" y="6460083"/>
            <a:ext cx="110780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Sources: discussions with WHO/GAVI, </a:t>
            </a:r>
            <a:r>
              <a:rPr lang="en-US" sz="700" dirty="0" err="1"/>
              <a:t>Capaciti</a:t>
            </a:r>
            <a:r>
              <a:rPr lang="en-US" sz="700" dirty="0"/>
              <a:t> manual</a:t>
            </a:r>
          </a:p>
        </p:txBody>
      </p:sp>
    </p:spTree>
    <p:extLst>
      <p:ext uri="{BB962C8B-B14F-4D97-AF65-F5344CB8AC3E}">
        <p14:creationId xmlns:p14="http://schemas.microsoft.com/office/powerpoint/2010/main" val="256583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427;p16">
            <a:extLst>
              <a:ext uri="{FF2B5EF4-FFF2-40B4-BE49-F238E27FC236}">
                <a16:creationId xmlns:a16="http://schemas.microsoft.com/office/drawing/2014/main" id="{5A1DFA1B-5815-2157-FF6E-B9A9E7480B2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Google Shape;126;p14">
            <a:extLst>
              <a:ext uri="{FF2B5EF4-FFF2-40B4-BE49-F238E27FC236}">
                <a16:creationId xmlns:a16="http://schemas.microsoft.com/office/drawing/2014/main" id="{CB4F2A60-9179-FD63-7F59-BF4AFB42A499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vaccine introduction prioritization funnel relies on a series of assessments and decisions based on a sub-set of pre-selected criteria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5A5099A4-2E18-E401-CAAB-CF9BF2139331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022858" y="-284477"/>
            <a:ext cx="1646468" cy="819976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0F5D61"/>
              </a:gs>
            </a:gsLst>
            <a:lin ang="0" scaled="1"/>
          </a:gradFill>
          <a:ln w="9525">
            <a:solidFill>
              <a:srgbClr val="0B4649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5400000" scaled="1"/>
              </a:gradFill>
            </a:endParaRPr>
          </a:p>
        </p:txBody>
      </p:sp>
      <p:cxnSp>
        <p:nvCxnSpPr>
          <p:cNvPr id="3" name="Connector: Elbow 1">
            <a:extLst>
              <a:ext uri="{FF2B5EF4-FFF2-40B4-BE49-F238E27FC236}">
                <a16:creationId xmlns:a16="http://schemas.microsoft.com/office/drawing/2014/main" id="{B9541DF8-CB1B-DD69-281D-CDFCA758450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34285" y="4395203"/>
            <a:ext cx="1066066" cy="824597"/>
          </a:xfrm>
          <a:prstGeom prst="bentConnector3">
            <a:avLst>
              <a:gd name="adj1" fmla="val 20542"/>
            </a:avLst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Line 7">
            <a:extLst>
              <a:ext uri="{FF2B5EF4-FFF2-40B4-BE49-F238E27FC236}">
                <a16:creationId xmlns:a16="http://schemas.microsoft.com/office/drawing/2014/main" id="{7CCAF504-76D3-7C54-2C32-0648C9EBCE4B}"/>
              </a:ext>
            </a:extLst>
          </p:cNvPr>
          <p:cNvSpPr>
            <a:spLocks noChangeShapeType="1"/>
          </p:cNvSpPr>
          <p:nvPr/>
        </p:nvSpPr>
        <p:spPr bwMode="gray">
          <a:xfrm>
            <a:off x="3010190" y="4243306"/>
            <a:ext cx="0" cy="1440000"/>
          </a:xfrm>
          <a:prstGeom prst="line">
            <a:avLst/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4" name="Line 4">
            <a:extLst>
              <a:ext uri="{FF2B5EF4-FFF2-40B4-BE49-F238E27FC236}">
                <a16:creationId xmlns:a16="http://schemas.microsoft.com/office/drawing/2014/main" id="{D6219C9F-2CB4-8F94-7AC4-8B78D2AE393F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6246285" y="4453853"/>
            <a:ext cx="5354" cy="972524"/>
          </a:xfrm>
          <a:prstGeom prst="line">
            <a:avLst/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8" name="Oval 9">
            <a:extLst>
              <a:ext uri="{FF2B5EF4-FFF2-40B4-BE49-F238E27FC236}">
                <a16:creationId xmlns:a16="http://schemas.microsoft.com/office/drawing/2014/main" id="{98BC2715-07C3-406D-67C3-394CF04E44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7567" y="2992810"/>
            <a:ext cx="1627680" cy="1645829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5" tIns="46792" rIns="89985" bIns="46792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91" name="Oval 11">
            <a:extLst>
              <a:ext uri="{FF2B5EF4-FFF2-40B4-BE49-F238E27FC236}">
                <a16:creationId xmlns:a16="http://schemas.microsoft.com/office/drawing/2014/main" id="{7313F648-5927-E7CE-5F69-728961AF8D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9458" y="425060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BFF578CF-B401-E8C6-4D21-1EC11F2A44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39777" y="3306093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" name="Oval 13">
            <a:extLst>
              <a:ext uri="{FF2B5EF4-FFF2-40B4-BE49-F238E27FC236}">
                <a16:creationId xmlns:a16="http://schemas.microsoft.com/office/drawing/2014/main" id="{B32444FB-F13A-769C-CC04-8CB72018A2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1930" y="31918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8D314BC5-A61E-647C-215E-390FE818CE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30678" y="372579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Oval 15">
            <a:extLst>
              <a:ext uri="{FF2B5EF4-FFF2-40B4-BE49-F238E27FC236}">
                <a16:creationId xmlns:a16="http://schemas.microsoft.com/office/drawing/2014/main" id="{1871D67E-0528-ACD6-9DC0-0B612941D3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2359" y="361380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B8205E7-792A-A28C-F5B6-B8172F634D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8461" y="365687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" name="Oval 17">
            <a:extLst>
              <a:ext uri="{FF2B5EF4-FFF2-40B4-BE49-F238E27FC236}">
                <a16:creationId xmlns:a16="http://schemas.microsoft.com/office/drawing/2014/main" id="{5BACD570-B49F-25CD-4D06-D620CEDE15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6619" y="4220469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" name="Oval 18">
            <a:extLst>
              <a:ext uri="{FF2B5EF4-FFF2-40B4-BE49-F238E27FC236}">
                <a16:creationId xmlns:a16="http://schemas.microsoft.com/office/drawing/2014/main" id="{BF05F5A5-547A-B571-19D1-607B2EA01E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290" y="374417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" name="Oval 19">
            <a:extLst>
              <a:ext uri="{FF2B5EF4-FFF2-40B4-BE49-F238E27FC236}">
                <a16:creationId xmlns:a16="http://schemas.microsoft.com/office/drawing/2014/main" id="{CBFBF006-6392-9D49-3CCB-2D0685EE1E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6000" y="39892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" name="Oval 22">
            <a:extLst>
              <a:ext uri="{FF2B5EF4-FFF2-40B4-BE49-F238E27FC236}">
                <a16:creationId xmlns:a16="http://schemas.microsoft.com/office/drawing/2014/main" id="{A9914916-1A07-851B-EBFB-623E80A180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0199" y="3922498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5" name="Rectangle 58">
            <a:extLst>
              <a:ext uri="{FF2B5EF4-FFF2-40B4-BE49-F238E27FC236}">
                <a16:creationId xmlns:a16="http://schemas.microsoft.com/office/drawing/2014/main" id="{1B1DC062-18C0-2A55-D164-8E0BF5015B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5659" y="2557811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Candidate vaccines</a:t>
            </a:r>
          </a:p>
        </p:txBody>
      </p:sp>
      <p:sp>
        <p:nvSpPr>
          <p:cNvPr id="106" name="Rectangle 60">
            <a:extLst>
              <a:ext uri="{FF2B5EF4-FFF2-40B4-BE49-F238E27FC236}">
                <a16:creationId xmlns:a16="http://schemas.microsoft.com/office/drawing/2014/main" id="{BCB9CFA2-C0BB-8683-F88D-C3173DA88A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2114" y="256308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Prioritized vaccines</a:t>
            </a:r>
          </a:p>
        </p:txBody>
      </p:sp>
      <p:grpSp>
        <p:nvGrpSpPr>
          <p:cNvPr id="108" name="Group 13">
            <a:extLst>
              <a:ext uri="{FF2B5EF4-FFF2-40B4-BE49-F238E27FC236}">
                <a16:creationId xmlns:a16="http://schemas.microsoft.com/office/drawing/2014/main" id="{5F2263F8-3846-D70F-962E-59E957E9102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64646" y="2823560"/>
            <a:ext cx="263831" cy="1848842"/>
            <a:chOff x="3421" y="1257"/>
            <a:chExt cx="624" cy="1152"/>
          </a:xfrm>
        </p:grpSpPr>
        <p:sp>
          <p:nvSpPr>
            <p:cNvPr id="109" name="Rectangle 14" descr="90%">
              <a:extLst>
                <a:ext uri="{FF2B5EF4-FFF2-40B4-BE49-F238E27FC236}">
                  <a16:creationId xmlns:a16="http://schemas.microsoft.com/office/drawing/2014/main" id="{70C90D0A-666E-0FC9-4F6F-2A98BA384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5" descr="90%">
              <a:extLst>
                <a:ext uri="{FF2B5EF4-FFF2-40B4-BE49-F238E27FC236}">
                  <a16:creationId xmlns:a16="http://schemas.microsoft.com/office/drawing/2014/main" id="{E862F05E-FD62-61A7-94AF-2EBD441B3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A928252E-3F7A-7065-08C3-9C003B60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7" descr="Outlined diamond">
              <a:extLst>
                <a:ext uri="{FF2B5EF4-FFF2-40B4-BE49-F238E27FC236}">
                  <a16:creationId xmlns:a16="http://schemas.microsoft.com/office/drawing/2014/main" id="{0F818A66-A5A2-2003-DCBB-7FC35C3A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Line 18">
              <a:extLst>
                <a:ext uri="{FF2B5EF4-FFF2-40B4-BE49-F238E27FC236}">
                  <a16:creationId xmlns:a16="http://schemas.microsoft.com/office/drawing/2014/main" id="{E6E322AC-FD8D-0A77-2E0B-3A8FBBCCC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Line 19">
              <a:extLst>
                <a:ext uri="{FF2B5EF4-FFF2-40B4-BE49-F238E27FC236}">
                  <a16:creationId xmlns:a16="http://schemas.microsoft.com/office/drawing/2014/main" id="{3599ACEA-500B-5BD5-5DE6-B0D870AC8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5" name="Oval 11">
            <a:extLst>
              <a:ext uri="{FF2B5EF4-FFF2-40B4-BE49-F238E27FC236}">
                <a16:creationId xmlns:a16="http://schemas.microsoft.com/office/drawing/2014/main" id="{1300816A-4501-5895-9EA7-704423352C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6619" y="31950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6" name="Oval 12">
            <a:extLst>
              <a:ext uri="{FF2B5EF4-FFF2-40B4-BE49-F238E27FC236}">
                <a16:creationId xmlns:a16="http://schemas.microsoft.com/office/drawing/2014/main" id="{592C0D23-A8CD-FC7E-CD53-CE28303A3E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1335" y="351594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B3D3D2D0-4CCB-0FA0-EDF2-939225618D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4330" y="33442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8" name="Oval 14">
            <a:extLst>
              <a:ext uri="{FF2B5EF4-FFF2-40B4-BE49-F238E27FC236}">
                <a16:creationId xmlns:a16="http://schemas.microsoft.com/office/drawing/2014/main" id="{91D01080-A71E-95D1-3F1D-C8A5787B6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0079" y="356325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" name="Oval 15">
            <a:extLst>
              <a:ext uri="{FF2B5EF4-FFF2-40B4-BE49-F238E27FC236}">
                <a16:creationId xmlns:a16="http://schemas.microsoft.com/office/drawing/2014/main" id="{1B710587-DE6E-13AA-188C-EF21833954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0557" y="364896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0" name="Oval 16">
            <a:extLst>
              <a:ext uri="{FF2B5EF4-FFF2-40B4-BE49-F238E27FC236}">
                <a16:creationId xmlns:a16="http://schemas.microsoft.com/office/drawing/2014/main" id="{8030DF2A-8122-3B2E-88EB-969E190C9B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0861" y="3779776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" name="Oval 17">
            <a:extLst>
              <a:ext uri="{FF2B5EF4-FFF2-40B4-BE49-F238E27FC236}">
                <a16:creationId xmlns:a16="http://schemas.microsoft.com/office/drawing/2014/main" id="{8A7E9B89-7CAC-A7D0-6C2F-89F4C65034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06942" y="394643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" name="Oval 18">
            <a:extLst>
              <a:ext uri="{FF2B5EF4-FFF2-40B4-BE49-F238E27FC236}">
                <a16:creationId xmlns:a16="http://schemas.microsoft.com/office/drawing/2014/main" id="{4480EDFF-C853-4907-F96F-5FFD6B182D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682" y="33842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" name="Oval 15">
            <a:extLst>
              <a:ext uri="{FF2B5EF4-FFF2-40B4-BE49-F238E27FC236}">
                <a16:creationId xmlns:a16="http://schemas.microsoft.com/office/drawing/2014/main" id="{949F4379-2194-DBF7-53DE-92D3FA8CFA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1733" y="404105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" name="Oval 19">
            <a:extLst>
              <a:ext uri="{FF2B5EF4-FFF2-40B4-BE49-F238E27FC236}">
                <a16:creationId xmlns:a16="http://schemas.microsoft.com/office/drawing/2014/main" id="{7EA7822D-2F4B-28B3-A541-3AA7706C3A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57802" y="344299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5" name="Oval 19">
            <a:extLst>
              <a:ext uri="{FF2B5EF4-FFF2-40B4-BE49-F238E27FC236}">
                <a16:creationId xmlns:a16="http://schemas.microsoft.com/office/drawing/2014/main" id="{C8432A68-7061-79D9-67C0-A4C9B4DFFF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6100" y="395431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" name="Oval 12">
            <a:extLst>
              <a:ext uri="{FF2B5EF4-FFF2-40B4-BE49-F238E27FC236}">
                <a16:creationId xmlns:a16="http://schemas.microsoft.com/office/drawing/2014/main" id="{41361A87-195F-A7F5-D015-D051827F7B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1934" y="41416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7" name="Oval 12">
            <a:extLst>
              <a:ext uri="{FF2B5EF4-FFF2-40B4-BE49-F238E27FC236}">
                <a16:creationId xmlns:a16="http://schemas.microsoft.com/office/drawing/2014/main" id="{8EAA1343-FFE8-4A63-787B-66930FE3FC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4535" y="355260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F2158B20-E6BD-163D-A3FD-8CDDFEB7FC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35292" y="2541313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Selected vaccines</a:t>
            </a:r>
          </a:p>
        </p:txBody>
      </p:sp>
      <p:grpSp>
        <p:nvGrpSpPr>
          <p:cNvPr id="129" name="Group 13">
            <a:extLst>
              <a:ext uri="{FF2B5EF4-FFF2-40B4-BE49-F238E27FC236}">
                <a16:creationId xmlns:a16="http://schemas.microsoft.com/office/drawing/2014/main" id="{F399AC74-13C4-57A9-8138-6EA9CB97C66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126264" y="3006632"/>
            <a:ext cx="350456" cy="1550217"/>
            <a:chOff x="3421" y="1257"/>
            <a:chExt cx="624" cy="1152"/>
          </a:xfrm>
        </p:grpSpPr>
        <p:sp>
          <p:nvSpPr>
            <p:cNvPr id="130" name="Rectangle 14" descr="90%">
              <a:extLst>
                <a:ext uri="{FF2B5EF4-FFF2-40B4-BE49-F238E27FC236}">
                  <a16:creationId xmlns:a16="http://schemas.microsoft.com/office/drawing/2014/main" id="{0C5FE4B6-6E2F-15E5-4F3A-C1B7DCA5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5" descr="90%">
              <a:extLst>
                <a:ext uri="{FF2B5EF4-FFF2-40B4-BE49-F238E27FC236}">
                  <a16:creationId xmlns:a16="http://schemas.microsoft.com/office/drawing/2014/main" id="{DF3BF174-1069-FBA0-B2DB-1D14EC33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E1115483-4DC8-9B43-1A5D-102EC811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7" descr="Outlined diamond">
              <a:extLst>
                <a:ext uri="{FF2B5EF4-FFF2-40B4-BE49-F238E27FC236}">
                  <a16:creationId xmlns:a16="http://schemas.microsoft.com/office/drawing/2014/main" id="{2C17C21F-B425-6D22-0224-9493542A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Line 18">
              <a:extLst>
                <a:ext uri="{FF2B5EF4-FFF2-40B4-BE49-F238E27FC236}">
                  <a16:creationId xmlns:a16="http://schemas.microsoft.com/office/drawing/2014/main" id="{A7BC181A-B845-DBA3-1BA3-D80829FC7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Line 19">
              <a:extLst>
                <a:ext uri="{FF2B5EF4-FFF2-40B4-BE49-F238E27FC236}">
                  <a16:creationId xmlns:a16="http://schemas.microsoft.com/office/drawing/2014/main" id="{1F488C4C-CC89-8398-CCF2-EC4170EC1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1881DFE-9620-62AE-A2E8-C635DD99E577}"/>
              </a:ext>
            </a:extLst>
          </p:cNvPr>
          <p:cNvSpPr/>
          <p:nvPr/>
        </p:nvSpPr>
        <p:spPr>
          <a:xfrm>
            <a:off x="8806160" y="3488656"/>
            <a:ext cx="889707" cy="755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202X </a:t>
            </a:r>
          </a:p>
          <a:p>
            <a:r>
              <a:rPr lang="en-US" sz="1200" dirty="0">
                <a:solidFill>
                  <a:schemeClr val="tx1"/>
                </a:solidFill>
              </a:rPr>
              <a:t>202Y</a:t>
            </a:r>
          </a:p>
          <a:p>
            <a:r>
              <a:rPr lang="en-US" sz="1200" dirty="0"/>
              <a:t>202Z</a:t>
            </a:r>
          </a:p>
          <a:p>
            <a:r>
              <a:rPr lang="en-US" sz="1200" dirty="0"/>
              <a:t>202A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7" name="Oval 12">
            <a:extLst>
              <a:ext uri="{FF2B5EF4-FFF2-40B4-BE49-F238E27FC236}">
                <a16:creationId xmlns:a16="http://schemas.microsoft.com/office/drawing/2014/main" id="{422710D6-9778-AF04-82D8-E3E7E0949C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719125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8" name="Oval 12">
            <a:extLst>
              <a:ext uri="{FF2B5EF4-FFF2-40B4-BE49-F238E27FC236}">
                <a16:creationId xmlns:a16="http://schemas.microsoft.com/office/drawing/2014/main" id="{044F8DC2-B4A8-EF8C-ECD2-0207506D29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89841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9" name="Oval 12">
            <a:extLst>
              <a:ext uri="{FF2B5EF4-FFF2-40B4-BE49-F238E27FC236}">
                <a16:creationId xmlns:a16="http://schemas.microsoft.com/office/drawing/2014/main" id="{5967B68C-1D51-3AF3-7612-7793FA33F7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539836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0" name="Oval 12">
            <a:extLst>
              <a:ext uri="{FF2B5EF4-FFF2-40B4-BE49-F238E27FC236}">
                <a16:creationId xmlns:a16="http://schemas.microsoft.com/office/drawing/2014/main" id="{60428E65-347B-8D6C-BC4B-E8A94615F0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407903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F0657B6-3AD8-7329-2FBA-9E504816C61D}"/>
              </a:ext>
            </a:extLst>
          </p:cNvPr>
          <p:cNvSpPr/>
          <p:nvPr/>
        </p:nvSpPr>
        <p:spPr>
          <a:xfrm>
            <a:off x="9801872" y="3488656"/>
            <a:ext cx="889707" cy="755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202X </a:t>
            </a:r>
          </a:p>
          <a:p>
            <a:r>
              <a:rPr lang="en-US" sz="1200" dirty="0">
                <a:solidFill>
                  <a:schemeClr val="tx1"/>
                </a:solidFill>
              </a:rPr>
              <a:t>202Y</a:t>
            </a:r>
          </a:p>
          <a:p>
            <a:r>
              <a:rPr lang="en-US" sz="1200" dirty="0"/>
              <a:t>202Z</a:t>
            </a:r>
          </a:p>
          <a:p>
            <a:r>
              <a:rPr lang="en-US" sz="1200" dirty="0"/>
              <a:t>202A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" name="Oval 12">
            <a:extLst>
              <a:ext uri="{FF2B5EF4-FFF2-40B4-BE49-F238E27FC236}">
                <a16:creationId xmlns:a16="http://schemas.microsoft.com/office/drawing/2014/main" id="{659A020F-E7F5-B52A-6092-F76FF81DE0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4078895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4" name="Oval 12">
            <a:extLst>
              <a:ext uri="{FF2B5EF4-FFF2-40B4-BE49-F238E27FC236}">
                <a16:creationId xmlns:a16="http://schemas.microsoft.com/office/drawing/2014/main" id="{92A3C575-3E3D-9F44-3CAB-02AD868331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899208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" name="Oval 12">
            <a:extLst>
              <a:ext uri="{FF2B5EF4-FFF2-40B4-BE49-F238E27FC236}">
                <a16:creationId xmlns:a16="http://schemas.microsoft.com/office/drawing/2014/main" id="{8E47358B-CEA0-F516-8E2F-A9271AA603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539836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7" name="Oval 12">
            <a:extLst>
              <a:ext uri="{FF2B5EF4-FFF2-40B4-BE49-F238E27FC236}">
                <a16:creationId xmlns:a16="http://schemas.microsoft.com/office/drawing/2014/main" id="{97C2A981-C074-043E-5ACC-9AAD8CE3B4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71952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8" name="Rectangle 60">
            <a:extLst>
              <a:ext uri="{FF2B5EF4-FFF2-40B4-BE49-F238E27FC236}">
                <a16:creationId xmlns:a16="http://schemas.microsoft.com/office/drawing/2014/main" id="{D4BE75D0-4CC3-69D6-706B-24E401289E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1074" y="4212384"/>
            <a:ext cx="837569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Scenario I</a:t>
            </a:r>
          </a:p>
        </p:txBody>
      </p:sp>
      <p:sp>
        <p:nvSpPr>
          <p:cNvPr id="149" name="Rectangle 60">
            <a:extLst>
              <a:ext uri="{FF2B5EF4-FFF2-40B4-BE49-F238E27FC236}">
                <a16:creationId xmlns:a16="http://schemas.microsoft.com/office/drawing/2014/main" id="{6E5034E8-90E4-6823-A733-20666FA4DC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51676" y="4212384"/>
            <a:ext cx="837569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Scenario II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091265B-DDF1-E98D-474B-8F77516A64B9}"/>
              </a:ext>
            </a:extLst>
          </p:cNvPr>
          <p:cNvSpPr txBox="1"/>
          <p:nvPr/>
        </p:nvSpPr>
        <p:spPr>
          <a:xfrm rot="5400000">
            <a:off x="1187268" y="5350746"/>
            <a:ext cx="169277" cy="98355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100" b="1" kern="0" dirty="0"/>
              <a:t>Main questions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5F08EA4-C6C5-71BF-FD37-581001693C1B}"/>
              </a:ext>
            </a:extLst>
          </p:cNvPr>
          <p:cNvGrpSpPr/>
          <p:nvPr/>
        </p:nvGrpSpPr>
        <p:grpSpPr>
          <a:xfrm>
            <a:off x="3551429" y="3214247"/>
            <a:ext cx="2160882" cy="1181899"/>
            <a:chOff x="5601573" y="5057312"/>
            <a:chExt cx="2160882" cy="1181899"/>
          </a:xfrm>
        </p:grpSpPr>
        <p:sp>
          <p:nvSpPr>
            <p:cNvPr id="152" name="Oval 24">
              <a:extLst>
                <a:ext uri="{FF2B5EF4-FFF2-40B4-BE49-F238E27FC236}">
                  <a16:creationId xmlns:a16="http://schemas.microsoft.com/office/drawing/2014/main" id="{DEF628A9-F8DA-B8C8-8CA5-06144D75F0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16637" y="5057312"/>
              <a:ext cx="2145818" cy="11818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5" tIns="46792" rIns="89985" bIns="46792" anchor="ctr"/>
            <a:lstStyle/>
            <a:p>
              <a:pPr algn="ctr">
                <a:lnSpc>
                  <a:spcPct val="100000"/>
                </a:lnSpc>
                <a:buFont typeface="Times" pitchFamily="18" charset="0"/>
                <a:buNone/>
              </a:pPr>
              <a:endParaRPr lang="en-US" sz="1000" dirty="0"/>
            </a:p>
          </p:txBody>
        </p:sp>
        <p:sp>
          <p:nvSpPr>
            <p:cNvPr id="153" name="Rectangle 58">
              <a:extLst>
                <a:ext uri="{FF2B5EF4-FFF2-40B4-BE49-F238E27FC236}">
                  <a16:creationId xmlns:a16="http://schemas.microsoft.com/office/drawing/2014/main" id="{B5715496-1210-1B9C-7227-C9177416864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5261431" y="5472785"/>
              <a:ext cx="916118" cy="17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Importance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7EF96E08-9B91-CC50-AB76-CE0C851962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637" y="5057312"/>
              <a:ext cx="9034" cy="11703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">
              <a:extLst>
                <a:ext uri="{FF2B5EF4-FFF2-40B4-BE49-F238E27FC236}">
                  <a16:creationId xmlns:a16="http://schemas.microsoft.com/office/drawing/2014/main" id="{815DFFF3-1ED2-D529-D9D3-13F3D50B72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67023" y="5267373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Oval 16">
              <a:extLst>
                <a:ext uri="{FF2B5EF4-FFF2-40B4-BE49-F238E27FC236}">
                  <a16:creationId xmlns:a16="http://schemas.microsoft.com/office/drawing/2014/main" id="{23F4B1AE-8BBC-BB6E-014D-6068BB015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50096" y="5839968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Oval 12">
              <a:extLst>
                <a:ext uri="{FF2B5EF4-FFF2-40B4-BE49-F238E27FC236}">
                  <a16:creationId xmlns:a16="http://schemas.microsoft.com/office/drawing/2014/main" id="{D002E27E-8A14-470D-47BD-462409790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3479" y="581451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Oval 12">
              <a:extLst>
                <a:ext uri="{FF2B5EF4-FFF2-40B4-BE49-F238E27FC236}">
                  <a16:creationId xmlns:a16="http://schemas.microsoft.com/office/drawing/2014/main" id="{7ED7E434-B365-1FD9-BA89-534ADCD3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46802" y="5596079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Oval 15">
              <a:extLst>
                <a:ext uri="{FF2B5EF4-FFF2-40B4-BE49-F238E27FC236}">
                  <a16:creationId xmlns:a16="http://schemas.microsoft.com/office/drawing/2014/main" id="{FFDC1051-CCE9-EB04-EE5B-6D54E6131D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56240" y="5246362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Oval 16">
              <a:extLst>
                <a:ext uri="{FF2B5EF4-FFF2-40B4-BE49-F238E27FC236}">
                  <a16:creationId xmlns:a16="http://schemas.microsoft.com/office/drawing/2014/main" id="{D72CAD46-E15C-EFF7-88A5-D0337754B3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05103" y="527771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Oval 12">
              <a:extLst>
                <a:ext uri="{FF2B5EF4-FFF2-40B4-BE49-F238E27FC236}">
                  <a16:creationId xmlns:a16="http://schemas.microsoft.com/office/drawing/2014/main" id="{D9CD0688-669E-70D4-1AD4-A04014D3BA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4537" y="5517503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4203830-DC0D-8F83-712B-CC0AF5BE308F}"/>
                </a:ext>
              </a:extLst>
            </p:cNvPr>
            <p:cNvCxnSpPr>
              <a:cxnSpLocks/>
            </p:cNvCxnSpPr>
            <p:nvPr/>
          </p:nvCxnSpPr>
          <p:spPr>
            <a:xfrm>
              <a:off x="5601573" y="6227038"/>
              <a:ext cx="2160882" cy="6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58">
              <a:extLst>
                <a:ext uri="{FF2B5EF4-FFF2-40B4-BE49-F238E27FC236}">
                  <a16:creationId xmlns:a16="http://schemas.microsoft.com/office/drawing/2014/main" id="{5AD5A4DF-591A-2304-5820-5043452326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95594" y="6036765"/>
              <a:ext cx="916118" cy="17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Feasibility</a:t>
              </a:r>
            </a:p>
          </p:txBody>
        </p:sp>
        <p:sp>
          <p:nvSpPr>
            <p:cNvPr id="164" name="Oval 12">
              <a:extLst>
                <a:ext uri="{FF2B5EF4-FFF2-40B4-BE49-F238E27FC236}">
                  <a16:creationId xmlns:a16="http://schemas.microsoft.com/office/drawing/2014/main" id="{C7F458C3-4823-4A18-960F-84C10A16FF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40764" y="5540751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Oval 12">
              <a:extLst>
                <a:ext uri="{FF2B5EF4-FFF2-40B4-BE49-F238E27FC236}">
                  <a16:creationId xmlns:a16="http://schemas.microsoft.com/office/drawing/2014/main" id="{9631E2BA-A683-89FC-64BD-285210AD84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89831" y="5745288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Oval 12">
              <a:extLst>
                <a:ext uri="{FF2B5EF4-FFF2-40B4-BE49-F238E27FC236}">
                  <a16:creationId xmlns:a16="http://schemas.microsoft.com/office/drawing/2014/main" id="{7B22E828-1D69-DD18-71BE-D62A9647F7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40063" y="549679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3CC7CB0-8532-1B69-827F-143834CC3E41}"/>
              </a:ext>
            </a:extLst>
          </p:cNvPr>
          <p:cNvGrpSpPr/>
          <p:nvPr/>
        </p:nvGrpSpPr>
        <p:grpSpPr>
          <a:xfrm>
            <a:off x="4390251" y="5376984"/>
            <a:ext cx="3691217" cy="913200"/>
            <a:chOff x="3182567" y="1692315"/>
            <a:chExt cx="3244730" cy="91320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BAE4841-9ADB-056C-05AC-8DA2C44A91B1}"/>
                </a:ext>
              </a:extLst>
            </p:cNvPr>
            <p:cNvSpPr/>
            <p:nvPr/>
          </p:nvSpPr>
          <p:spPr>
            <a:xfrm>
              <a:off x="3187204" y="1693731"/>
              <a:ext cx="3232637" cy="911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 marR="0" lvl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lang="en-US" sz="1200" b="1" kern="0" dirty="0">
                  <a:solidFill>
                    <a:schemeClr val="tx1"/>
                  </a:solidFill>
                </a:rPr>
                <a:t>IMPORTANCE &amp; FEASIBILITY</a:t>
              </a:r>
            </a:p>
            <a:p>
              <a:pPr marR="0" lvl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lang="en-US" sz="1200" kern="0" dirty="0">
                  <a:solidFill>
                    <a:schemeClr val="tx1"/>
                  </a:solidFill>
                </a:rPr>
                <a:t>Which vaccines are the most important to introduce? Which vaccines are the easiest to introduce?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FC02B8C-6D3B-42DB-EA51-7E8EBA297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567" y="1692315"/>
              <a:ext cx="3244730" cy="0"/>
            </a:xfrm>
            <a:prstGeom prst="line">
              <a:avLst/>
            </a:prstGeom>
            <a:ln w="38100">
              <a:solidFill>
                <a:srgbClr val="89AFB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8B32393-B7B9-CD4A-D304-8375355AC833}"/>
              </a:ext>
            </a:extLst>
          </p:cNvPr>
          <p:cNvGrpSpPr/>
          <p:nvPr/>
        </p:nvGrpSpPr>
        <p:grpSpPr>
          <a:xfrm>
            <a:off x="8578681" y="5367496"/>
            <a:ext cx="2545990" cy="911783"/>
            <a:chOff x="6575236" y="1689502"/>
            <a:chExt cx="2545990" cy="911783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51B2640-B987-01C9-E730-B4A97572F4DC}"/>
                </a:ext>
              </a:extLst>
            </p:cNvPr>
            <p:cNvSpPr/>
            <p:nvPr/>
          </p:nvSpPr>
          <p:spPr>
            <a:xfrm>
              <a:off x="6575236" y="1689502"/>
              <a:ext cx="2545990" cy="9117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200" b="1" kern="0" dirty="0">
                  <a:solidFill>
                    <a:schemeClr val="tx1"/>
                  </a:solidFill>
                </a:rPr>
                <a:t>BURDEN OF INTRODUCTION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200" kern="0" dirty="0">
                  <a:solidFill>
                    <a:schemeClr val="tx1"/>
                  </a:solidFill>
                </a:rPr>
                <a:t>What programmatic constraints and other uncertainties must be considered for introduction?</a:t>
              </a:r>
              <a:endParaRPr lang="en-US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5F15C78-A3A0-065D-0655-F5951540A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236" y="1711961"/>
              <a:ext cx="2545990" cy="0"/>
            </a:xfrm>
            <a:prstGeom prst="line">
              <a:avLst/>
            </a:prstGeom>
            <a:ln w="38100">
              <a:solidFill>
                <a:srgbClr val="0F5D6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2FC2411-0390-7099-9EFB-951BD206C774}"/>
              </a:ext>
            </a:extLst>
          </p:cNvPr>
          <p:cNvGrpSpPr/>
          <p:nvPr/>
        </p:nvGrpSpPr>
        <p:grpSpPr>
          <a:xfrm>
            <a:off x="1984996" y="5369052"/>
            <a:ext cx="1627632" cy="911783"/>
            <a:chOff x="1017262" y="3292961"/>
            <a:chExt cx="1627632" cy="760003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DB623C9-4D95-AF57-1041-D0E675EE210E}"/>
                </a:ext>
              </a:extLst>
            </p:cNvPr>
            <p:cNvSpPr/>
            <p:nvPr/>
          </p:nvSpPr>
          <p:spPr>
            <a:xfrm>
              <a:off x="1024395" y="3292961"/>
              <a:ext cx="1615224" cy="7600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200" b="1" kern="0" dirty="0">
                  <a:solidFill>
                    <a:schemeClr val="tx1"/>
                  </a:solidFill>
                </a:rPr>
                <a:t>PRESELECTION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200" kern="0" dirty="0">
                  <a:solidFill>
                    <a:schemeClr val="tx1"/>
                  </a:solidFill>
                </a:rPr>
                <a:t>Which vaccines should be considered for introduction?</a:t>
              </a:r>
              <a:endParaRPr lang="en-US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D54EAC7-817F-40C2-B38B-0F77F2D058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262" y="3301175"/>
              <a:ext cx="1627632" cy="0"/>
            </a:xfrm>
            <a:prstGeom prst="line">
              <a:avLst/>
            </a:prstGeom>
            <a:ln w="38100">
              <a:solidFill>
                <a:srgbClr val="E5EEEE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3">
            <a:extLst>
              <a:ext uri="{FF2B5EF4-FFF2-40B4-BE49-F238E27FC236}">
                <a16:creationId xmlns:a16="http://schemas.microsoft.com/office/drawing/2014/main" id="{74E8CB42-44AD-0989-934D-B840C847CBE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203062" y="3237167"/>
            <a:ext cx="350456" cy="1134499"/>
            <a:chOff x="3421" y="1257"/>
            <a:chExt cx="624" cy="1152"/>
          </a:xfrm>
        </p:grpSpPr>
        <p:sp>
          <p:nvSpPr>
            <p:cNvPr id="177" name="Rectangle 14" descr="90%">
              <a:extLst>
                <a:ext uri="{FF2B5EF4-FFF2-40B4-BE49-F238E27FC236}">
                  <a16:creationId xmlns:a16="http://schemas.microsoft.com/office/drawing/2014/main" id="{CEF53EAA-06F0-E2F0-77EC-8FF2046C0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5" descr="90%">
              <a:extLst>
                <a:ext uri="{FF2B5EF4-FFF2-40B4-BE49-F238E27FC236}">
                  <a16:creationId xmlns:a16="http://schemas.microsoft.com/office/drawing/2014/main" id="{B40DA4FE-7BF7-C816-7872-4EADF129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B6249B6C-D257-4A1A-F248-4D59A0C8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7" descr="Outlined diamond">
              <a:extLst>
                <a:ext uri="{FF2B5EF4-FFF2-40B4-BE49-F238E27FC236}">
                  <a16:creationId xmlns:a16="http://schemas.microsoft.com/office/drawing/2014/main" id="{CF45FAAE-830F-5408-9F84-7302F8665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8" name="Line 18">
              <a:extLst>
                <a:ext uri="{FF2B5EF4-FFF2-40B4-BE49-F238E27FC236}">
                  <a16:creationId xmlns:a16="http://schemas.microsoft.com/office/drawing/2014/main" id="{344E1571-0226-7326-6E8C-528398F4C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9" name="Line 19">
              <a:extLst>
                <a:ext uri="{FF2B5EF4-FFF2-40B4-BE49-F238E27FC236}">
                  <a16:creationId xmlns:a16="http://schemas.microsoft.com/office/drawing/2014/main" id="{DA04A462-AB99-347B-CB34-E8C95A609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90" name="Arrow: Pentagon 202">
            <a:extLst>
              <a:ext uri="{FF2B5EF4-FFF2-40B4-BE49-F238E27FC236}">
                <a16:creationId xmlns:a16="http://schemas.microsoft.com/office/drawing/2014/main" id="{11E0D035-E35E-B51E-8208-7739B8FF5F8C}"/>
              </a:ext>
            </a:extLst>
          </p:cNvPr>
          <p:cNvSpPr/>
          <p:nvPr/>
        </p:nvSpPr>
        <p:spPr>
          <a:xfrm>
            <a:off x="782904" y="1823532"/>
            <a:ext cx="2191849" cy="521821"/>
          </a:xfrm>
          <a:prstGeom prst="homePlate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003" rIns="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1: </a:t>
            </a:r>
            <a:r>
              <a:rPr lang="en-GB" sz="1400" b="1" kern="1200" dirty="0">
                <a:solidFill>
                  <a:srgbClr val="0B4649"/>
                </a:solidFill>
                <a:latin typeface="Calibri" panose="020F0502020204030204"/>
                <a:ea typeface="+mn-ea"/>
                <a:cs typeface="+mn-cs"/>
              </a:rPr>
              <a:t>Framework Adaptation</a:t>
            </a:r>
            <a:endParaRPr lang="en-GB" sz="1400" b="1" dirty="0">
              <a:solidFill>
                <a:srgbClr val="0B4649"/>
              </a:solidFill>
              <a:latin typeface="Calibri" panose="020F0502020204030204"/>
            </a:endParaRPr>
          </a:p>
        </p:txBody>
      </p:sp>
      <p:sp>
        <p:nvSpPr>
          <p:cNvPr id="191" name="Arrow: Chevron 203">
            <a:extLst>
              <a:ext uri="{FF2B5EF4-FFF2-40B4-BE49-F238E27FC236}">
                <a16:creationId xmlns:a16="http://schemas.microsoft.com/office/drawing/2014/main" id="{43C8BAC7-73D9-1948-DAC4-F3AE9376E5EC}"/>
              </a:ext>
            </a:extLst>
          </p:cNvPr>
          <p:cNvSpPr/>
          <p:nvPr/>
        </p:nvSpPr>
        <p:spPr>
          <a:xfrm>
            <a:off x="2773075" y="1813447"/>
            <a:ext cx="6813041" cy="521821"/>
          </a:xfrm>
          <a:prstGeom prst="chevron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2: </a:t>
            </a:r>
            <a:r>
              <a:rPr lang="en-GB" sz="1400" b="1" kern="1200" dirty="0">
                <a:solidFill>
                  <a:srgbClr val="0B4649"/>
                </a:solidFill>
                <a:latin typeface="Calibri" panose="020F0502020204030204"/>
                <a:ea typeface="+mn-ea"/>
                <a:cs typeface="+mn-cs"/>
              </a:rPr>
              <a:t>Assessment, Prioritization and Sequencing</a:t>
            </a:r>
            <a:endParaRPr lang="en-GB" sz="1400" b="1" dirty="0">
              <a:solidFill>
                <a:srgbClr val="0B4649"/>
              </a:solidFill>
              <a:latin typeface="Calibri" panose="020F0502020204030204"/>
            </a:endParaRPr>
          </a:p>
        </p:txBody>
      </p:sp>
      <p:sp>
        <p:nvSpPr>
          <p:cNvPr id="192" name="Arrow: Chevron 206">
            <a:extLst>
              <a:ext uri="{FF2B5EF4-FFF2-40B4-BE49-F238E27FC236}">
                <a16:creationId xmlns:a16="http://schemas.microsoft.com/office/drawing/2014/main" id="{4FD24691-5AD8-D30A-457A-0C09B51F05AC}"/>
              </a:ext>
            </a:extLst>
          </p:cNvPr>
          <p:cNvSpPr/>
          <p:nvPr/>
        </p:nvSpPr>
        <p:spPr>
          <a:xfrm>
            <a:off x="9390876" y="1803706"/>
            <a:ext cx="2262749" cy="521821"/>
          </a:xfrm>
          <a:prstGeom prst="chevron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003" rIns="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3: Recommendations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D4F226F-5BEE-829A-F576-B207554BED2C}"/>
              </a:ext>
            </a:extLst>
          </p:cNvPr>
          <p:cNvSpPr/>
          <p:nvPr/>
        </p:nvSpPr>
        <p:spPr>
          <a:xfrm>
            <a:off x="780132" y="1429242"/>
            <a:ext cx="10631735" cy="388932"/>
          </a:xfrm>
          <a:prstGeom prst="rect">
            <a:avLst/>
          </a:prstGeom>
          <a:solidFill>
            <a:srgbClr val="99B9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Framework Implementation Process </a:t>
            </a:r>
          </a:p>
        </p:txBody>
      </p:sp>
      <p:sp>
        <p:nvSpPr>
          <p:cNvPr id="194" name="Rectangle 60">
            <a:extLst>
              <a:ext uri="{FF2B5EF4-FFF2-40B4-BE49-F238E27FC236}">
                <a16:creationId xmlns:a16="http://schemas.microsoft.com/office/drawing/2014/main" id="{2902D70C-1146-BE30-DDD6-D47173667C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56709" y="256124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spcBef>
                <a:spcPct val="50000"/>
              </a:spcBef>
            </a:pPr>
            <a:r>
              <a:rPr lang="en-US" sz="1000" b="1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Scenarii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 of NVI sequence </a:t>
            </a:r>
          </a:p>
        </p:txBody>
      </p:sp>
      <p:sp>
        <p:nvSpPr>
          <p:cNvPr id="195" name="Oval 10">
            <a:extLst>
              <a:ext uri="{FF2B5EF4-FFF2-40B4-BE49-F238E27FC236}">
                <a16:creationId xmlns:a16="http://schemas.microsoft.com/office/drawing/2014/main" id="{EF14D920-D9E3-1BC0-1EA6-0FA3DEA198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338" y="3800481"/>
            <a:ext cx="822987" cy="363477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203" name="Oval 12">
            <a:extLst>
              <a:ext uri="{FF2B5EF4-FFF2-40B4-BE49-F238E27FC236}">
                <a16:creationId xmlns:a16="http://schemas.microsoft.com/office/drawing/2014/main" id="{E3028E33-46AD-989C-E23C-3A874FB24D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07166" y="396004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" name="Oval 11">
            <a:extLst>
              <a:ext uri="{FF2B5EF4-FFF2-40B4-BE49-F238E27FC236}">
                <a16:creationId xmlns:a16="http://schemas.microsoft.com/office/drawing/2014/main" id="{1091D101-B5E6-AFB7-C4B5-FC2C340F2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74619" y="389134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" name="Oval 10">
            <a:extLst>
              <a:ext uri="{FF2B5EF4-FFF2-40B4-BE49-F238E27FC236}">
                <a16:creationId xmlns:a16="http://schemas.microsoft.com/office/drawing/2014/main" id="{EECA4A09-60C5-8958-2A08-39E481775B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920" y="3477291"/>
            <a:ext cx="822987" cy="363477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208" name="Oval 15">
            <a:extLst>
              <a:ext uri="{FF2B5EF4-FFF2-40B4-BE49-F238E27FC236}">
                <a16:creationId xmlns:a16="http://schemas.microsoft.com/office/drawing/2014/main" id="{1A783EE2-2165-32AD-5545-1632B3686C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5629" y="3625844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2" name="Oval 16">
            <a:extLst>
              <a:ext uri="{FF2B5EF4-FFF2-40B4-BE49-F238E27FC236}">
                <a16:creationId xmlns:a16="http://schemas.microsoft.com/office/drawing/2014/main" id="{F3B549FA-A86C-B5AC-32F6-5E008F4F5B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9389" y="3589584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3" name="Rectangle 60">
            <a:extLst>
              <a:ext uri="{FF2B5EF4-FFF2-40B4-BE49-F238E27FC236}">
                <a16:creationId xmlns:a16="http://schemas.microsoft.com/office/drawing/2014/main" id="{327F68B9-2615-83C2-2A9F-E1A8BC53DA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5069" y="412710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Medium Priority vaccines</a:t>
            </a:r>
          </a:p>
        </p:txBody>
      </p:sp>
      <p:sp>
        <p:nvSpPr>
          <p:cNvPr id="214" name="Rectangle 58">
            <a:extLst>
              <a:ext uri="{FF2B5EF4-FFF2-40B4-BE49-F238E27FC236}">
                <a16:creationId xmlns:a16="http://schemas.microsoft.com/office/drawing/2014/main" id="{A01ECC98-E849-97AE-935F-13FC556408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5135" y="3255728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High Priority vaccines</a:t>
            </a:r>
          </a:p>
        </p:txBody>
      </p:sp>
    </p:spTree>
    <p:extLst>
      <p:ext uri="{BB962C8B-B14F-4D97-AF65-F5344CB8AC3E}">
        <p14:creationId xmlns:p14="http://schemas.microsoft.com/office/powerpoint/2010/main" val="156888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7;p16">
            <a:extLst>
              <a:ext uri="{FF2B5EF4-FFF2-40B4-BE49-F238E27FC236}">
                <a16:creationId xmlns:a16="http://schemas.microsoft.com/office/drawing/2014/main" id="{588EEE11-5A40-C30F-393F-808B19F8D089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1414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26;p14">
            <a:extLst>
              <a:ext uri="{FF2B5EF4-FFF2-40B4-BE49-F238E27FC236}">
                <a16:creationId xmlns:a16="http://schemas.microsoft.com/office/drawing/2014/main" id="{378B8433-DBDA-79F7-5D15-B25AA3E81D9A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NITAG can adapt and apply the NVI Prioritization Framework to produce evidence-based prioritization and sequencing recommendations to be disseminated to the authorities.</a:t>
            </a:r>
          </a:p>
          <a:p>
            <a:pPr>
              <a:buClr>
                <a:srgbClr val="000000"/>
              </a:buClr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  <a:p>
            <a:pPr>
              <a:buClr>
                <a:srgbClr val="000000"/>
              </a:buClr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99E8FD-3A9C-67FE-18E7-83DED5452B1E}"/>
              </a:ext>
            </a:extLst>
          </p:cNvPr>
          <p:cNvSpPr/>
          <p:nvPr/>
        </p:nvSpPr>
        <p:spPr>
          <a:xfrm>
            <a:off x="7683635" y="2056008"/>
            <a:ext cx="2675269" cy="3912643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1B1F4F13-09AF-E300-3310-2C3D4BB7F9A6}"/>
              </a:ext>
            </a:extLst>
          </p:cNvPr>
          <p:cNvSpPr/>
          <p:nvPr/>
        </p:nvSpPr>
        <p:spPr>
          <a:xfrm>
            <a:off x="7800434" y="2255530"/>
            <a:ext cx="2453508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>
              <a:alpha val="70000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and documentation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93B50F-33FC-B746-68CC-2D0BC07ED5A2}"/>
              </a:ext>
            </a:extLst>
          </p:cNvPr>
          <p:cNvSpPr/>
          <p:nvPr/>
        </p:nvSpPr>
        <p:spPr>
          <a:xfrm>
            <a:off x="7800434" y="3126715"/>
            <a:ext cx="2453508" cy="161945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 actionable recommendations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Ensure consensus and consistency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final recommendation materials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81B2C-F144-F4FF-D11D-F90E8F1D341B}"/>
              </a:ext>
            </a:extLst>
          </p:cNvPr>
          <p:cNvSpPr/>
          <p:nvPr/>
        </p:nvSpPr>
        <p:spPr>
          <a:xfrm>
            <a:off x="299555" y="2059531"/>
            <a:ext cx="3605046" cy="391264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1">
            <a:extLst>
              <a:ext uri="{FF2B5EF4-FFF2-40B4-BE49-F238E27FC236}">
                <a16:creationId xmlns:a16="http://schemas.microsoft.com/office/drawing/2014/main" id="{0739FC43-945B-62A7-107F-B86FFB2CAD26}"/>
              </a:ext>
            </a:extLst>
          </p:cNvPr>
          <p:cNvSpPr/>
          <p:nvPr/>
        </p:nvSpPr>
        <p:spPr>
          <a:xfrm>
            <a:off x="390629" y="2261502"/>
            <a:ext cx="2209222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design and stakeholder engagement</a:t>
            </a:r>
          </a:p>
        </p:txBody>
      </p:sp>
      <p:sp>
        <p:nvSpPr>
          <p:cNvPr id="8" name="Star: 12 Points 2">
            <a:extLst>
              <a:ext uri="{FF2B5EF4-FFF2-40B4-BE49-F238E27FC236}">
                <a16:creationId xmlns:a16="http://schemas.microsoft.com/office/drawing/2014/main" id="{33FD45ED-B733-DB18-C0D0-DDB963E598D3}"/>
              </a:ext>
            </a:extLst>
          </p:cNvPr>
          <p:cNvSpPr/>
          <p:nvPr/>
        </p:nvSpPr>
        <p:spPr>
          <a:xfrm>
            <a:off x="2599851" y="2051582"/>
            <a:ext cx="1183114" cy="1097280"/>
          </a:xfrm>
          <a:prstGeom prst="star12">
            <a:avLst/>
          </a:pr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919AD-927B-7404-F15E-01674B9A1058}"/>
              </a:ext>
            </a:extLst>
          </p:cNvPr>
          <p:cNvSpPr/>
          <p:nvPr/>
        </p:nvSpPr>
        <p:spPr>
          <a:xfrm>
            <a:off x="411776" y="3107663"/>
            <a:ext cx="3376441" cy="163850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workplan and timeline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 key stakeholders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Define list of vaccines and the timeframe to be considered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criteria for decision-making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 for data collection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2C8CB-4AB0-CC4D-9DC3-84C93A5DBACB}"/>
              </a:ext>
            </a:extLst>
          </p:cNvPr>
          <p:cNvSpPr/>
          <p:nvPr/>
        </p:nvSpPr>
        <p:spPr>
          <a:xfrm>
            <a:off x="289076" y="1457360"/>
            <a:ext cx="360212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1: Framework Adaptation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CE0E1-2387-6475-DC34-F5E0C0E94841}"/>
              </a:ext>
            </a:extLst>
          </p:cNvPr>
          <p:cNvSpPr/>
          <p:nvPr/>
        </p:nvSpPr>
        <p:spPr>
          <a:xfrm>
            <a:off x="3995675" y="2056008"/>
            <a:ext cx="3602125" cy="391264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15AA7-2913-3DE9-7122-4296600E89A9}"/>
              </a:ext>
            </a:extLst>
          </p:cNvPr>
          <p:cNvSpPr/>
          <p:nvPr/>
        </p:nvSpPr>
        <p:spPr>
          <a:xfrm>
            <a:off x="4112061" y="3119060"/>
            <a:ext cx="3372896" cy="1627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Collect and assess available data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 evidence into prioritizations using vaccine ranking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Explore programmatic constraints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sequencing recommendations</a:t>
            </a:r>
          </a:p>
        </p:txBody>
      </p: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7F9E88E8-B944-BC5C-5985-08A1917883E9}"/>
              </a:ext>
            </a:extLst>
          </p:cNvPr>
          <p:cNvSpPr/>
          <p:nvPr/>
        </p:nvSpPr>
        <p:spPr>
          <a:xfrm>
            <a:off x="4081510" y="2260824"/>
            <a:ext cx="2238741" cy="704911"/>
          </a:xfrm>
          <a:custGeom>
            <a:avLst/>
            <a:gdLst>
              <a:gd name="connsiteX0" fmla="*/ 0 w 3021598"/>
              <a:gd name="connsiteY0" fmla="*/ 0 h 824922"/>
              <a:gd name="connsiteX1" fmla="*/ 2609137 w 3021598"/>
              <a:gd name="connsiteY1" fmla="*/ 0 h 824922"/>
              <a:gd name="connsiteX2" fmla="*/ 3021598 w 3021598"/>
              <a:gd name="connsiteY2" fmla="*/ 412461 h 824922"/>
              <a:gd name="connsiteX3" fmla="*/ 2609137 w 3021598"/>
              <a:gd name="connsiteY3" fmla="*/ 824922 h 824922"/>
              <a:gd name="connsiteX4" fmla="*/ 0 w 3021598"/>
              <a:gd name="connsiteY4" fmla="*/ 824922 h 824922"/>
              <a:gd name="connsiteX5" fmla="*/ 412461 w 3021598"/>
              <a:gd name="connsiteY5" fmla="*/ 412461 h 824922"/>
              <a:gd name="connsiteX6" fmla="*/ 0 w 3021598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598" h="824922">
                <a:moveTo>
                  <a:pt x="0" y="0"/>
                </a:moveTo>
                <a:lnTo>
                  <a:pt x="2609137" y="0"/>
                </a:lnTo>
                <a:lnTo>
                  <a:pt x="3021598" y="412461"/>
                </a:lnTo>
                <a:lnTo>
                  <a:pt x="2609137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Star: 12 Points 18">
            <a:extLst>
              <a:ext uri="{FF2B5EF4-FFF2-40B4-BE49-F238E27FC236}">
                <a16:creationId xmlns:a16="http://schemas.microsoft.com/office/drawing/2014/main" id="{038BC99A-E95E-F2D0-771F-2225A2CC4EE8}"/>
              </a:ext>
            </a:extLst>
          </p:cNvPr>
          <p:cNvSpPr/>
          <p:nvPr/>
        </p:nvSpPr>
        <p:spPr>
          <a:xfrm>
            <a:off x="6320251" y="2051582"/>
            <a:ext cx="1183115" cy="1097280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3A4F6B-3C62-22E0-D29D-24E7559DE37A}"/>
              </a:ext>
            </a:extLst>
          </p:cNvPr>
          <p:cNvSpPr/>
          <p:nvPr/>
        </p:nvSpPr>
        <p:spPr>
          <a:xfrm>
            <a:off x="3985197" y="1453838"/>
            <a:ext cx="3602125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2: Assessment, Prioritization and Sequencing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D5E4A-567B-5A80-8BB3-3AA10125B350}"/>
              </a:ext>
            </a:extLst>
          </p:cNvPr>
          <p:cNvSpPr/>
          <p:nvPr/>
        </p:nvSpPr>
        <p:spPr>
          <a:xfrm>
            <a:off x="7503366" y="1453838"/>
            <a:ext cx="303117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3: Recommendations</a:t>
            </a:r>
          </a:p>
        </p:txBody>
      </p:sp>
      <p:sp>
        <p:nvSpPr>
          <p:cNvPr id="18" name="Arrow: Pentagon 49">
            <a:extLst>
              <a:ext uri="{FF2B5EF4-FFF2-40B4-BE49-F238E27FC236}">
                <a16:creationId xmlns:a16="http://schemas.microsoft.com/office/drawing/2014/main" id="{003DA500-FC52-C816-76B0-24AFC7255604}"/>
              </a:ext>
            </a:extLst>
          </p:cNvPr>
          <p:cNvSpPr/>
          <p:nvPr/>
        </p:nvSpPr>
        <p:spPr>
          <a:xfrm>
            <a:off x="10461064" y="2056009"/>
            <a:ext cx="1490666" cy="3912642"/>
          </a:xfrm>
          <a:prstGeom prst="homePlate">
            <a:avLst/>
          </a:prstGeom>
          <a:solidFill>
            <a:srgbClr val="0B4649">
              <a:alpha val="85882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9144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Endorsement by Ministry of Health and integration into national program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5E5F80-6392-529C-DBC9-F6489093064B}"/>
              </a:ext>
            </a:extLst>
          </p:cNvPr>
          <p:cNvSpPr/>
          <p:nvPr/>
        </p:nvSpPr>
        <p:spPr>
          <a:xfrm>
            <a:off x="409191" y="4846771"/>
            <a:ext cx="3376441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Prioritized and weighted criteria for decision-making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Preselection of vaccines to consider for introduction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Workplan to collect and prepare data for 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A472E-F84D-2695-A6E9-554CB13942DE}"/>
              </a:ext>
            </a:extLst>
          </p:cNvPr>
          <p:cNvSpPr/>
          <p:nvPr/>
        </p:nvSpPr>
        <p:spPr>
          <a:xfrm>
            <a:off x="4108516" y="4846771"/>
            <a:ext cx="3376441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t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Prioritized vaccine lists for introduction (high and medium priority)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Scenarii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sequencing based on known constraints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A6F6C8-A09A-C014-1BD2-703A2055500D}"/>
              </a:ext>
            </a:extLst>
          </p:cNvPr>
          <p:cNvSpPr/>
          <p:nvPr/>
        </p:nvSpPr>
        <p:spPr>
          <a:xfrm>
            <a:off x="7800435" y="4846771"/>
            <a:ext cx="2453508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Finalized recommendation shared with EPI and Ministry of Health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5D10D2-F599-A315-C067-30416B9176E7}"/>
              </a:ext>
            </a:extLst>
          </p:cNvPr>
          <p:cNvSpPr/>
          <p:nvPr/>
        </p:nvSpPr>
        <p:spPr>
          <a:xfrm>
            <a:off x="837627" y="1769895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122F85-5174-E95C-AE20-6D2EC39DECBA}"/>
              </a:ext>
            </a:extLst>
          </p:cNvPr>
          <p:cNvSpPr/>
          <p:nvPr/>
        </p:nvSpPr>
        <p:spPr>
          <a:xfrm>
            <a:off x="4527080" y="1825311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months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71BF76-F242-D351-6C9C-C72A8C06374E}"/>
              </a:ext>
            </a:extLst>
          </p:cNvPr>
          <p:cNvSpPr/>
          <p:nvPr/>
        </p:nvSpPr>
        <p:spPr>
          <a:xfrm>
            <a:off x="7775795" y="1765976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months</a:t>
            </a:r>
          </a:p>
        </p:txBody>
      </p:sp>
    </p:spTree>
    <p:extLst>
      <p:ext uri="{BB962C8B-B14F-4D97-AF65-F5344CB8AC3E}">
        <p14:creationId xmlns:p14="http://schemas.microsoft.com/office/powerpoint/2010/main" val="218467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16">
            <a:extLst>
              <a:ext uri="{FF2B5EF4-FFF2-40B4-BE49-F238E27FC236}">
                <a16:creationId xmlns:a16="http://schemas.microsoft.com/office/drawing/2014/main" id="{B6E5E889-D5CF-C142-CD8A-8E771DC62BD8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6;p14">
            <a:extLst>
              <a:ext uri="{FF2B5EF4-FFF2-40B4-BE49-F238E27FC236}">
                <a16:creationId xmlns:a16="http://schemas.microsoft.com/office/drawing/2014/main" id="{12AB91D8-1EF4-0469-48F1-6348AAC7EFF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framework is founded on a comprehensive list of criteria that were identified through an extensive literature review.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1B4AD7-E792-323E-B10F-18F4BAF88E1A}"/>
              </a:ext>
            </a:extLst>
          </p:cNvPr>
          <p:cNvGraphicFramePr>
            <a:graphicFrameLocks noGrp="1"/>
          </p:cNvGraphicFramePr>
          <p:nvPr/>
        </p:nvGraphicFramePr>
        <p:xfrm>
          <a:off x="580537" y="1195916"/>
          <a:ext cx="11132037" cy="5571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18322">
                  <a:extLst>
                    <a:ext uri="{9D8B030D-6E8A-4147-A177-3AD203B41FA5}">
                      <a16:colId xmlns:a16="http://schemas.microsoft.com/office/drawing/2014/main" val="3355488182"/>
                    </a:ext>
                  </a:extLst>
                </a:gridCol>
                <a:gridCol w="865578">
                  <a:extLst>
                    <a:ext uri="{9D8B030D-6E8A-4147-A177-3AD203B41FA5}">
                      <a16:colId xmlns:a16="http://schemas.microsoft.com/office/drawing/2014/main" val="2387253575"/>
                    </a:ext>
                  </a:extLst>
                </a:gridCol>
                <a:gridCol w="4148137">
                  <a:extLst>
                    <a:ext uri="{9D8B030D-6E8A-4147-A177-3AD203B41FA5}">
                      <a16:colId xmlns:a16="http://schemas.microsoft.com/office/drawing/2014/main" val="1901740266"/>
                    </a:ext>
                  </a:extLst>
                </a:gridCol>
              </a:tblGrid>
              <a:tr h="2550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Author(s)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08828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 analytical framework for immunization programs in Canada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L.J. Erickson, P. De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Wals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L.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Farand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608795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National decision-making on adopting new vaccines: a systematic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Burchett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753428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New vaccine adoption: qualitative study of national decision-making processes in seven low- and middle-income countries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Burchett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29911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Ranking Vaccines: A Prioritization Framework: Phase I: Demonstration of Concept and a Software Blueprint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Guruprasad Madhavan,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Kinpritma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Sangha, Charles Phelps, Dennis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Fryback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Tracy </a:t>
                      </a:r>
                      <a:r>
                        <a:rPr lang="fr-FR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Lieu, Rose Marie Martinez, and </a:t>
                      </a:r>
                      <a:r>
                        <a:rPr lang="fr-FR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Lonnie</a:t>
                      </a:r>
                      <a:r>
                        <a:rPr lang="fr-FR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47290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SAGE Guidance for the development of evidence-based vaccination- related recommendations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266074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National decision-making for the introduction of new vaccines: A systematic review, 2010–2020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Morgane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Donadel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Maria Susana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Panero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Lynnette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Ametewee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Abigail M.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Shefer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36935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Factors influencing the prioritization of vaccines by policymakers in low- and middle-income countries: a scoping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Guillaume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71077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Use of Multicriteria Decision Analysis to Support Decision Making in</a:t>
                      </a:r>
                    </a:p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Healthcare: An Updated Systematic Literature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Pamela Gongora-Salazar, MSc, Stephen Rocks, MSc, Patrick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Fahr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DPhil, Oliver Rivero-Arias, DPhil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41603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CAPACITI Tool &amp; Manual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8936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Vaccine Investment Strategy 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(VIS) process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GAVI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1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These criteria relate to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10 topics and are categorized based on the prioritization stage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9</a:t>
            </a:fld>
            <a:endParaRPr lang="fr-FR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EB106-8928-0F0C-78EA-B0C309609C7B}"/>
              </a:ext>
            </a:extLst>
          </p:cNvPr>
          <p:cNvSpPr txBox="1"/>
          <p:nvPr/>
        </p:nvSpPr>
        <p:spPr>
          <a:xfrm>
            <a:off x="651882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Disease and vaccine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F4D11-1EA1-6130-F81C-CD249CDF3820}"/>
              </a:ext>
            </a:extLst>
          </p:cNvPr>
          <p:cNvSpPr txBox="1"/>
          <p:nvPr/>
        </p:nvSpPr>
        <p:spPr>
          <a:xfrm>
            <a:off x="5799986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80B2E-C78E-F336-09D3-60BDC01F9C58}"/>
              </a:ext>
            </a:extLst>
          </p:cNvPr>
          <p:cNvSpPr/>
          <p:nvPr/>
        </p:nvSpPr>
        <p:spPr>
          <a:xfrm>
            <a:off x="651882" y="2215082"/>
            <a:ext cx="2260874" cy="9144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Burden &amp; epidemiology of the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BCD44-45B0-4398-6F93-EFB5B9D5EA7C}"/>
              </a:ext>
            </a:extLst>
          </p:cNvPr>
          <p:cNvSpPr/>
          <p:nvPr/>
        </p:nvSpPr>
        <p:spPr>
          <a:xfrm>
            <a:off x="651882" y="3327096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Benefits of the vaccine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14B43-7D22-1957-6BC3-8481FF5B1CBB}"/>
              </a:ext>
            </a:extLst>
          </p:cNvPr>
          <p:cNvSpPr/>
          <p:nvPr/>
        </p:nvSpPr>
        <p:spPr>
          <a:xfrm>
            <a:off x="651882" y="4135367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Vaccine safety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A3FD2-D1FC-11CA-1377-FFF48A28A975}"/>
              </a:ext>
            </a:extLst>
          </p:cNvPr>
          <p:cNvSpPr/>
          <p:nvPr/>
        </p:nvSpPr>
        <p:spPr>
          <a:xfrm>
            <a:off x="5864061" y="221508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Strategy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707A-2FE0-8A39-E263-B7806FCF73C2}"/>
              </a:ext>
            </a:extLst>
          </p:cNvPr>
          <p:cNvSpPr/>
          <p:nvPr/>
        </p:nvSpPr>
        <p:spPr>
          <a:xfrm>
            <a:off x="5864061" y="302335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Logistics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24353A-8644-CF2C-029F-839CE178A9A5}"/>
              </a:ext>
            </a:extLst>
          </p:cNvPr>
          <p:cNvSpPr/>
          <p:nvPr/>
        </p:nvSpPr>
        <p:spPr>
          <a:xfrm>
            <a:off x="5864061" y="3831623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Service delivery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AF4D50-8104-9544-F763-5EF405070A25}"/>
              </a:ext>
            </a:extLst>
          </p:cNvPr>
          <p:cNvSpPr txBox="1"/>
          <p:nvPr/>
        </p:nvSpPr>
        <p:spPr>
          <a:xfrm>
            <a:off x="3257971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factors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1C4AB-2475-1A53-480D-401C03C3D7D7}"/>
              </a:ext>
            </a:extLst>
          </p:cNvPr>
          <p:cNvSpPr/>
          <p:nvPr/>
        </p:nvSpPr>
        <p:spPr>
          <a:xfrm>
            <a:off x="3275728" y="221508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 availability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6789B2-7069-0506-86B8-AA09DF1E87C8}"/>
              </a:ext>
            </a:extLst>
          </p:cNvPr>
          <p:cNvSpPr/>
          <p:nvPr/>
        </p:nvSpPr>
        <p:spPr>
          <a:xfrm>
            <a:off x="3275728" y="302335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Finances &amp; economics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558037-323A-33D8-505E-66FFB7C2106C}"/>
              </a:ext>
            </a:extLst>
          </p:cNvPr>
          <p:cNvSpPr/>
          <p:nvPr/>
        </p:nvSpPr>
        <p:spPr>
          <a:xfrm>
            <a:off x="3275728" y="3831623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Legal &amp; ethical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C40B10-0FE9-FAA1-5DD7-00AA3E7807B3}"/>
              </a:ext>
            </a:extLst>
          </p:cNvPr>
          <p:cNvSpPr/>
          <p:nvPr/>
        </p:nvSpPr>
        <p:spPr>
          <a:xfrm>
            <a:off x="5864061" y="4639894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Acceptability of the vaccine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C4C0E0-0073-DDC8-CB8F-92AE1B9A374D}"/>
              </a:ext>
            </a:extLst>
          </p:cNvPr>
          <p:cNvSpPr txBox="1"/>
          <p:nvPr/>
        </p:nvSpPr>
        <p:spPr>
          <a:xfrm>
            <a:off x="9102220" y="1480044"/>
            <a:ext cx="254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Prioritization stage</a:t>
            </a:r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76F1640E-3DCA-FCFB-170A-6C279B411B76}"/>
              </a:ext>
            </a:extLst>
          </p:cNvPr>
          <p:cNvSpPr/>
          <p:nvPr/>
        </p:nvSpPr>
        <p:spPr>
          <a:xfrm>
            <a:off x="8342001" y="1321929"/>
            <a:ext cx="677347" cy="668216"/>
          </a:xfrm>
          <a:prstGeom prst="mathMultiply">
            <a:avLst>
              <a:gd name="adj1" fmla="val 17818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251B441-FAB6-94E0-1AAE-D867EFCE12A4}"/>
              </a:ext>
            </a:extLst>
          </p:cNvPr>
          <p:cNvSpPr/>
          <p:nvPr/>
        </p:nvSpPr>
        <p:spPr>
          <a:xfrm>
            <a:off x="9387781" y="2207720"/>
            <a:ext cx="2260874" cy="622210"/>
          </a:xfrm>
          <a:prstGeom prst="rect">
            <a:avLst/>
          </a:prstGeom>
          <a:solidFill>
            <a:srgbClr val="6899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767CFC-6EA8-3442-865C-B21022FED41F}"/>
              </a:ext>
            </a:extLst>
          </p:cNvPr>
          <p:cNvSpPr/>
          <p:nvPr/>
        </p:nvSpPr>
        <p:spPr>
          <a:xfrm>
            <a:off x="9387781" y="3015991"/>
            <a:ext cx="2260874" cy="622210"/>
          </a:xfrm>
          <a:prstGeom prst="rect">
            <a:avLst/>
          </a:prstGeom>
          <a:solidFill>
            <a:srgbClr val="0F5D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33776649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414141"/>
      </a:dk1>
      <a:lt1>
        <a:srgbClr val="FFFFFF"/>
      </a:lt1>
      <a:dk2>
        <a:srgbClr val="595959"/>
      </a:dk2>
      <a:lt2>
        <a:srgbClr val="EEEEEE"/>
      </a:lt2>
      <a:accent1>
        <a:srgbClr val="002878"/>
      </a:accent1>
      <a:accent2>
        <a:srgbClr val="145ABE"/>
      </a:accent2>
      <a:accent3>
        <a:srgbClr val="3C8CF0"/>
      </a:accent3>
      <a:accent4>
        <a:srgbClr val="50AAFA"/>
      </a:accent4>
      <a:accent5>
        <a:srgbClr val="64C8FA"/>
      </a:accent5>
      <a:accent6>
        <a:srgbClr val="FFFFFF"/>
      </a:accent6>
      <a:hlink>
        <a:srgbClr val="64C8FA"/>
      </a:hlink>
      <a:folHlink>
        <a:srgbClr val="0097A7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cef56f-da44-488f-8d9e-8b6f3c1d174e" xsi:nil="true"/>
    <Seasons xmlns="971568fa-a5f5-451f-8b70-f242365aa3a4" xsi:nil="true"/>
    <lcf76f155ced4ddcb4097134ff3c332f xmlns="971568fa-a5f5-451f-8b70-f242365aa3a4">
      <Terms xmlns="http://schemas.microsoft.com/office/infopath/2007/PartnerControls"/>
    </lcf76f155ced4ddcb4097134ff3c332f>
    <SharedWithUsers xmlns="72cef56f-da44-488f-8d9e-8b6f3c1d174e">
      <UserInfo>
        <DisplayName>Yusuf Yusufari</DisplayName>
        <AccountId>608</AccountId>
        <AccountType/>
      </UserInfo>
      <UserInfo>
        <DisplayName>Emily Nickels</DisplayName>
        <AccountId>47</AccountId>
        <AccountType/>
      </UserInfo>
      <UserInfo>
        <DisplayName>Liya Wondwossen</DisplayName>
        <AccountId>2002</AccountId>
        <AccountType/>
      </UserInfo>
      <UserInfo>
        <DisplayName>Chris Culver</DisplayName>
        <AccountId>541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4A3051011584F950AE2CC6F5E5BE5" ma:contentTypeVersion="18" ma:contentTypeDescription="Create a new document." ma:contentTypeScope="" ma:versionID="430ebc9db689783d456319d673f29f2d">
  <xsd:schema xmlns:xsd="http://www.w3.org/2001/XMLSchema" xmlns:xs="http://www.w3.org/2001/XMLSchema" xmlns:p="http://schemas.microsoft.com/office/2006/metadata/properties" xmlns:ns2="971568fa-a5f5-451f-8b70-f242365aa3a4" xmlns:ns3="72cef56f-da44-488f-8d9e-8b6f3c1d174e" targetNamespace="http://schemas.microsoft.com/office/2006/metadata/properties" ma:root="true" ma:fieldsID="0d4a49a7f24f40f6e2df39c6dc6bc8d1" ns2:_="" ns3:_="">
    <xsd:import namespace="971568fa-a5f5-451f-8b70-f242365aa3a4"/>
    <xsd:import namespace="72cef56f-da44-488f-8d9e-8b6f3c1d1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eason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568fa-a5f5-451f-8b70-f242365aa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asons" ma:index="10" nillable="true" ma:displayName="Seasons" ma:format="Dropdown" ma:internalName="Seasons">
      <xsd:simpleType>
        <xsd:restriction base="dms:Choice">
          <xsd:enumeration value="Fall"/>
          <xsd:enumeration value="Summer"/>
          <xsd:enumeration value="Winter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97590d4-f9cd-4952-aa38-5a1111e36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ef56f-da44-488f-8d9e-8b6f3c1d1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9deb003-9a44-4a4e-9d03-aa00ceff5f56}" ma:internalName="TaxCatchAll" ma:showField="CatchAllData" ma:web="72cef56f-da44-488f-8d9e-8b6f3c1d1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5C6E7-5815-40D1-9021-C0974D8B1B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B374E8-4810-401F-874B-B3DA1F14D2F5}">
  <ds:schemaRefs>
    <ds:schemaRef ds:uri="http://schemas.microsoft.com/office/2006/metadata/properties"/>
    <ds:schemaRef ds:uri="http://schemas.microsoft.com/office/infopath/2007/PartnerControls"/>
    <ds:schemaRef ds:uri="72cef56f-da44-488f-8d9e-8b6f3c1d174e"/>
    <ds:schemaRef ds:uri="971568fa-a5f5-451f-8b70-f242365aa3a4"/>
  </ds:schemaRefs>
</ds:datastoreItem>
</file>

<file path=customXml/itemProps3.xml><?xml version="1.0" encoding="utf-8"?>
<ds:datastoreItem xmlns:ds="http://schemas.openxmlformats.org/officeDocument/2006/customXml" ds:itemID="{419197AF-1B9E-46DD-AC64-3AEF6FEE1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568fa-a5f5-451f-8b70-f242365aa3a4"/>
    <ds:schemaRef ds:uri="72cef56f-da44-488f-8d9e-8b6f3c1d1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28039</TotalTime>
  <Words>3005</Words>
  <Application>Microsoft Office PowerPoint</Application>
  <PresentationFormat>Widescreen</PresentationFormat>
  <Paragraphs>501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Lato</vt:lpstr>
      <vt:lpstr>Times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Guiod</dc:creator>
  <cp:lastModifiedBy>Kamel Senouci</cp:lastModifiedBy>
  <cp:revision>952</cp:revision>
  <dcterms:created xsi:type="dcterms:W3CDTF">2022-06-29T11:27:31Z</dcterms:created>
  <dcterms:modified xsi:type="dcterms:W3CDTF">2024-06-21T06:58:14Z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0x0101004624A3051011584F950AE2CC6F5E5BE5</vt:lpwstr>
  </property>
  <property fmtid="{D5CDD505-2E9C-101B-9397-08002B2CF9AE}" pid="3" name="MediaServiceImageTags">
    <vt:lpwstr/>
  </property>
</Properties>
</file>